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13" r:id="rId4"/>
    <p:sldMasterId id="2147483727" r:id="rId5"/>
  </p:sldMasterIdLst>
  <p:notesMasterIdLst>
    <p:notesMasterId r:id="rId37"/>
  </p:notesMasterIdLst>
  <p:handoutMasterIdLst>
    <p:handoutMasterId r:id="rId38"/>
  </p:handoutMasterIdLst>
  <p:sldIdLst>
    <p:sldId id="497" r:id="rId6"/>
    <p:sldId id="537" r:id="rId7"/>
    <p:sldId id="500" r:id="rId8"/>
    <p:sldId id="510" r:id="rId9"/>
    <p:sldId id="501" r:id="rId10"/>
    <p:sldId id="523" r:id="rId11"/>
    <p:sldId id="513" r:id="rId12"/>
    <p:sldId id="514" r:id="rId13"/>
    <p:sldId id="515" r:id="rId14"/>
    <p:sldId id="543" r:id="rId15"/>
    <p:sldId id="518" r:id="rId16"/>
    <p:sldId id="507" r:id="rId17"/>
    <p:sldId id="526" r:id="rId18"/>
    <p:sldId id="525" r:id="rId19"/>
    <p:sldId id="503" r:id="rId20"/>
    <p:sldId id="567" r:id="rId21"/>
    <p:sldId id="569" r:id="rId22"/>
    <p:sldId id="549" r:id="rId23"/>
    <p:sldId id="553" r:id="rId24"/>
    <p:sldId id="550" r:id="rId25"/>
    <p:sldId id="556" r:id="rId26"/>
    <p:sldId id="555" r:id="rId27"/>
    <p:sldId id="566" r:id="rId28"/>
    <p:sldId id="552" r:id="rId29"/>
    <p:sldId id="564" r:id="rId30"/>
    <p:sldId id="559" r:id="rId31"/>
    <p:sldId id="562" r:id="rId32"/>
    <p:sldId id="563" r:id="rId33"/>
    <p:sldId id="524" r:id="rId34"/>
    <p:sldId id="528" r:id="rId35"/>
    <p:sldId id="522" r:id="rId36"/>
  </p:sldIdLst>
  <p:sldSz cx="9144000" cy="5143500" type="screen16x9"/>
  <p:notesSz cx="7315200" cy="9601200"/>
  <p:embeddedFontLst>
    <p:embeddedFont>
      <p:font typeface="Calibri Light" panose="020F0302020204030204" pitchFamily="34" charset="0"/>
      <p:regular r:id="rId39"/>
      <p:italic r:id="rId40"/>
    </p:embeddedFont>
    <p:embeddedFont>
      <p:font typeface="Calibri" panose="020F0502020204030204" pitchFamily="34" charset="0"/>
      <p:regular r:id="rId41"/>
      <p:bold r:id="rId42"/>
      <p:italic r:id="rId43"/>
      <p:boldItalic r:id="rId44"/>
    </p:embeddedFont>
  </p:embeddedFontLst>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dsay Hull" initials="LH" lastIdx="4" clrIdx="0">
    <p:extLst/>
  </p:cmAuthor>
  <p:cmAuthor id="2" name="Brandon Wood" initials="BW" lastIdx="3"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AB68"/>
    <a:srgbClr val="383838"/>
    <a:srgbClr val="4CAF50"/>
    <a:srgbClr val="1175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77" autoAdjust="0"/>
    <p:restoredTop sz="74128" autoAdjust="0"/>
  </p:normalViewPr>
  <p:slideViewPr>
    <p:cSldViewPr snapToGrid="0">
      <p:cViewPr varScale="1">
        <p:scale>
          <a:sx n="110" d="100"/>
          <a:sy n="110" d="100"/>
        </p:scale>
        <p:origin x="1704" y="96"/>
      </p:cViewPr>
      <p:guideLst>
        <p:guide orient="horz" pos="1620"/>
        <p:guide pos="2880"/>
      </p:guideLst>
    </p:cSldViewPr>
  </p:slideViewPr>
  <p:outlineViewPr>
    <p:cViewPr>
      <p:scale>
        <a:sx n="33" d="100"/>
        <a:sy n="33" d="100"/>
      </p:scale>
      <p:origin x="48"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5" d="100"/>
          <a:sy n="65" d="100"/>
        </p:scale>
        <p:origin x="-2170" y="-91"/>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1.fntdata"/><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4.fntdata"/><Relationship Id="rId47"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font" Target="fonts/font2.fntdata"/><Relationship Id="rId45"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5.fntdata"/><Relationship Id="rId48" Type="http://schemas.openxmlformats.org/officeDocument/2006/relationships/theme" Target="theme/theme1.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193A9309-32A6-4DA9-9543-6523D19E8534}" type="datetimeFigureOut">
              <a:rPr lang="en-US" smtClean="0"/>
              <a:t>12/7/2017</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A2F648E2-C651-4AEB-B471-130BC413F6AC}" type="slidenum">
              <a:rPr lang="en-US" smtClean="0"/>
              <a:t>‹#›</a:t>
            </a:fld>
            <a:endParaRPr lang="en-US"/>
          </a:p>
        </p:txBody>
      </p:sp>
    </p:spTree>
    <p:extLst>
      <p:ext uri="{BB962C8B-B14F-4D97-AF65-F5344CB8AC3E}">
        <p14:creationId xmlns:p14="http://schemas.microsoft.com/office/powerpoint/2010/main" val="3665493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1"/>
            <a:ext cx="3169920" cy="481727"/>
          </a:xfrm>
          <a:prstGeom prst="rect">
            <a:avLst/>
          </a:prstGeom>
        </p:spPr>
        <p:txBody>
          <a:bodyPr vert="horz" lIns="96661" tIns="48331" rIns="96661" bIns="48331" rtlCol="0"/>
          <a:lstStyle>
            <a:lvl1pPr algn="r">
              <a:defRPr sz="1300"/>
            </a:lvl1pPr>
          </a:lstStyle>
          <a:p>
            <a:fld id="{0906E89B-7303-40DC-89C4-B5E595EB6BAF}" type="datetimeFigureOut">
              <a:rPr lang="en-US" smtClean="0"/>
              <a:t>12/7/2017</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4"/>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D0E747D6-A8A5-47DF-A677-D937E3BCBA80}" type="slidenum">
              <a:rPr lang="en-US" smtClean="0"/>
              <a:t>‹#›</a:t>
            </a:fld>
            <a:endParaRPr lang="en-US"/>
          </a:p>
        </p:txBody>
      </p:sp>
    </p:spTree>
    <p:extLst>
      <p:ext uri="{BB962C8B-B14F-4D97-AF65-F5344CB8AC3E}">
        <p14:creationId xmlns:p14="http://schemas.microsoft.com/office/powerpoint/2010/main" val="938221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E747D6-A8A5-47DF-A677-D937E3BCBA80}" type="slidenum">
              <a:rPr lang="en-US" smtClean="0"/>
              <a:t>1</a:t>
            </a:fld>
            <a:endParaRPr lang="en-US"/>
          </a:p>
        </p:txBody>
      </p:sp>
    </p:spTree>
    <p:extLst>
      <p:ext uri="{BB962C8B-B14F-4D97-AF65-F5344CB8AC3E}">
        <p14:creationId xmlns:p14="http://schemas.microsoft.com/office/powerpoint/2010/main" val="26568234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 time a person takes antibiotics, sensitive bacteria are killed, but resistant bacteria are left to grow and multiply. This is how repeated use of antibiotics can increase the number of drug-resistant bacteria. Makes it difficult to find an antibiotic to fight an infection and can lead to treatment failure and death .</a:t>
            </a:r>
          </a:p>
          <a:p>
            <a:endParaRPr lang="en-US" dirty="0" smtClean="0"/>
          </a:p>
          <a:p>
            <a:r>
              <a:rPr lang="en-US" dirty="0" smtClean="0"/>
              <a:t> In addition to driving drug resistance, these poor practices introduce unnecessary side effects, allergic reactions, and serious diarrheal infections caused by Clostridium difficile. These complications of antibiotic therapy can have serious outcomes</a:t>
            </a:r>
            <a:endParaRPr lang="en-US" dirty="0"/>
          </a:p>
        </p:txBody>
      </p:sp>
      <p:sp>
        <p:nvSpPr>
          <p:cNvPr id="4" name="Slide Number Placeholder 3"/>
          <p:cNvSpPr>
            <a:spLocks noGrp="1"/>
          </p:cNvSpPr>
          <p:nvPr>
            <p:ph type="sldNum" sz="quarter" idx="10"/>
          </p:nvPr>
        </p:nvSpPr>
        <p:spPr/>
        <p:txBody>
          <a:bodyPr/>
          <a:lstStyle/>
          <a:p>
            <a:fld id="{D0E747D6-A8A5-47DF-A677-D937E3BCBA80}" type="slidenum">
              <a:rPr lang="en-US" smtClean="0"/>
              <a:t>10</a:t>
            </a:fld>
            <a:endParaRPr lang="en-US"/>
          </a:p>
        </p:txBody>
      </p:sp>
    </p:spTree>
    <p:extLst>
      <p:ext uri="{BB962C8B-B14F-4D97-AF65-F5344CB8AC3E}">
        <p14:creationId xmlns:p14="http://schemas.microsoft.com/office/powerpoint/2010/main" val="1415332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Antibiotic resistance is rising to dangerously high levels in all parts of the world. New resistance mechanisms are emerging and spreading globally, threatening our ability to treat common infectious diseases. A growing list of infections – such as pneumonia, tuberculosis, blood poisoning, </a:t>
            </a:r>
            <a:r>
              <a:rPr lang="en-US" dirty="0" err="1" smtClean="0"/>
              <a:t>gonorrhoea</a:t>
            </a:r>
            <a:r>
              <a:rPr lang="en-US" dirty="0" smtClean="0"/>
              <a:t>, and foodborne diseases – are becoming harder, and sometimes impossible, to treat as antibiotics become less effective.</a:t>
            </a:r>
          </a:p>
          <a:p>
            <a:endParaRPr lang="en-US" dirty="0" smtClean="0"/>
          </a:p>
          <a:p>
            <a:r>
              <a:rPr lang="en-US" dirty="0" smtClean="0"/>
              <a:t>Due to this The CDC has put together a watch</a:t>
            </a:r>
            <a:r>
              <a:rPr lang="en-US" baseline="0" dirty="0" smtClean="0"/>
              <a:t> list </a:t>
            </a:r>
            <a:r>
              <a:rPr lang="en-US" dirty="0" smtClean="0"/>
              <a:t> to keep track of</a:t>
            </a:r>
            <a:r>
              <a:rPr lang="en-US" baseline="0" dirty="0" smtClean="0"/>
              <a:t> the threat levels as they grow. </a:t>
            </a:r>
            <a:endParaRPr lang="en-US" dirty="0" smtClean="0"/>
          </a:p>
        </p:txBody>
      </p:sp>
      <p:sp>
        <p:nvSpPr>
          <p:cNvPr id="4" name="Slide Number Placeholder 3"/>
          <p:cNvSpPr>
            <a:spLocks noGrp="1"/>
          </p:cNvSpPr>
          <p:nvPr>
            <p:ph type="sldNum" sz="quarter" idx="10"/>
          </p:nvPr>
        </p:nvSpPr>
        <p:spPr/>
        <p:txBody>
          <a:bodyPr/>
          <a:lstStyle/>
          <a:p>
            <a:fld id="{D0E747D6-A8A5-47DF-A677-D937E3BCBA80}" type="slidenum">
              <a:rPr lang="en-US" smtClean="0"/>
              <a:t>11</a:t>
            </a:fld>
            <a:endParaRPr lang="en-US"/>
          </a:p>
        </p:txBody>
      </p:sp>
    </p:spTree>
    <p:extLst>
      <p:ext uri="{BB962C8B-B14F-4D97-AF65-F5344CB8AC3E}">
        <p14:creationId xmlns:p14="http://schemas.microsoft.com/office/powerpoint/2010/main" val="32465138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Among all of the bacterial resistance problems, gram-negative pathogens are particularly worrisome, because they are becoming resistant to nearly all drugs that would be considered for treatment. This is true as well, but not to the same extent, for some of the gram-positive infections (e.g., Staphylococcus and Enterococcus). The most serious gram-negative infections are healthcare-associated, and the most common pathogens are </a:t>
            </a:r>
            <a:r>
              <a:rPr lang="en-US" dirty="0" err="1" smtClean="0"/>
              <a:t>Enterobacteriaceae</a:t>
            </a:r>
            <a:r>
              <a:rPr lang="en-US" dirty="0" smtClean="0"/>
              <a:t>, Pseudomonas aeruginosa, and Acinetobacter.</a:t>
            </a:r>
          </a:p>
          <a:p>
            <a:endParaRPr lang="en-US" dirty="0"/>
          </a:p>
        </p:txBody>
      </p:sp>
      <p:sp>
        <p:nvSpPr>
          <p:cNvPr id="4" name="Slide Number Placeholder 3"/>
          <p:cNvSpPr>
            <a:spLocks noGrp="1"/>
          </p:cNvSpPr>
          <p:nvPr>
            <p:ph type="sldNum" sz="quarter" idx="10"/>
          </p:nvPr>
        </p:nvSpPr>
        <p:spPr/>
        <p:txBody>
          <a:bodyPr/>
          <a:lstStyle/>
          <a:p>
            <a:fld id="{D0E747D6-A8A5-47DF-A677-D937E3BCBA80}" type="slidenum">
              <a:rPr lang="en-US" smtClean="0"/>
              <a:t>12</a:t>
            </a:fld>
            <a:endParaRPr lang="en-US"/>
          </a:p>
        </p:txBody>
      </p:sp>
    </p:spTree>
    <p:extLst>
      <p:ext uri="{BB962C8B-B14F-4D97-AF65-F5344CB8AC3E}">
        <p14:creationId xmlns:p14="http://schemas.microsoft.com/office/powerpoint/2010/main" val="26212505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resistance threat categorized as serious has the most number microorganisms under</a:t>
            </a:r>
            <a:r>
              <a:rPr lang="en-US" baseline="0" dirty="0" smtClean="0"/>
              <a:t> it. The organisms on this list are not yet an urgent level but have the possibility of getting there. I want to  point out an example that is very common in practice, the use of Fluconazole for Candida which has been 1st line  treatment but now due to the serious level of tis antifungal in this case it may get to the point where we wont be  able to use/puts 1</a:t>
            </a:r>
            <a:r>
              <a:rPr lang="en-US" baseline="30000" dirty="0" smtClean="0"/>
              <a:t>st</a:t>
            </a:r>
            <a:r>
              <a:rPr lang="en-US" baseline="0" dirty="0" smtClean="0"/>
              <a:t> line treatment  due to increased risk of drug resistance.  any more due to drug resistance. for several years now as well as MRSA and VRE.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0E747D6-A8A5-47DF-A677-D937E3BCBA80}" type="slidenum">
              <a:rPr lang="en-US" smtClean="0"/>
              <a:t>13</a:t>
            </a:fld>
            <a:endParaRPr lang="en-US"/>
          </a:p>
        </p:txBody>
      </p:sp>
    </p:spTree>
    <p:extLst>
      <p:ext uri="{BB962C8B-B14F-4D97-AF65-F5344CB8AC3E}">
        <p14:creationId xmlns:p14="http://schemas.microsoft.com/office/powerpoint/2010/main" val="12334111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Lastly these are the</a:t>
            </a:r>
            <a:r>
              <a:rPr lang="en-US" baseline="0" dirty="0" smtClean="0"/>
              <a:t> last 3 that the </a:t>
            </a:r>
            <a:r>
              <a:rPr lang="en-US" baseline="0" dirty="0" err="1" smtClean="0"/>
              <a:t>cdc</a:t>
            </a:r>
            <a:r>
              <a:rPr lang="en-US" baseline="0" dirty="0" smtClean="0"/>
              <a:t> states are at concerning levels.  For these 3 organisms we still have therapeutic options available to treat them placing them at a lower hazard level in comparison to the others. </a:t>
            </a:r>
            <a:endParaRPr lang="en-US" dirty="0"/>
          </a:p>
        </p:txBody>
      </p:sp>
      <p:sp>
        <p:nvSpPr>
          <p:cNvPr id="4" name="Slide Number Placeholder 3"/>
          <p:cNvSpPr>
            <a:spLocks noGrp="1"/>
          </p:cNvSpPr>
          <p:nvPr>
            <p:ph type="sldNum" sz="quarter" idx="10"/>
          </p:nvPr>
        </p:nvSpPr>
        <p:spPr/>
        <p:txBody>
          <a:bodyPr/>
          <a:lstStyle/>
          <a:p>
            <a:fld id="{D0E747D6-A8A5-47DF-A677-D937E3BCBA80}" type="slidenum">
              <a:rPr lang="en-US" smtClean="0"/>
              <a:t>14</a:t>
            </a:fld>
            <a:endParaRPr lang="en-US"/>
          </a:p>
        </p:txBody>
      </p:sp>
    </p:spTree>
    <p:extLst>
      <p:ext uri="{BB962C8B-B14F-4D97-AF65-F5344CB8AC3E}">
        <p14:creationId xmlns:p14="http://schemas.microsoft.com/office/powerpoint/2010/main" val="20995581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these increasing hazard levels have led to the formation of Antimicrobial Stewardship programs. Effective January 2017, the Joint commission turned</a:t>
            </a:r>
            <a:r>
              <a:rPr lang="en-US" baseline="0" dirty="0" smtClean="0"/>
              <a:t> the recommendation into a requirement that made</a:t>
            </a:r>
            <a:r>
              <a:rPr lang="en-US" dirty="0" smtClean="0"/>
              <a:t> ALL hospitals and nursing care centers to have antimicrobial steward ship programs . This regulation also</a:t>
            </a:r>
            <a:r>
              <a:rPr lang="en-US" baseline="0" dirty="0" smtClean="0"/>
              <a:t> applied to outpatient facilities and clinics associated with the hospital. The primary goal is to optimize clinical outcomes while minimizing the unintended consequences of antibiotic use </a:t>
            </a:r>
            <a:r>
              <a:rPr lang="en-US" baseline="0" dirty="0" err="1" smtClean="0"/>
              <a:t>esp</a:t>
            </a:r>
            <a:r>
              <a:rPr lang="en-US" baseline="0" dirty="0" smtClean="0"/>
              <a:t> in out patient settings. </a:t>
            </a:r>
            <a:endParaRPr lang="en-US" dirty="0" smtClean="0"/>
          </a:p>
          <a:p>
            <a:endParaRPr lang="en-US" dirty="0" smtClean="0"/>
          </a:p>
          <a:p>
            <a:r>
              <a:rPr lang="en-US" dirty="0" smtClean="0"/>
              <a:t>The majority of antibiotic use occurs in outpatient settings, making this a critical target of the</a:t>
            </a:r>
            <a:r>
              <a:rPr lang="en-US" baseline="0" dirty="0" smtClean="0"/>
              <a:t> program</a:t>
            </a:r>
            <a:r>
              <a:rPr lang="en-US" dirty="0" smtClean="0"/>
              <a:t>. In the United States in 2011, more than 260 million courses of antibiotics were prescribed in the outpatient setting with diagnoses of respiratory tract, skin, and urinary tract infections being the most common</a:t>
            </a:r>
          </a:p>
          <a:p>
            <a:endParaRPr lang="en-US" dirty="0" smtClean="0"/>
          </a:p>
          <a:p>
            <a:r>
              <a:rPr lang="en-US" dirty="0" smtClean="0"/>
              <a:t>The key element</a:t>
            </a:r>
            <a:r>
              <a:rPr lang="en-US" baseline="0" dirty="0" smtClean="0"/>
              <a:t> of the Antimicrobial steward ship </a:t>
            </a:r>
            <a:r>
              <a:rPr lang="en-US" dirty="0" smtClean="0"/>
              <a:t>program</a:t>
            </a:r>
            <a:r>
              <a:rPr lang="en-US" baseline="0" dirty="0" smtClean="0"/>
              <a:t> states that </a:t>
            </a:r>
            <a:r>
              <a:rPr lang="en-US" dirty="0" smtClean="0"/>
              <a:t>There are four core actions that will help fight these deadly infections:</a:t>
            </a:r>
          </a:p>
          <a:p>
            <a:r>
              <a:rPr lang="en-US" dirty="0" smtClean="0"/>
              <a:t>■■ preventing infections and preventing the spread of resistance</a:t>
            </a:r>
          </a:p>
          <a:p>
            <a:r>
              <a:rPr lang="en-US" dirty="0" smtClean="0"/>
              <a:t>■■ tracking resistant bacteria</a:t>
            </a:r>
          </a:p>
          <a:p>
            <a:r>
              <a:rPr lang="en-US" dirty="0" smtClean="0"/>
              <a:t>■■ improving the use of today’s antibiotics</a:t>
            </a:r>
          </a:p>
          <a:p>
            <a:r>
              <a:rPr lang="en-US" dirty="0" smtClean="0"/>
              <a:t>■■ promoting the development of new antibiotics and developing new diagnostic</a:t>
            </a:r>
            <a:r>
              <a:rPr lang="en-US" baseline="0" dirty="0" smtClean="0"/>
              <a:t> </a:t>
            </a:r>
            <a:r>
              <a:rPr lang="en-US" dirty="0" smtClean="0"/>
              <a:t>tests for resistant bacteria</a:t>
            </a:r>
          </a:p>
          <a:p>
            <a:r>
              <a:rPr lang="en-US" dirty="0" smtClean="0"/>
              <a:t> </a:t>
            </a:r>
          </a:p>
          <a:p>
            <a:r>
              <a:rPr lang="en-US" dirty="0" smtClean="0"/>
              <a:t>Now</a:t>
            </a:r>
            <a:r>
              <a:rPr lang="en-US" baseline="0" dirty="0" smtClean="0"/>
              <a:t> I have already mentioned how there is a lack in innovative drugs to fight drug resistance and talked about how the </a:t>
            </a:r>
            <a:r>
              <a:rPr lang="en-US" baseline="0" dirty="0" err="1" smtClean="0"/>
              <a:t>cdc</a:t>
            </a:r>
            <a:r>
              <a:rPr lang="en-US" baseline="0" dirty="0" smtClean="0"/>
              <a:t> has been tracking the hazard levels. Now I want to focus mainly on the prevention and improving </a:t>
            </a:r>
            <a:r>
              <a:rPr lang="en-US" baseline="0" dirty="0" err="1" smtClean="0"/>
              <a:t>abx</a:t>
            </a:r>
            <a:r>
              <a:rPr lang="en-US" baseline="0" dirty="0" smtClean="0"/>
              <a:t> prescribing</a:t>
            </a:r>
            <a:endParaRPr lang="en-US" dirty="0"/>
          </a:p>
        </p:txBody>
      </p:sp>
      <p:sp>
        <p:nvSpPr>
          <p:cNvPr id="4" name="Slide Number Placeholder 3"/>
          <p:cNvSpPr>
            <a:spLocks noGrp="1"/>
          </p:cNvSpPr>
          <p:nvPr>
            <p:ph type="sldNum" sz="quarter" idx="10"/>
          </p:nvPr>
        </p:nvSpPr>
        <p:spPr/>
        <p:txBody>
          <a:bodyPr/>
          <a:lstStyle/>
          <a:p>
            <a:fld id="{D0E747D6-A8A5-47DF-A677-D937E3BCBA80}" type="slidenum">
              <a:rPr lang="en-US" smtClean="0"/>
              <a:t>15</a:t>
            </a:fld>
            <a:endParaRPr lang="en-US"/>
          </a:p>
        </p:txBody>
      </p:sp>
    </p:spTree>
    <p:extLst>
      <p:ext uri="{BB962C8B-B14F-4D97-AF65-F5344CB8AC3E}">
        <p14:creationId xmlns:p14="http://schemas.microsoft.com/office/powerpoint/2010/main" val="40825262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This includes basic self care such as  washing hands, staying home when you’re sick, preparing food in a healthy manner, </a:t>
            </a:r>
          </a:p>
          <a:p>
            <a:r>
              <a:rPr lang="en-US" baseline="0" dirty="0" smtClean="0"/>
              <a:t>If you’re a healthcare professional – it may mean keeping the work environment sanitary </a:t>
            </a:r>
          </a:p>
          <a:p>
            <a:r>
              <a:rPr lang="en-US" baseline="0" dirty="0" smtClean="0"/>
              <a:t>And for everyone keeping up to date with your vaccines and checking the guidelines for any changes, </a:t>
            </a:r>
          </a:p>
          <a:p>
            <a:r>
              <a:rPr lang="en-US" baseline="0" dirty="0" smtClean="0"/>
              <a:t>For example, I’m not sure how many </a:t>
            </a:r>
            <a:r>
              <a:rPr lang="en-US" baseline="0" dirty="0" err="1" smtClean="0"/>
              <a:t>practioners</a:t>
            </a:r>
            <a:r>
              <a:rPr lang="en-US" baseline="0" dirty="0" smtClean="0"/>
              <a:t> are aware but ACIP no longer recommends the intranasal administration of FLUMIST due to its lack of efficacy for the 2017  flu season  </a:t>
            </a:r>
          </a:p>
          <a:p>
            <a:endParaRPr lang="en-US" dirty="0"/>
          </a:p>
        </p:txBody>
      </p:sp>
      <p:sp>
        <p:nvSpPr>
          <p:cNvPr id="4" name="Slide Number Placeholder 3"/>
          <p:cNvSpPr>
            <a:spLocks noGrp="1"/>
          </p:cNvSpPr>
          <p:nvPr>
            <p:ph type="sldNum" sz="quarter" idx="10"/>
          </p:nvPr>
        </p:nvSpPr>
        <p:spPr/>
        <p:txBody>
          <a:bodyPr/>
          <a:lstStyle/>
          <a:p>
            <a:fld id="{D0E747D6-A8A5-47DF-A677-D937E3BCBA80}" type="slidenum">
              <a:rPr lang="en-US" smtClean="0"/>
              <a:t>16</a:t>
            </a:fld>
            <a:endParaRPr lang="en-US"/>
          </a:p>
        </p:txBody>
      </p:sp>
    </p:spTree>
    <p:extLst>
      <p:ext uri="{BB962C8B-B14F-4D97-AF65-F5344CB8AC3E}">
        <p14:creationId xmlns:p14="http://schemas.microsoft.com/office/powerpoint/2010/main" val="20998629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do this By identifying barriers or high priority conditions that deviate from best practices for antibiotic prescribing; they include conditions for which antibiotics are</a:t>
            </a:r>
          </a:p>
          <a:p>
            <a:r>
              <a:rPr lang="en-US" dirty="0" smtClean="0"/>
              <a:t>overprescribed or </a:t>
            </a:r>
            <a:r>
              <a:rPr lang="en-US" dirty="0" err="1" smtClean="0"/>
              <a:t>misprescribed</a:t>
            </a:r>
            <a:endParaRPr lang="en-US" dirty="0" smtClean="0"/>
          </a:p>
          <a:p>
            <a:r>
              <a:rPr lang="en-US" dirty="0" smtClean="0"/>
              <a:t>Examples are</a:t>
            </a:r>
          </a:p>
          <a:p>
            <a:r>
              <a:rPr lang="en-US" dirty="0" smtClean="0"/>
              <a:t>Conditions for which antibiotics are not indicated such as acute bronchitis, the common cold, other nonspecific upper respiratory infection or viral pharyngitis  which</a:t>
            </a:r>
            <a:r>
              <a:rPr lang="en-US" baseline="0" dirty="0" smtClean="0"/>
              <a:t> we will revisit later during this presentation </a:t>
            </a:r>
            <a:endParaRPr lang="en-US" dirty="0" smtClean="0"/>
          </a:p>
          <a:p>
            <a:r>
              <a:rPr lang="en-US" dirty="0" smtClean="0"/>
              <a:t>OR</a:t>
            </a:r>
          </a:p>
          <a:p>
            <a:r>
              <a:rPr lang="en-US" dirty="0" smtClean="0"/>
              <a:t>Identify barriers such</a:t>
            </a:r>
            <a:r>
              <a:rPr lang="en-US" baseline="0" dirty="0" smtClean="0"/>
              <a:t> as</a:t>
            </a:r>
            <a:r>
              <a:rPr lang="en-US" dirty="0" smtClean="0"/>
              <a:t> knowledge gaps about</a:t>
            </a:r>
            <a:r>
              <a:rPr lang="en-US" baseline="0" dirty="0" smtClean="0"/>
              <a:t> </a:t>
            </a:r>
            <a:r>
              <a:rPr lang="en-US" dirty="0" smtClean="0"/>
              <a:t>clinical practice guidelines</a:t>
            </a:r>
            <a:r>
              <a:rPr lang="en-US" baseline="0" dirty="0" smtClean="0"/>
              <a:t> or</a:t>
            </a:r>
            <a:r>
              <a:rPr lang="en-US" dirty="0" smtClean="0"/>
              <a:t> the</a:t>
            </a:r>
            <a:r>
              <a:rPr lang="en-US" baseline="0" dirty="0" smtClean="0"/>
              <a:t> providers </a:t>
            </a:r>
            <a:r>
              <a:rPr lang="en-US" dirty="0" smtClean="0"/>
              <a:t> perception of patient expectations regarding antibiotics </a:t>
            </a:r>
          </a:p>
          <a:p>
            <a:endParaRPr lang="en-US" dirty="0" smtClean="0"/>
          </a:p>
          <a:p>
            <a:r>
              <a:rPr lang="en-US" dirty="0" smtClean="0"/>
              <a:t>Providers' perceptions of patients' desire to receive antibiotics are often incorrect. In one survey performed</a:t>
            </a:r>
            <a:r>
              <a:rPr lang="en-US" baseline="0" dirty="0" smtClean="0"/>
              <a:t> by the CDC</a:t>
            </a:r>
            <a:r>
              <a:rPr lang="en-US" dirty="0" smtClean="0"/>
              <a:t>, 54 percent of providers believed their</a:t>
            </a:r>
          </a:p>
          <a:p>
            <a:r>
              <a:rPr lang="en-US" dirty="0" smtClean="0"/>
              <a:t>patients expected to receive antibiotics during visits for a cough or cold, while only 26 percent of patients</a:t>
            </a:r>
            <a:r>
              <a:rPr lang="en-US" baseline="0" dirty="0" smtClean="0"/>
              <a:t> </a:t>
            </a:r>
            <a:r>
              <a:rPr lang="en-US" dirty="0" smtClean="0"/>
              <a:t>actually had such an expectation</a:t>
            </a:r>
          </a:p>
          <a:p>
            <a:r>
              <a:rPr lang="en-US" dirty="0" smtClean="0"/>
              <a:t>Communication training, including shared decision-making, can help</a:t>
            </a:r>
            <a:r>
              <a:rPr lang="en-US" baseline="0" dirty="0" smtClean="0"/>
              <a:t> </a:t>
            </a:r>
            <a:r>
              <a:rPr lang="en-US" dirty="0" smtClean="0"/>
              <a:t>prescribers avoid unnecessary antimicrobial prescribing </a:t>
            </a:r>
          </a:p>
          <a:p>
            <a:endParaRPr lang="en-US" dirty="0" smtClean="0"/>
          </a:p>
          <a:p>
            <a:r>
              <a:rPr lang="en-US" dirty="0" smtClean="0"/>
              <a:t>Another way to improve prescribing is to</a:t>
            </a:r>
            <a:r>
              <a:rPr lang="en-US" baseline="0" dirty="0" smtClean="0"/>
              <a:t> USE </a:t>
            </a:r>
            <a:r>
              <a:rPr lang="en-US" dirty="0" smtClean="0"/>
              <a:t>Establish protocols for antibiotic prescribing</a:t>
            </a:r>
            <a:r>
              <a:rPr lang="en-US" baseline="0" dirty="0" smtClean="0"/>
              <a:t> that </a:t>
            </a:r>
            <a:r>
              <a:rPr lang="en-US" dirty="0" smtClean="0"/>
              <a:t>might include national guidelines to set clear expectations for appropriate antibiotic</a:t>
            </a:r>
            <a:r>
              <a:rPr lang="en-US" baseline="0" dirty="0" smtClean="0"/>
              <a:t> use.</a:t>
            </a:r>
            <a:r>
              <a:rPr lang="en-US" dirty="0" smtClean="0"/>
              <a:t> Providers frequently prescribe antibiotics for a longer duration than necessary,</a:t>
            </a:r>
            <a:r>
              <a:rPr lang="en-US" baseline="0" dirty="0" smtClean="0"/>
              <a:t> </a:t>
            </a:r>
            <a:r>
              <a:rPr lang="en-US" dirty="0" smtClean="0"/>
              <a:t> Guidelines</a:t>
            </a:r>
            <a:r>
              <a:rPr lang="en-US" baseline="0" dirty="0" smtClean="0"/>
              <a:t> </a:t>
            </a:r>
            <a:r>
              <a:rPr lang="en-US" dirty="0" smtClean="0"/>
              <a:t>can</a:t>
            </a:r>
            <a:r>
              <a:rPr lang="en-US" baseline="0" dirty="0" smtClean="0"/>
              <a:t> </a:t>
            </a:r>
            <a:r>
              <a:rPr lang="en-US" dirty="0" smtClean="0"/>
              <a:t>promote the shortest effective duration supported by evidence in order to limit unintended</a:t>
            </a:r>
            <a:r>
              <a:rPr lang="en-US" baseline="0" dirty="0" smtClean="0"/>
              <a:t> </a:t>
            </a:r>
            <a:r>
              <a:rPr lang="en-US" dirty="0" smtClean="0"/>
              <a:t>consequences. Pharmacist review of prescriptions could facilitate the preferred duration of</a:t>
            </a:r>
            <a:r>
              <a:rPr lang="en-US" baseline="0" dirty="0" smtClean="0"/>
              <a:t> therapy</a:t>
            </a:r>
          </a:p>
          <a:p>
            <a:r>
              <a:rPr lang="en-US" baseline="0" dirty="0" smtClean="0"/>
              <a:t> Also </a:t>
            </a:r>
          </a:p>
          <a:p>
            <a:r>
              <a:rPr lang="en-US" dirty="0" smtClean="0"/>
              <a:t>Use watchful waiting or delayed prescribing for patients with conditions that usually resolve without</a:t>
            </a:r>
            <a:r>
              <a:rPr lang="en-US" baseline="0" dirty="0" smtClean="0"/>
              <a:t> </a:t>
            </a:r>
            <a:r>
              <a:rPr lang="en-US" dirty="0" smtClean="0"/>
              <a:t>treatment but who can benefit from antibiotics if symptoms do not improve. it may be beneficial for</a:t>
            </a:r>
            <a:r>
              <a:rPr lang="en-US" baseline="0" dirty="0" smtClean="0"/>
              <a:t> providers</a:t>
            </a:r>
            <a:r>
              <a:rPr lang="en-US" dirty="0" smtClean="0"/>
              <a:t> during this time to provide education regarding adverse effects of antibiotics as well as to offer guidance</a:t>
            </a:r>
            <a:r>
              <a:rPr lang="en-US" baseline="0" dirty="0" smtClean="0"/>
              <a:t> </a:t>
            </a:r>
            <a:r>
              <a:rPr lang="en-US" dirty="0" smtClean="0"/>
              <a:t>regarding alternative forms of symptomatic relief </a:t>
            </a:r>
          </a:p>
          <a:p>
            <a:endParaRPr lang="en-US" dirty="0"/>
          </a:p>
        </p:txBody>
      </p:sp>
      <p:sp>
        <p:nvSpPr>
          <p:cNvPr id="4" name="Slide Number Placeholder 3"/>
          <p:cNvSpPr>
            <a:spLocks noGrp="1"/>
          </p:cNvSpPr>
          <p:nvPr>
            <p:ph type="sldNum" sz="quarter" idx="10"/>
          </p:nvPr>
        </p:nvSpPr>
        <p:spPr/>
        <p:txBody>
          <a:bodyPr/>
          <a:lstStyle/>
          <a:p>
            <a:fld id="{D0E747D6-A8A5-47DF-A677-D937E3BCBA80}" type="slidenum">
              <a:rPr lang="en-US" smtClean="0"/>
              <a:t>17</a:t>
            </a:fld>
            <a:endParaRPr lang="en-US"/>
          </a:p>
        </p:txBody>
      </p:sp>
    </p:spTree>
    <p:extLst>
      <p:ext uri="{BB962C8B-B14F-4D97-AF65-F5344CB8AC3E}">
        <p14:creationId xmlns:p14="http://schemas.microsoft.com/office/powerpoint/2010/main" val="20574335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https://www.managedcaremag.com/archives/2014/4/do-health-plans-have-role-limiting-antibiotic-resistance</a:t>
            </a:r>
          </a:p>
          <a:p>
            <a:pPr defTabSz="966612">
              <a:defRPr/>
            </a:pPr>
            <a:endParaRPr lang="en-US" baseline="0" dirty="0" smtClean="0"/>
          </a:p>
          <a:p>
            <a:pPr defTabSz="966612">
              <a:defRPr/>
            </a:pPr>
            <a:r>
              <a:rPr lang="en-US" baseline="0" dirty="0" smtClean="0"/>
              <a:t>So this is what the CDC, WHO, and all the other organizations out there have come up with to combat Antibiotic resistance. </a:t>
            </a:r>
            <a:r>
              <a:rPr lang="en-US" dirty="0" smtClean="0"/>
              <a:t>We have seen how doctors and patients</a:t>
            </a:r>
            <a:r>
              <a:rPr lang="en-US" baseline="0" dirty="0" smtClean="0"/>
              <a:t>  can directly contribute to decrease the spread of antibiotic resistance. Now the question is where does Managed care organizations fit in and do they have a role in all of this?</a:t>
            </a:r>
          </a:p>
          <a:p>
            <a:pPr defTabSz="966612">
              <a:defRPr/>
            </a:pPr>
            <a:endParaRPr lang="en-US" baseline="0" dirty="0" smtClean="0"/>
          </a:p>
          <a:p>
            <a:pPr defTabSz="966612">
              <a:defRPr/>
            </a:pPr>
            <a:r>
              <a:rPr lang="en-US" dirty="0" smtClean="0"/>
              <a:t>According the NCQA- Managed</a:t>
            </a:r>
            <a:r>
              <a:rPr lang="en-US" baseline="0" dirty="0" smtClean="0"/>
              <a:t> care orgs has the most important job of collecting data on how these antibiotics are being used. </a:t>
            </a:r>
            <a:r>
              <a:rPr lang="en-US" dirty="0" smtClean="0"/>
              <a:t>Tracking and reporting clinician antibiotic prescribing can guide changes in practice and be used to assess progress in improving antibiotic prescribing.</a:t>
            </a:r>
          </a:p>
          <a:p>
            <a:pPr defTabSz="966612">
              <a:defRPr/>
            </a:pPr>
            <a:r>
              <a:rPr lang="en-US" baseline="0" dirty="0" smtClean="0"/>
              <a:t>hence, they came up with 4 </a:t>
            </a:r>
            <a:r>
              <a:rPr lang="en-US" baseline="0" dirty="0" err="1" smtClean="0"/>
              <a:t>hedis</a:t>
            </a:r>
            <a:r>
              <a:rPr lang="en-US" baseline="0" dirty="0" smtClean="0"/>
              <a:t> measures to grade the health  plans </a:t>
            </a:r>
            <a:endParaRPr lang="en-US" dirty="0" smtClean="0"/>
          </a:p>
          <a:p>
            <a:endParaRPr lang="en-US" dirty="0"/>
          </a:p>
        </p:txBody>
      </p:sp>
      <p:sp>
        <p:nvSpPr>
          <p:cNvPr id="4" name="Slide Number Placeholder 3"/>
          <p:cNvSpPr>
            <a:spLocks noGrp="1"/>
          </p:cNvSpPr>
          <p:nvPr>
            <p:ph type="sldNum" sz="quarter" idx="10"/>
          </p:nvPr>
        </p:nvSpPr>
        <p:spPr/>
        <p:txBody>
          <a:bodyPr/>
          <a:lstStyle/>
          <a:p>
            <a:fld id="{D0E747D6-A8A5-47DF-A677-D937E3BCBA80}" type="slidenum">
              <a:rPr lang="en-US" smtClean="0"/>
              <a:t>18</a:t>
            </a:fld>
            <a:endParaRPr lang="en-US"/>
          </a:p>
        </p:txBody>
      </p:sp>
    </p:spTree>
    <p:extLst>
      <p:ext uri="{BB962C8B-B14F-4D97-AF65-F5344CB8AC3E}">
        <p14:creationId xmlns:p14="http://schemas.microsoft.com/office/powerpoint/2010/main" val="32343064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 know I briefly mentioned some of these earlier when I was talking about high priority conditions. These are the 4 current</a:t>
            </a:r>
            <a:r>
              <a:rPr lang="en-US" baseline="0" dirty="0" smtClean="0"/>
              <a:t> measures related to antibiotic prescribing. The 1</a:t>
            </a:r>
            <a:r>
              <a:rPr lang="en-US" baseline="30000" dirty="0" smtClean="0"/>
              <a:t>st</a:t>
            </a:r>
            <a:r>
              <a:rPr lang="en-US" baseline="0" dirty="0" smtClean="0"/>
              <a:t> three  are high priority because they are accreditation measures for health plans and are what I am going to be going into more detail on . </a:t>
            </a:r>
            <a:endParaRPr lang="en-US" dirty="0"/>
          </a:p>
        </p:txBody>
      </p:sp>
      <p:sp>
        <p:nvSpPr>
          <p:cNvPr id="4" name="Slide Number Placeholder 3"/>
          <p:cNvSpPr>
            <a:spLocks noGrp="1"/>
          </p:cNvSpPr>
          <p:nvPr>
            <p:ph type="sldNum" sz="quarter" idx="10"/>
          </p:nvPr>
        </p:nvSpPr>
        <p:spPr/>
        <p:txBody>
          <a:bodyPr/>
          <a:lstStyle/>
          <a:p>
            <a:fld id="{D0E747D6-A8A5-47DF-A677-D937E3BCBA80}" type="slidenum">
              <a:rPr lang="en-US" smtClean="0"/>
              <a:t>19</a:t>
            </a:fld>
            <a:endParaRPr lang="en-US"/>
          </a:p>
        </p:txBody>
      </p:sp>
    </p:spTree>
    <p:extLst>
      <p:ext uri="{BB962C8B-B14F-4D97-AF65-F5344CB8AC3E}">
        <p14:creationId xmlns:p14="http://schemas.microsoft.com/office/powerpoint/2010/main" val="2266540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p>
          <a:p>
            <a:endParaRPr lang="en-US" dirty="0"/>
          </a:p>
        </p:txBody>
      </p:sp>
      <p:sp>
        <p:nvSpPr>
          <p:cNvPr id="4" name="Slide Number Placeholder 3"/>
          <p:cNvSpPr>
            <a:spLocks noGrp="1"/>
          </p:cNvSpPr>
          <p:nvPr>
            <p:ph type="sldNum" sz="quarter" idx="10"/>
          </p:nvPr>
        </p:nvSpPr>
        <p:spPr/>
        <p:txBody>
          <a:bodyPr/>
          <a:lstStyle/>
          <a:p>
            <a:fld id="{D0E747D6-A8A5-47DF-A677-D937E3BCBA80}" type="slidenum">
              <a:rPr lang="en-US" smtClean="0"/>
              <a:t>2</a:t>
            </a:fld>
            <a:endParaRPr lang="en-US"/>
          </a:p>
        </p:txBody>
      </p:sp>
    </p:spTree>
    <p:extLst>
      <p:ext uri="{BB962C8B-B14F-4D97-AF65-F5344CB8AC3E}">
        <p14:creationId xmlns:p14="http://schemas.microsoft.com/office/powerpoint/2010/main" val="12557030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Avoidance of Antibiotic Treatment in Adults with Acute Bronchitis</a:t>
            </a:r>
          </a:p>
          <a:p>
            <a:endParaRPr lang="en-US" dirty="0" smtClean="0"/>
          </a:p>
          <a:p>
            <a:r>
              <a:rPr lang="en-US" dirty="0" smtClean="0"/>
              <a:t>This HEDIS Measure</a:t>
            </a:r>
          </a:p>
          <a:p>
            <a:endParaRPr lang="en-US" dirty="0" smtClean="0"/>
          </a:p>
          <a:p>
            <a:r>
              <a:rPr lang="en-US" dirty="0" smtClean="0"/>
              <a:t>Assesses adults 18-˗64 years of age with a diagnosis of acute bronchitis who were NOT dispensed an antibiotic prescription (a higher rate is better).</a:t>
            </a:r>
          </a:p>
          <a:p>
            <a:endParaRPr lang="en-US" dirty="0" smtClean="0"/>
          </a:p>
          <a:p>
            <a:r>
              <a:rPr lang="en-US" dirty="0" smtClean="0"/>
              <a:t>The</a:t>
            </a:r>
            <a:r>
              <a:rPr lang="en-US" baseline="0" dirty="0" smtClean="0"/>
              <a:t> reason this is an important measure is because </a:t>
            </a:r>
            <a:endParaRPr lang="en-US" dirty="0" smtClean="0"/>
          </a:p>
          <a:p>
            <a:endParaRPr lang="en-US" dirty="0" smtClean="0"/>
          </a:p>
          <a:p>
            <a:r>
              <a:rPr lang="en-US" dirty="0" smtClean="0"/>
              <a:t>Antibiotics cost the health care system billions of dollars each year, and treating conditions such as acute bronchitis adds to the cost. Current guidelines recommend against antibiotic treatment for acute bronchitis in adults who are otherwise healthy because overuse can lead to antibiotic resistance.3</a:t>
            </a:r>
          </a:p>
          <a:p>
            <a:endParaRPr lang="en-US" dirty="0" smtClean="0"/>
          </a:p>
          <a:p>
            <a:r>
              <a:rPr lang="en-US" dirty="0" smtClean="0"/>
              <a:t>Acute bronchitis almost always gets better on its own; therefore, adults who do not have other health problems should not take antibiotics. Ensuring the appropriate use of antibiotics for patients with acute bronchitis will help them avoid harmful side-effects and possible resistance to antibiotics over time. </a:t>
            </a:r>
          </a:p>
          <a:p>
            <a:r>
              <a:rPr lang="en-US" dirty="0" smtClean="0"/>
              <a:t> The chart on the right shows the rate at which </a:t>
            </a:r>
            <a:r>
              <a:rPr lang="en-US" dirty="0" err="1" smtClean="0"/>
              <a:t>pt</a:t>
            </a:r>
            <a:r>
              <a:rPr lang="en-US" dirty="0" smtClean="0"/>
              <a:t> were not prescribed </a:t>
            </a:r>
            <a:r>
              <a:rPr lang="en-US" dirty="0" err="1" smtClean="0"/>
              <a:t>abx</a:t>
            </a:r>
            <a:r>
              <a:rPr lang="en-US" dirty="0" smtClean="0"/>
              <a:t> for this population is around</a:t>
            </a:r>
            <a:r>
              <a:rPr lang="en-US" baseline="0" dirty="0" smtClean="0"/>
              <a:t> </a:t>
            </a:r>
            <a:r>
              <a:rPr lang="en-US" dirty="0" smtClean="0"/>
              <a:t> 28% and fast forward 9 years later it is still at the same level. </a:t>
            </a:r>
          </a:p>
          <a:p>
            <a:r>
              <a:rPr lang="en-US" dirty="0" smtClean="0"/>
              <a:t>Which goes to show much more work in this area is needed…</a:t>
            </a:r>
            <a:endParaRPr lang="en-US" dirty="0"/>
          </a:p>
        </p:txBody>
      </p:sp>
      <p:sp>
        <p:nvSpPr>
          <p:cNvPr id="4" name="Slide Number Placeholder 3"/>
          <p:cNvSpPr>
            <a:spLocks noGrp="1"/>
          </p:cNvSpPr>
          <p:nvPr>
            <p:ph type="sldNum" sz="quarter" idx="10"/>
          </p:nvPr>
        </p:nvSpPr>
        <p:spPr/>
        <p:txBody>
          <a:bodyPr/>
          <a:lstStyle/>
          <a:p>
            <a:fld id="{D0E747D6-A8A5-47DF-A677-D937E3BCBA80}" type="slidenum">
              <a:rPr lang="en-US" smtClean="0"/>
              <a:t>20</a:t>
            </a:fld>
            <a:endParaRPr lang="en-US"/>
          </a:p>
        </p:txBody>
      </p:sp>
    </p:spTree>
    <p:extLst>
      <p:ext uri="{BB962C8B-B14F-4D97-AF65-F5344CB8AC3E}">
        <p14:creationId xmlns:p14="http://schemas.microsoft.com/office/powerpoint/2010/main" val="26406147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measure asses children from 3 months to 18 year olds who were given a diagnosis of upper respiratory tract infection also known as the</a:t>
            </a:r>
            <a:r>
              <a:rPr lang="en-US" baseline="0" dirty="0" smtClean="0"/>
              <a:t> common cold. As I am sure many of you know is a viral infection, where the use of antibiotics wont help.</a:t>
            </a:r>
          </a:p>
          <a:p>
            <a:r>
              <a:rPr lang="en-US" baseline="0" dirty="0" smtClean="0"/>
              <a:t> </a:t>
            </a:r>
          </a:p>
          <a:p>
            <a:r>
              <a:rPr lang="en-US" baseline="0" dirty="0" smtClean="0"/>
              <a:t>As can be seen in 2004 roughly 82%  were not prescribed an antibiotic  which is great. However with all the ongoing efforts it only rose about 6% by 2015 in the HMO plan.  </a:t>
            </a:r>
            <a:endParaRPr lang="en-US" dirty="0"/>
          </a:p>
        </p:txBody>
      </p:sp>
      <p:sp>
        <p:nvSpPr>
          <p:cNvPr id="4" name="Slide Number Placeholder 3"/>
          <p:cNvSpPr>
            <a:spLocks noGrp="1"/>
          </p:cNvSpPr>
          <p:nvPr>
            <p:ph type="sldNum" sz="quarter" idx="10"/>
          </p:nvPr>
        </p:nvSpPr>
        <p:spPr/>
        <p:txBody>
          <a:bodyPr/>
          <a:lstStyle/>
          <a:p>
            <a:fld id="{D0E747D6-A8A5-47DF-A677-D937E3BCBA80}" type="slidenum">
              <a:rPr lang="en-US" smtClean="0"/>
              <a:t>21</a:t>
            </a:fld>
            <a:endParaRPr lang="en-US"/>
          </a:p>
        </p:txBody>
      </p:sp>
    </p:spTree>
    <p:extLst>
      <p:ext uri="{BB962C8B-B14F-4D97-AF65-F5344CB8AC3E}">
        <p14:creationId xmlns:p14="http://schemas.microsoft.com/office/powerpoint/2010/main" val="27265029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The 3</a:t>
            </a:r>
            <a:r>
              <a:rPr lang="en-US" baseline="30000" dirty="0" smtClean="0"/>
              <a:t>rd</a:t>
            </a:r>
            <a:r>
              <a:rPr lang="en-US" dirty="0" smtClean="0"/>
              <a:t> assess children 2- 18 years old who are diagnosed</a:t>
            </a:r>
            <a:r>
              <a:rPr lang="en-US" baseline="0" dirty="0" smtClean="0"/>
              <a:t> with pharyngitis. Now pharyngitis can be either viral or bacterial . Proper testing and treatment of pharyngitis would prevent the spread of sickness, while reducing the unnecessary use of antibiotics.  So this measures asks for those diagnosed with pharyngitis to receive a </a:t>
            </a:r>
            <a:r>
              <a:rPr lang="en-US" baseline="0" dirty="0" err="1" smtClean="0"/>
              <a:t>A</a:t>
            </a:r>
            <a:r>
              <a:rPr lang="en-US" baseline="0" dirty="0" smtClean="0"/>
              <a:t> Streptococcus test before the antibiotic is dispensed for confirmation that it is indeed bacterial</a:t>
            </a:r>
          </a:p>
          <a:p>
            <a:endParaRPr lang="en-US" baseline="0" dirty="0" smtClean="0"/>
          </a:p>
          <a:p>
            <a:r>
              <a:rPr lang="en-US" baseline="0" dirty="0" smtClean="0"/>
              <a:t>This resulted in a jump of 10% in the commercial HMO Plans and an even larger increase with the Medicaid population .   </a:t>
            </a:r>
          </a:p>
          <a:p>
            <a:endParaRPr lang="en-US" dirty="0" smtClean="0"/>
          </a:p>
          <a:p>
            <a:endParaRPr lang="en-US" dirty="0" smtClean="0"/>
          </a:p>
          <a:p>
            <a:endParaRPr lang="en-US" dirty="0" smtClean="0"/>
          </a:p>
          <a:p>
            <a:endParaRPr lang="en-US"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D0E747D6-A8A5-47DF-A677-D937E3BCBA80}" type="slidenum">
              <a:rPr lang="en-US" smtClean="0"/>
              <a:t>22</a:t>
            </a:fld>
            <a:endParaRPr lang="en-US"/>
          </a:p>
        </p:txBody>
      </p:sp>
    </p:spTree>
    <p:extLst>
      <p:ext uri="{BB962C8B-B14F-4D97-AF65-F5344CB8AC3E}">
        <p14:creationId xmlns:p14="http://schemas.microsoft.com/office/powerpoint/2010/main" val="34489644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Along with keeping track of all these measures what else</a:t>
            </a:r>
            <a:r>
              <a:rPr lang="en-US" baseline="0" dirty="0" smtClean="0"/>
              <a:t> are we doing?</a:t>
            </a:r>
          </a:p>
          <a:p>
            <a:endParaRPr lang="en-US" baseline="0" dirty="0" smtClean="0"/>
          </a:p>
          <a:p>
            <a:r>
              <a:rPr lang="en-US" dirty="0" smtClean="0"/>
              <a:t>Health net has formed a partnership with Aware  which stands for</a:t>
            </a:r>
            <a:r>
              <a:rPr lang="en-US" baseline="0" dirty="0" smtClean="0"/>
              <a:t> t</a:t>
            </a:r>
            <a:r>
              <a:rPr lang="en-US" dirty="0" smtClean="0"/>
              <a:t>he Alliance Working for Antibiotic Resistance Education (AWARE) which was initiated by the California Medical Association in 2000, as a long-term statewide effort to promote the appropriate use of antibiotics. </a:t>
            </a:r>
          </a:p>
          <a:p>
            <a:r>
              <a:rPr lang="en-US" dirty="0" smtClean="0"/>
              <a:t>The  AWARE program uses numerous methods to reduce unnecessary antibiotic use. Each year an expert clinical work group meets to develop timely educational materials regarding appropriate antibiotic use for adult and pediatric care</a:t>
            </a:r>
            <a:r>
              <a:rPr lang="en-US" baseline="0" dirty="0" smtClean="0"/>
              <a:t> and put this along with fliers and educational material in an</a:t>
            </a:r>
            <a:r>
              <a:rPr lang="en-US" dirty="0" smtClean="0"/>
              <a:t> AWARE Toolkit. The CMA  Foundation mails these Toolkit materials to high-prescribing physicians to promote adherence to appropriate prescribing guidelines</a:t>
            </a:r>
          </a:p>
          <a:p>
            <a:endParaRPr lang="en-US" dirty="0" smtClean="0"/>
          </a:p>
          <a:p>
            <a:r>
              <a:rPr lang="en-US" dirty="0" smtClean="0"/>
              <a:t>This year UTI was added to the tool kit </a:t>
            </a:r>
            <a:r>
              <a:rPr lang="en-US" dirty="0" err="1" smtClean="0"/>
              <a:t>bc</a:t>
            </a:r>
            <a:r>
              <a:rPr lang="en-US" dirty="0" smtClean="0"/>
              <a:t> it has been a growing issue </a:t>
            </a:r>
          </a:p>
        </p:txBody>
      </p:sp>
      <p:sp>
        <p:nvSpPr>
          <p:cNvPr id="4" name="Slide Number Placeholder 3"/>
          <p:cNvSpPr>
            <a:spLocks noGrp="1"/>
          </p:cNvSpPr>
          <p:nvPr>
            <p:ph type="sldNum" sz="quarter" idx="10"/>
          </p:nvPr>
        </p:nvSpPr>
        <p:spPr/>
        <p:txBody>
          <a:bodyPr/>
          <a:lstStyle/>
          <a:p>
            <a:fld id="{D0E747D6-A8A5-47DF-A677-D937E3BCBA80}" type="slidenum">
              <a:rPr lang="en-US" smtClean="0"/>
              <a:t>23</a:t>
            </a:fld>
            <a:endParaRPr lang="en-US"/>
          </a:p>
        </p:txBody>
      </p:sp>
    </p:spTree>
    <p:extLst>
      <p:ext uri="{BB962C8B-B14F-4D97-AF65-F5344CB8AC3E}">
        <p14:creationId xmlns:p14="http://schemas.microsoft.com/office/powerpoint/2010/main" val="29612413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else can we do as a managed care organization? We have already seen in prior slides that the rate of changed was unaffected or minimally affected with monitoring and increased efforts nationwide.</a:t>
            </a:r>
          </a:p>
          <a:p>
            <a:endParaRPr lang="en-US" baseline="0" dirty="0" smtClean="0"/>
          </a:p>
          <a:p>
            <a:r>
              <a:rPr lang="en-US" baseline="0" dirty="0" smtClean="0"/>
              <a:t>Some propose more Pa’s to restrict the use of antibiotics; however restricting the use of antibiotics could inhibit a person from receiving proper care when an antibiotic is most needed </a:t>
            </a:r>
          </a:p>
          <a:p>
            <a:r>
              <a:rPr lang="en-US" baseline="0" dirty="0" smtClean="0"/>
              <a:t> </a:t>
            </a:r>
          </a:p>
          <a:p>
            <a:r>
              <a:rPr lang="en-US" baseline="0" dirty="0" smtClean="0"/>
              <a:t>Other methods include letter mailings to counsel physicians about appropriate use; however sending letters after the fact may not have as strong as an effect  </a:t>
            </a:r>
            <a:endParaRPr lang="en-US" dirty="0"/>
          </a:p>
        </p:txBody>
      </p:sp>
      <p:sp>
        <p:nvSpPr>
          <p:cNvPr id="4" name="Slide Number Placeholder 3"/>
          <p:cNvSpPr>
            <a:spLocks noGrp="1"/>
          </p:cNvSpPr>
          <p:nvPr>
            <p:ph type="sldNum" sz="quarter" idx="10"/>
          </p:nvPr>
        </p:nvSpPr>
        <p:spPr/>
        <p:txBody>
          <a:bodyPr/>
          <a:lstStyle/>
          <a:p>
            <a:fld id="{D0E747D6-A8A5-47DF-A677-D937E3BCBA80}" type="slidenum">
              <a:rPr lang="en-US" smtClean="0"/>
              <a:t>24</a:t>
            </a:fld>
            <a:endParaRPr lang="en-US"/>
          </a:p>
        </p:txBody>
      </p:sp>
    </p:spTree>
    <p:extLst>
      <p:ext uri="{BB962C8B-B14F-4D97-AF65-F5344CB8AC3E}">
        <p14:creationId xmlns:p14="http://schemas.microsoft.com/office/powerpoint/2010/main" val="13613253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p>
          <a:p>
            <a:r>
              <a:rPr lang="en-US" dirty="0" smtClean="0"/>
              <a:t>http://www.healthcarefinancenews.com/news/physicians-need-nudging-change-old-prescribing-habits</a:t>
            </a:r>
          </a:p>
          <a:p>
            <a:endParaRPr lang="en-US" dirty="0" smtClean="0"/>
          </a:p>
          <a:p>
            <a:r>
              <a:rPr lang="en-US" dirty="0" smtClean="0"/>
              <a:t>s://www.mdlinx.com/family-medicine/top-medical-news/article/2017/10/13/7474362?utm_source=in-house&amp;utm_medium=message&amp;utm_campaign=epick-mix-oct13</a:t>
            </a:r>
          </a:p>
          <a:p>
            <a:endParaRPr lang="en-US" dirty="0" smtClean="0"/>
          </a:p>
          <a:p>
            <a:r>
              <a:rPr lang="en-US" sz="1300" dirty="0"/>
              <a:t>An interesting study was conducted by Researchers at USC who studied a psychological approaches known as "nudges" on 248 physicians</a:t>
            </a:r>
          </a:p>
          <a:p>
            <a:r>
              <a:rPr lang="en-US" sz="1300" dirty="0"/>
              <a:t> Intervention 1: "peer comparison" in which physicians were updated by a monthly email about their rate of inappropriate prescribing and informed whether they were a "top performer" in comparison to their peers. </a:t>
            </a:r>
          </a:p>
          <a:p>
            <a:r>
              <a:rPr lang="en-US" sz="1300" dirty="0"/>
              <a:t>Intervention 2:  "accountable justification" required clinicians to report the reason for prescribing antibiotics in the patient's record. </a:t>
            </a:r>
          </a:p>
          <a:p>
            <a:r>
              <a:rPr lang="en-US" sz="1300" dirty="0"/>
              <a:t>The interventions resulted in the prevention of  1 inappropriate prescription for every 8 patients</a:t>
            </a:r>
          </a:p>
          <a:p>
            <a:r>
              <a:rPr lang="en-US" sz="1300" dirty="0"/>
              <a:t>Then they asked What would happen when the interventions were removed? </a:t>
            </a:r>
            <a:r>
              <a:rPr lang="en-US" sz="1300" b="1" dirty="0"/>
              <a:t>Would bad habits return? </a:t>
            </a:r>
          </a:p>
          <a:p>
            <a:r>
              <a:rPr lang="en-US" sz="1300" dirty="0"/>
              <a:t>The study shows that 12 months after the peer comparison intervention had ended, clinicians increased their antibiotic prescription from 4.8 to 6.3 %</a:t>
            </a:r>
          </a:p>
          <a:p>
            <a:endParaRPr lang="en-US" sz="1300" dirty="0"/>
          </a:p>
          <a:p>
            <a:r>
              <a:rPr lang="en-US" sz="1300" dirty="0"/>
              <a:t>Given the low cost of the interventions, the researchers said it may make sense for clinicians to adopt them permanently.</a:t>
            </a:r>
          </a:p>
          <a:p>
            <a:r>
              <a:rPr lang="en-US" sz="1300" dirty="0"/>
              <a:t>They also suggested that this enduring effect from peer comparison may be because this intervention did not rely on electronic medical record prompts. BUT because physicians may have made "judicious prescribing part of their professional self-image" after the study.</a:t>
            </a:r>
          </a:p>
          <a:p>
            <a:endParaRPr lang="en-US" dirty="0"/>
          </a:p>
        </p:txBody>
      </p:sp>
      <p:sp>
        <p:nvSpPr>
          <p:cNvPr id="4" name="Slide Number Placeholder 3"/>
          <p:cNvSpPr>
            <a:spLocks noGrp="1"/>
          </p:cNvSpPr>
          <p:nvPr>
            <p:ph type="sldNum" sz="quarter" idx="10"/>
          </p:nvPr>
        </p:nvSpPr>
        <p:spPr/>
        <p:txBody>
          <a:bodyPr/>
          <a:lstStyle/>
          <a:p>
            <a:fld id="{D0E747D6-A8A5-47DF-A677-D937E3BCBA80}" type="slidenum">
              <a:rPr lang="en-US" smtClean="0"/>
              <a:t>25</a:t>
            </a:fld>
            <a:endParaRPr lang="en-US"/>
          </a:p>
        </p:txBody>
      </p:sp>
    </p:spTree>
    <p:extLst>
      <p:ext uri="{BB962C8B-B14F-4D97-AF65-F5344CB8AC3E}">
        <p14:creationId xmlns:p14="http://schemas.microsoft.com/office/powerpoint/2010/main" val="18942751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https://www.cdc.gov/drugresistance/protecting_patients.html</a:t>
            </a:r>
          </a:p>
          <a:p>
            <a:endParaRPr lang="en-US" dirty="0" smtClean="0"/>
          </a:p>
          <a:p>
            <a:r>
              <a:rPr lang="en-US" dirty="0" smtClean="0"/>
              <a:t>I know we talked a lot about avoiding antibiotic therapy.</a:t>
            </a:r>
            <a:r>
              <a:rPr lang="en-US" baseline="0" dirty="0" smtClean="0"/>
              <a:t> Now what can we do to help when antibiotic therapy is needed. </a:t>
            </a:r>
          </a:p>
          <a:p>
            <a:endParaRPr lang="en-US" dirty="0" smtClean="0"/>
          </a:p>
          <a:p>
            <a:endParaRPr lang="en-US" dirty="0" smtClean="0">
              <a:effectLst/>
            </a:endParaRPr>
          </a:p>
          <a:p>
            <a:endParaRPr lang="en-US" dirty="0" smtClean="0">
              <a:effectLst/>
            </a:endParaRPr>
          </a:p>
          <a:p>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D0E747D6-A8A5-47DF-A677-D937E3BCBA80}"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41784566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providers</a:t>
            </a:r>
          </a:p>
        </p:txBody>
      </p:sp>
      <p:sp>
        <p:nvSpPr>
          <p:cNvPr id="4" name="Slide Number Placeholder 3"/>
          <p:cNvSpPr>
            <a:spLocks noGrp="1"/>
          </p:cNvSpPr>
          <p:nvPr>
            <p:ph type="sldNum" sz="quarter" idx="10"/>
          </p:nvPr>
        </p:nvSpPr>
        <p:spPr/>
        <p:txBody>
          <a:bodyPr/>
          <a:lstStyle/>
          <a:p>
            <a:fld id="{D0E747D6-A8A5-47DF-A677-D937E3BCBA80}" type="slidenum">
              <a:rPr lang="en-US" smtClean="0"/>
              <a:t>27</a:t>
            </a:fld>
            <a:endParaRPr lang="en-US"/>
          </a:p>
        </p:txBody>
      </p:sp>
    </p:spTree>
    <p:extLst>
      <p:ext uri="{BB962C8B-B14F-4D97-AF65-F5344CB8AC3E}">
        <p14:creationId xmlns:p14="http://schemas.microsoft.com/office/powerpoint/2010/main" val="6625176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is a good over view of the common Upper respiratory tract infections seen during the winter months. I want to focus on the</a:t>
            </a:r>
            <a:r>
              <a:rPr lang="en-US" dirty="0" smtClean="0"/>
              <a:t> benefits section</a:t>
            </a:r>
            <a:r>
              <a:rPr lang="en-US" baseline="0" dirty="0" smtClean="0"/>
              <a:t> </a:t>
            </a:r>
            <a:r>
              <a:rPr lang="en-US" dirty="0" smtClean="0"/>
              <a:t>that is stared and you’ll notice 2</a:t>
            </a:r>
            <a:r>
              <a:rPr lang="en-US" baseline="0" dirty="0" smtClean="0"/>
              <a:t> of the </a:t>
            </a:r>
            <a:r>
              <a:rPr lang="en-US" dirty="0" smtClean="0"/>
              <a:t>4 columns will have little or no benefit when </a:t>
            </a:r>
            <a:r>
              <a:rPr lang="en-US" baseline="0" dirty="0" smtClean="0"/>
              <a:t>an antibiotic is prescribed</a:t>
            </a:r>
            <a:r>
              <a:rPr lang="en-US" dirty="0" smtClean="0"/>
              <a:t>.</a:t>
            </a:r>
            <a:r>
              <a:rPr lang="en-US" baseline="0" dirty="0" smtClean="0"/>
              <a:t> The only one is pharyngitis. And that is only if they have a streptococcal infection </a:t>
            </a:r>
          </a:p>
          <a:p>
            <a:r>
              <a:rPr lang="en-US" baseline="0" dirty="0" smtClean="0"/>
              <a:t>Many of the common symptoms you see in this table are things we observe in practice, but we need to realize that perhaps the patient may benefit the most from just simple self care, rest, and relaxation to resolve the issue </a:t>
            </a:r>
          </a:p>
          <a:p>
            <a:endParaRPr lang="en-US" dirty="0"/>
          </a:p>
        </p:txBody>
      </p:sp>
      <p:sp>
        <p:nvSpPr>
          <p:cNvPr id="4" name="Slide Number Placeholder 3"/>
          <p:cNvSpPr>
            <a:spLocks noGrp="1"/>
          </p:cNvSpPr>
          <p:nvPr>
            <p:ph type="sldNum" sz="quarter" idx="10"/>
          </p:nvPr>
        </p:nvSpPr>
        <p:spPr/>
        <p:txBody>
          <a:bodyPr/>
          <a:lstStyle/>
          <a:p>
            <a:fld id="{D0E747D6-A8A5-47DF-A677-D937E3BCBA80}" type="slidenum">
              <a:rPr lang="en-US" smtClean="0"/>
              <a:t>28</a:t>
            </a:fld>
            <a:endParaRPr lang="en-US"/>
          </a:p>
        </p:txBody>
      </p:sp>
    </p:spTree>
    <p:extLst>
      <p:ext uri="{BB962C8B-B14F-4D97-AF65-F5344CB8AC3E}">
        <p14:creationId xmlns:p14="http://schemas.microsoft.com/office/powerpoint/2010/main" val="26355664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would like to encourage clinicians to continue reviewing guidelines</a:t>
            </a:r>
            <a:r>
              <a:rPr lang="en-US" baseline="0" dirty="0" smtClean="0"/>
              <a:t> recommendations for changes and updates. .The guidelines are posted on the CDC site. </a:t>
            </a:r>
            <a:endParaRPr lang="en-US" dirty="0"/>
          </a:p>
        </p:txBody>
      </p:sp>
      <p:sp>
        <p:nvSpPr>
          <p:cNvPr id="4" name="Slide Number Placeholder 3"/>
          <p:cNvSpPr>
            <a:spLocks noGrp="1"/>
          </p:cNvSpPr>
          <p:nvPr>
            <p:ph type="sldNum" sz="quarter" idx="10"/>
          </p:nvPr>
        </p:nvSpPr>
        <p:spPr/>
        <p:txBody>
          <a:bodyPr/>
          <a:lstStyle/>
          <a:p>
            <a:fld id="{D0E747D6-A8A5-47DF-A677-D937E3BCBA80}" type="slidenum">
              <a:rPr lang="en-US" smtClean="0"/>
              <a:t>29</a:t>
            </a:fld>
            <a:endParaRPr lang="en-US"/>
          </a:p>
        </p:txBody>
      </p:sp>
    </p:spTree>
    <p:extLst>
      <p:ext uri="{BB962C8B-B14F-4D97-AF65-F5344CB8AC3E}">
        <p14:creationId xmlns:p14="http://schemas.microsoft.com/office/powerpoint/2010/main" val="3232615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What is antibiotic resistance? </a:t>
            </a:r>
          </a:p>
          <a:p>
            <a:endParaRPr lang="en-US" baseline="0" dirty="0" smtClean="0"/>
          </a:p>
          <a:p>
            <a:r>
              <a:rPr lang="en-US" baseline="0" dirty="0" smtClean="0"/>
              <a:t>Well…. </a:t>
            </a:r>
            <a:r>
              <a:rPr lang="en-US" dirty="0" smtClean="0"/>
              <a:t>Over time, many infectious organisms have adapted to the drug</a:t>
            </a:r>
            <a:r>
              <a:rPr lang="en-US" baseline="0" dirty="0" smtClean="0"/>
              <a:t> therapies we have developed to eradicate them</a:t>
            </a:r>
            <a:r>
              <a:rPr lang="en-US" dirty="0" smtClean="0"/>
              <a:t>, making the products less effective. Because most bacteria, viruses, and other microbes can multiply rapidly, they quickly evolve and develop resistance to antimicrobial drugs</a:t>
            </a:r>
            <a:r>
              <a:rPr lang="en-US" baseline="0" dirty="0" smtClean="0"/>
              <a:t> that we have designed to kill them </a:t>
            </a:r>
            <a:r>
              <a:rPr lang="en-US" dirty="0" smtClean="0"/>
              <a:t> </a:t>
            </a:r>
          </a:p>
          <a:p>
            <a:endParaRPr lang="en-US" dirty="0" smtClean="0"/>
          </a:p>
          <a:p>
            <a:r>
              <a:rPr lang="en-US" dirty="0" smtClean="0"/>
              <a:t>Hence.. The term Antibiotic resistance</a:t>
            </a:r>
          </a:p>
          <a:p>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D0E747D6-A8A5-47DF-A677-D937E3BCBA80}" type="slidenum">
              <a:rPr lang="en-US" smtClean="0"/>
              <a:t>3</a:t>
            </a:fld>
            <a:endParaRPr lang="en-US"/>
          </a:p>
        </p:txBody>
      </p:sp>
    </p:spTree>
    <p:extLst>
      <p:ext uri="{BB962C8B-B14F-4D97-AF65-F5344CB8AC3E}">
        <p14:creationId xmlns:p14="http://schemas.microsoft.com/office/powerpoint/2010/main" val="34481605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 Vision</a:t>
            </a:r>
            <a:r>
              <a:rPr lang="en-US" baseline="0" dirty="0" smtClean="0"/>
              <a:t> </a:t>
            </a:r>
            <a:endParaRPr lang="en-US" dirty="0" smtClean="0"/>
          </a:p>
          <a:p>
            <a:r>
              <a:rPr lang="en-US" dirty="0" smtClean="0"/>
              <a:t>The most expensive antibiotic is the one that does not work.” – Unknown</a:t>
            </a:r>
            <a:endParaRPr lang="en-US" dirty="0"/>
          </a:p>
        </p:txBody>
      </p:sp>
      <p:sp>
        <p:nvSpPr>
          <p:cNvPr id="4" name="Slide Number Placeholder 3"/>
          <p:cNvSpPr>
            <a:spLocks noGrp="1"/>
          </p:cNvSpPr>
          <p:nvPr>
            <p:ph type="sldNum" sz="quarter" idx="10"/>
          </p:nvPr>
        </p:nvSpPr>
        <p:spPr/>
        <p:txBody>
          <a:bodyPr/>
          <a:lstStyle/>
          <a:p>
            <a:fld id="{D0E747D6-A8A5-47DF-A677-D937E3BCBA80}" type="slidenum">
              <a:rPr lang="en-US" smtClean="0"/>
              <a:t>30</a:t>
            </a:fld>
            <a:endParaRPr lang="en-US"/>
          </a:p>
        </p:txBody>
      </p:sp>
    </p:spTree>
    <p:extLst>
      <p:ext uri="{BB962C8B-B14F-4D97-AF65-F5344CB8AC3E}">
        <p14:creationId xmlns:p14="http://schemas.microsoft.com/office/powerpoint/2010/main" val="6285334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E747D6-A8A5-47DF-A677-D937E3BCBA80}" type="slidenum">
              <a:rPr lang="en-US" smtClean="0"/>
              <a:t>31</a:t>
            </a:fld>
            <a:endParaRPr lang="en-US"/>
          </a:p>
        </p:txBody>
      </p:sp>
    </p:spTree>
    <p:extLst>
      <p:ext uri="{BB962C8B-B14F-4D97-AF65-F5344CB8AC3E}">
        <p14:creationId xmlns:p14="http://schemas.microsoft.com/office/powerpoint/2010/main" val="3648770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smtClean="0"/>
              <a:t>Now How have the</a:t>
            </a:r>
            <a:r>
              <a:rPr lang="en-US" baseline="0" dirty="0" smtClean="0"/>
              <a:t> bacteria </a:t>
            </a:r>
            <a:r>
              <a:rPr lang="en-US" dirty="0" smtClean="0"/>
              <a:t>evolved ?</a:t>
            </a:r>
          </a:p>
          <a:p>
            <a:pPr defTabSz="966612">
              <a:defRPr/>
            </a:pPr>
            <a:endParaRPr lang="en-US" dirty="0" smtClean="0"/>
          </a:p>
          <a:p>
            <a:pPr defTabSz="966612">
              <a:defRPr/>
            </a:pPr>
            <a:r>
              <a:rPr lang="en-US" sz="1300" dirty="0"/>
              <a:t>In the presence of an antibiotic, microbes are killed, but if they carry resistance genes they will survive. These survivors will replicate , Making them the dominant type and the sole survivors throughout the microbial population. </a:t>
            </a:r>
          </a:p>
          <a:p>
            <a:pPr defTabSz="966612">
              <a:defRPr/>
            </a:pPr>
            <a:endParaRPr lang="en-US" sz="1300" dirty="0"/>
          </a:p>
          <a:p>
            <a:r>
              <a:rPr lang="en-US" baseline="0" dirty="0" smtClean="0"/>
              <a:t> </a:t>
            </a:r>
            <a:endParaRPr lang="en-US" dirty="0" smtClean="0"/>
          </a:p>
          <a:p>
            <a:r>
              <a:rPr lang="en-US" dirty="0" smtClean="0"/>
              <a:t>Centers for Disease Control and Prevention website. https://www.cdc.gov/drugresistance/threat-report-2013/pdf/ar-threats-2013-508.pdf. Accessed October 2, 2017.</a:t>
            </a:r>
          </a:p>
          <a:p>
            <a:endParaRPr lang="en-US" dirty="0"/>
          </a:p>
        </p:txBody>
      </p:sp>
      <p:sp>
        <p:nvSpPr>
          <p:cNvPr id="4" name="Slide Number Placeholder 3"/>
          <p:cNvSpPr>
            <a:spLocks noGrp="1"/>
          </p:cNvSpPr>
          <p:nvPr>
            <p:ph type="sldNum" sz="quarter" idx="10"/>
          </p:nvPr>
        </p:nvSpPr>
        <p:spPr/>
        <p:txBody>
          <a:bodyPr/>
          <a:lstStyle/>
          <a:p>
            <a:fld id="{D0E747D6-A8A5-47DF-A677-D937E3BCBA80}" type="slidenum">
              <a:rPr lang="en-US" smtClean="0"/>
              <a:t>4</a:t>
            </a:fld>
            <a:endParaRPr lang="en-US"/>
          </a:p>
        </p:txBody>
      </p:sp>
    </p:spTree>
    <p:extLst>
      <p:ext uri="{BB962C8B-B14F-4D97-AF65-F5344CB8AC3E}">
        <p14:creationId xmlns:p14="http://schemas.microsoft.com/office/powerpoint/2010/main" val="3790471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CDC 2013)</a:t>
            </a:r>
          </a:p>
          <a:p>
            <a:endParaRPr lang="en-US" baseline="0" dirty="0" smtClean="0"/>
          </a:p>
          <a:p>
            <a:r>
              <a:rPr lang="en-US" baseline="0" dirty="0" smtClean="0"/>
              <a:t>And the complication of allowing these Drug resistant microorganisms to proliferate…well you can see for your self.  </a:t>
            </a:r>
          </a:p>
          <a:p>
            <a:endParaRPr lang="en-US" baseline="0" dirty="0" smtClean="0"/>
          </a:p>
          <a:p>
            <a:r>
              <a:rPr lang="en-US" baseline="0" dirty="0" smtClean="0"/>
              <a:t>Antibiotic resistance has caused more than 2 million illnesses per year and killed 23,000 people in the US alone</a:t>
            </a:r>
          </a:p>
          <a:p>
            <a:endParaRPr lang="en-US" dirty="0" smtClean="0"/>
          </a:p>
          <a:p>
            <a:r>
              <a:rPr lang="en-US" dirty="0" smtClean="0"/>
              <a:t>•A recent</a:t>
            </a:r>
            <a:r>
              <a:rPr lang="en-US" baseline="0" dirty="0" smtClean="0"/>
              <a:t> </a:t>
            </a:r>
            <a:r>
              <a:rPr lang="en-US" dirty="0" smtClean="0"/>
              <a:t> study stated that, by 2050, mortality rates will continue to dramatically rise to about 300,000 if antibiotic resistance isn't addressed now</a:t>
            </a:r>
          </a:p>
          <a:p>
            <a:r>
              <a:rPr lang="en-US" dirty="0" smtClean="0"/>
              <a:t>And it adds about 20 to 35 billion dollars in excess health</a:t>
            </a:r>
            <a:r>
              <a:rPr lang="en-US" baseline="0" dirty="0" smtClean="0"/>
              <a:t> care </a:t>
            </a:r>
            <a:r>
              <a:rPr lang="en-US" dirty="0" smtClean="0"/>
              <a:t>costs</a:t>
            </a:r>
            <a:endParaRPr lang="en-US" dirty="0"/>
          </a:p>
        </p:txBody>
      </p:sp>
      <p:sp>
        <p:nvSpPr>
          <p:cNvPr id="4" name="Slide Number Placeholder 3"/>
          <p:cNvSpPr>
            <a:spLocks noGrp="1"/>
          </p:cNvSpPr>
          <p:nvPr>
            <p:ph type="sldNum" sz="quarter" idx="10"/>
          </p:nvPr>
        </p:nvSpPr>
        <p:spPr/>
        <p:txBody>
          <a:bodyPr/>
          <a:lstStyle/>
          <a:p>
            <a:fld id="{D0E747D6-A8A5-47DF-A677-D937E3BCBA80}" type="slidenum">
              <a:rPr lang="en-US" smtClean="0"/>
              <a:t>5</a:t>
            </a:fld>
            <a:endParaRPr lang="en-US"/>
          </a:p>
        </p:txBody>
      </p:sp>
    </p:spTree>
    <p:extLst>
      <p:ext uri="{BB962C8B-B14F-4D97-AF65-F5344CB8AC3E}">
        <p14:creationId xmlns:p14="http://schemas.microsoft.com/office/powerpoint/2010/main" val="4228878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antibiotic resistance is present in every country!!! so it is</a:t>
            </a:r>
            <a:r>
              <a:rPr lang="en-US" baseline="0" dirty="0" smtClean="0"/>
              <a:t> </a:t>
            </a:r>
            <a:r>
              <a:rPr lang="en-US" dirty="0" smtClean="0"/>
              <a:t>Not only a national issue, but a global issue</a:t>
            </a:r>
          </a:p>
          <a:p>
            <a:r>
              <a:rPr lang="en-US" dirty="0" smtClean="0"/>
              <a:t> </a:t>
            </a:r>
          </a:p>
          <a:p>
            <a:r>
              <a:rPr lang="en-US" dirty="0" smtClean="0"/>
              <a:t>the director from the WHO</a:t>
            </a:r>
            <a:r>
              <a:rPr lang="en-US" baseline="0" dirty="0" smtClean="0"/>
              <a:t> </a:t>
            </a:r>
            <a:r>
              <a:rPr lang="en-US" dirty="0" smtClean="0"/>
              <a:t>said </a:t>
            </a:r>
          </a:p>
          <a:p>
            <a:pPr defTabSz="966612">
              <a:defRPr/>
            </a:pPr>
            <a:r>
              <a:rPr lang="en-US" dirty="0" smtClean="0"/>
              <a:t>"this serious threat is no longer a prediction for the future, it is happening right now in every region of the world and has the potential to affect anyone, of any age, in any country.” </a:t>
            </a:r>
          </a:p>
          <a:p>
            <a:pPr defTabSz="966612">
              <a:defRPr/>
            </a:pPr>
            <a:endParaRPr lang="en-US" dirty="0" smtClean="0"/>
          </a:p>
          <a:p>
            <a:r>
              <a:rPr lang="en-US" dirty="0" smtClean="0"/>
              <a:t>So over all : Antibiotic resistance leads to longer hospital stays, higher medical costs and increased mortality not</a:t>
            </a:r>
            <a:r>
              <a:rPr lang="en-US" baseline="0" dirty="0" smtClean="0"/>
              <a:t> only in the US but all over the world</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D0E747D6-A8A5-47DF-A677-D937E3BCBA80}" type="slidenum">
              <a:rPr lang="en-US" smtClean="0"/>
              <a:t>6</a:t>
            </a:fld>
            <a:endParaRPr lang="en-US"/>
          </a:p>
        </p:txBody>
      </p:sp>
    </p:spTree>
    <p:extLst>
      <p:ext uri="{BB962C8B-B14F-4D97-AF65-F5344CB8AC3E}">
        <p14:creationId xmlns:p14="http://schemas.microsoft.com/office/powerpoint/2010/main" val="1316293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smtClean="0"/>
              <a:t>Antibiotic resistance occurs naturally, but misuse or over use of antibiotics in humans and animals is what is accelerating the process</a:t>
            </a:r>
            <a:endParaRPr lang="en-US" baseline="0" dirty="0" smtClean="0"/>
          </a:p>
          <a:p>
            <a:pPr defTabSz="966612">
              <a:defRPr/>
            </a:pPr>
            <a:endParaRPr lang="en-US" dirty="0" smtClean="0"/>
          </a:p>
          <a:p>
            <a:pPr defTabSz="966612">
              <a:defRPr/>
            </a:pPr>
            <a:r>
              <a:rPr lang="en-US" dirty="0" smtClean="0"/>
              <a:t>50% of all antibiotics prescribed are unnecessary or not effective as prescribed</a:t>
            </a:r>
          </a:p>
          <a:p>
            <a:pPr defTabSz="966612">
              <a:defRPr/>
            </a:pPr>
            <a:endParaRPr lang="en-US" dirty="0" smtClean="0"/>
          </a:p>
          <a:p>
            <a:pPr defTabSz="966612">
              <a:defRPr/>
            </a:pPr>
            <a:r>
              <a:rPr lang="en-US" dirty="0" smtClean="0"/>
              <a:t>The reasons clinicians are prescribing antibiotics are not ideal. Studies have indicated more than half of patients received an antibiotic regardless of the reason for their hospitalization</a:t>
            </a:r>
          </a:p>
          <a:p>
            <a:pPr defTabSz="966612">
              <a:defRPr/>
            </a:pPr>
            <a:endParaRPr lang="en-US" sz="1300" dirty="0"/>
          </a:p>
        </p:txBody>
      </p:sp>
      <p:sp>
        <p:nvSpPr>
          <p:cNvPr id="4" name="Slide Number Placeholder 3"/>
          <p:cNvSpPr>
            <a:spLocks noGrp="1"/>
          </p:cNvSpPr>
          <p:nvPr>
            <p:ph type="sldNum" sz="quarter" idx="10"/>
          </p:nvPr>
        </p:nvSpPr>
        <p:spPr/>
        <p:txBody>
          <a:bodyPr/>
          <a:lstStyle/>
          <a:p>
            <a:fld id="{D0E747D6-A8A5-47DF-A677-D937E3BCBA80}" type="slidenum">
              <a:rPr lang="en-US" smtClean="0"/>
              <a:t>7</a:t>
            </a:fld>
            <a:endParaRPr lang="en-US"/>
          </a:p>
        </p:txBody>
      </p:sp>
    </p:spTree>
    <p:extLst>
      <p:ext uri="{BB962C8B-B14F-4D97-AF65-F5344CB8AC3E}">
        <p14:creationId xmlns:p14="http://schemas.microsoft.com/office/powerpoint/2010/main" val="2153258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also spread by overuse</a:t>
            </a:r>
            <a:r>
              <a:rPr lang="en-US" baseline="0" dirty="0" smtClean="0"/>
              <a:t> in our Hospitals </a:t>
            </a:r>
            <a:endParaRPr lang="en-US" dirty="0" smtClean="0"/>
          </a:p>
          <a:p>
            <a:r>
              <a:rPr lang="en-US" dirty="0" smtClean="0"/>
              <a:t>It</a:t>
            </a:r>
            <a:r>
              <a:rPr lang="en-US" baseline="0" dirty="0" smtClean="0"/>
              <a:t> </a:t>
            </a:r>
            <a:r>
              <a:rPr lang="en-US" dirty="0" smtClean="0"/>
              <a:t>is true that our Critically ill patients are more susceptible to infections and often actually need</a:t>
            </a:r>
            <a:r>
              <a:rPr lang="en-US" baseline="0" dirty="0" smtClean="0"/>
              <a:t> the help of</a:t>
            </a:r>
            <a:r>
              <a:rPr lang="en-US" dirty="0" smtClean="0"/>
              <a:t> antibiotics. However, the heavier use of antibiotics in these patients can worsen the problem by producing bacteria with even greater ability to survive in the presence of our strongest antibiotic such</a:t>
            </a:r>
            <a:r>
              <a:rPr lang="en-US" baseline="0" dirty="0" smtClean="0"/>
              <a:t> as vancomycin</a:t>
            </a:r>
            <a:r>
              <a:rPr lang="en-US" dirty="0" smtClean="0"/>
              <a:t>. </a:t>
            </a:r>
          </a:p>
          <a:p>
            <a:endParaRPr lang="en-US" dirty="0" smtClean="0"/>
          </a:p>
        </p:txBody>
      </p:sp>
      <p:sp>
        <p:nvSpPr>
          <p:cNvPr id="4" name="Slide Number Placeholder 3"/>
          <p:cNvSpPr>
            <a:spLocks noGrp="1"/>
          </p:cNvSpPr>
          <p:nvPr>
            <p:ph type="sldNum" sz="quarter" idx="10"/>
          </p:nvPr>
        </p:nvSpPr>
        <p:spPr/>
        <p:txBody>
          <a:bodyPr/>
          <a:lstStyle/>
          <a:p>
            <a:fld id="{D0E747D6-A8A5-47DF-A677-D937E3BCBA80}" type="slidenum">
              <a:rPr lang="en-US" smtClean="0"/>
              <a:t>8</a:t>
            </a:fld>
            <a:endParaRPr lang="en-US"/>
          </a:p>
        </p:txBody>
      </p:sp>
    </p:spTree>
    <p:extLst>
      <p:ext uri="{BB962C8B-B14F-4D97-AF65-F5344CB8AC3E}">
        <p14:creationId xmlns:p14="http://schemas.microsoft.com/office/powerpoint/2010/main" val="23518240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factor in the growth of antibiotic resistance that many don’t think of is the spread from the non-human sources in the environment</a:t>
            </a:r>
            <a:r>
              <a:rPr lang="en-US" baseline="0" dirty="0" smtClean="0"/>
              <a:t> such as </a:t>
            </a:r>
            <a:r>
              <a:rPr lang="en-US" dirty="0" smtClean="0"/>
              <a:t>food. ABX are added to both agricultural and animal feed to prevent infections and promote growth </a:t>
            </a:r>
            <a:endParaRPr lang="en-US" dirty="0"/>
          </a:p>
        </p:txBody>
      </p:sp>
      <p:sp>
        <p:nvSpPr>
          <p:cNvPr id="4" name="Slide Number Placeholder 3"/>
          <p:cNvSpPr>
            <a:spLocks noGrp="1"/>
          </p:cNvSpPr>
          <p:nvPr>
            <p:ph type="sldNum" sz="quarter" idx="10"/>
          </p:nvPr>
        </p:nvSpPr>
        <p:spPr/>
        <p:txBody>
          <a:bodyPr/>
          <a:lstStyle/>
          <a:p>
            <a:fld id="{D0E747D6-A8A5-47DF-A677-D937E3BCBA80}" type="slidenum">
              <a:rPr lang="en-US" smtClean="0"/>
              <a:t>9</a:t>
            </a:fld>
            <a:endParaRPr lang="en-US"/>
          </a:p>
        </p:txBody>
      </p:sp>
    </p:spTree>
    <p:extLst>
      <p:ext uri="{BB962C8B-B14F-4D97-AF65-F5344CB8AC3E}">
        <p14:creationId xmlns:p14="http://schemas.microsoft.com/office/powerpoint/2010/main" val="801805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597820"/>
            <a:ext cx="7772400" cy="1102519"/>
          </a:xfrm>
        </p:spPr>
        <p:txBody>
          <a:bodyPr>
            <a:normAutofit/>
          </a:bodyPr>
          <a:lstStyle>
            <a:lvl1pPr algn="ctr">
              <a:defRPr sz="3200" baseline="0">
                <a:latin typeface="Arial" panose="020B0604020202020204" pitchFamily="34" charset="0"/>
                <a:cs typeface="Arial" panose="020B0604020202020204" pitchFamily="34" charset="0"/>
              </a:defRPr>
            </a:lvl1pPr>
          </a:lstStyle>
          <a:p>
            <a:r>
              <a:rPr lang="en-US" dirty="0" smtClean="0"/>
              <a:t/>
            </a:r>
            <a:br>
              <a:rPr lang="en-US" dirty="0" smtClean="0"/>
            </a:br>
            <a:r>
              <a:rPr lang="en-US" dirty="0" smtClean="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normAutofit/>
          </a:bodyPr>
          <a:lstStyle>
            <a:lvl1pPr marL="0" indent="0" algn="ctr">
              <a:buNone/>
              <a:defRPr sz="2800">
                <a:solidFill>
                  <a:schemeClr val="bg1">
                    <a:lumMod val="50000"/>
                  </a:schemeClr>
                </a:solidFill>
                <a:latin typeface="+mj-lt"/>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lang="en-US" dirty="0"/>
          </a:p>
        </p:txBody>
      </p:sp>
      <p:sp>
        <p:nvSpPr>
          <p:cNvPr id="8" name="Slide Number Placeholder 7"/>
          <p:cNvSpPr>
            <a:spLocks noGrp="1"/>
          </p:cNvSpPr>
          <p:nvPr>
            <p:ph type="sldNum" sz="quarter" idx="11"/>
          </p:nvPr>
        </p:nvSpPr>
        <p:spPr/>
        <p:txBody>
          <a:bodyPr/>
          <a:lstStyle/>
          <a:p>
            <a:fld id="{D60D1EDE-7116-2443-9BDD-368CE5B37660}" type="slidenum">
              <a:rPr lang="en-US" smtClean="0"/>
              <a:pPr/>
              <a:t>‹#›</a:t>
            </a:fld>
            <a:endParaRPr lang="en-US" dirty="0"/>
          </a:p>
        </p:txBody>
      </p:sp>
    </p:spTree>
    <p:extLst>
      <p:ext uri="{BB962C8B-B14F-4D97-AF65-F5344CB8AC3E}">
        <p14:creationId xmlns:p14="http://schemas.microsoft.com/office/powerpoint/2010/main" val="98525469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Without footer arrow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11AB68"/>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4719452"/>
            <a:ext cx="2133600" cy="273844"/>
          </a:xfrm>
          <a:prstGeom prst="rect">
            <a:avLst/>
          </a:prstGeom>
        </p:spPr>
        <p:txBody>
          <a:bodyPr/>
          <a:lstStyle/>
          <a:p>
            <a:r>
              <a:rPr lang="en-US" smtClean="0">
                <a:solidFill>
                  <a:srgbClr val="000000"/>
                </a:solidFill>
              </a:rPr>
              <a:t> </a:t>
            </a:r>
            <a:endParaRPr lang="en-US" dirty="0">
              <a:solidFill>
                <a:srgbClr val="000000"/>
              </a:solidFill>
            </a:endParaRPr>
          </a:p>
        </p:txBody>
      </p:sp>
      <p:sp>
        <p:nvSpPr>
          <p:cNvPr id="4" name="Slide Number Placeholder 3"/>
          <p:cNvSpPr>
            <a:spLocks noGrp="1"/>
          </p:cNvSpPr>
          <p:nvPr>
            <p:ph type="sldNum" sz="quarter" idx="11"/>
          </p:nvPr>
        </p:nvSpPr>
        <p:spPr/>
        <p:txBody>
          <a:bodyPr/>
          <a:lstStyle/>
          <a:p>
            <a:fld id="{D60D1EDE-7116-2443-9BDD-368CE5B37660}" type="slidenum">
              <a:rPr lang="en-US" smtClean="0"/>
              <a:pPr/>
              <a:t>‹#›</a:t>
            </a:fld>
            <a:endParaRPr lang="en-US" dirty="0"/>
          </a:p>
        </p:txBody>
      </p:sp>
      <p:sp>
        <p:nvSpPr>
          <p:cNvPr id="5" name="Rectangle 4"/>
          <p:cNvSpPr/>
          <p:nvPr userDrawn="1"/>
        </p:nvSpPr>
        <p:spPr>
          <a:xfrm>
            <a:off x="3722147" y="4410635"/>
            <a:ext cx="1699708" cy="7328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800" dirty="0">
              <a:solidFill>
                <a:srgbClr val="FFFFFF"/>
              </a:solidFill>
            </a:endParaRPr>
          </a:p>
        </p:txBody>
      </p:sp>
    </p:spTree>
    <p:extLst>
      <p:ext uri="{BB962C8B-B14F-4D97-AF65-F5344CB8AC3E}">
        <p14:creationId xmlns:p14="http://schemas.microsoft.com/office/powerpoint/2010/main" val="150495708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597820"/>
            <a:ext cx="7772400" cy="1102519"/>
          </a:xfrm>
        </p:spPr>
        <p:txBody>
          <a:bodyPr>
            <a:normAutofit/>
          </a:bodyPr>
          <a:lstStyle>
            <a:lvl1pPr algn="ctr">
              <a:defRPr sz="3200" baseline="0">
                <a:latin typeface="Arial" panose="020B0604020202020204" pitchFamily="34" charset="0"/>
                <a:cs typeface="Arial" panose="020B0604020202020204" pitchFamily="34" charset="0"/>
              </a:defRPr>
            </a:lvl1pPr>
          </a:lstStyle>
          <a:p>
            <a:r>
              <a:rPr lang="en-US" dirty="0" smtClean="0"/>
              <a:t/>
            </a:r>
            <a:br>
              <a:rPr lang="en-US" dirty="0" smtClean="0"/>
            </a:br>
            <a:r>
              <a:rPr lang="en-US" dirty="0" smtClean="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normAutofit/>
          </a:bodyPr>
          <a:lstStyle>
            <a:lvl1pPr marL="0" indent="0" algn="ctr">
              <a:buNone/>
              <a:defRPr sz="2800">
                <a:solidFill>
                  <a:schemeClr val="bg1">
                    <a:lumMod val="50000"/>
                  </a:schemeClr>
                </a:solidFill>
                <a:latin typeface="+mj-lt"/>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smtClean="0"/>
              <a:t>Click to edit Master subtitle style</a:t>
            </a:r>
            <a:endParaRPr lang="en-US" dirty="0"/>
          </a:p>
        </p:txBody>
      </p:sp>
      <p:sp>
        <p:nvSpPr>
          <p:cNvPr id="8" name="Slide Number Placeholder 7"/>
          <p:cNvSpPr>
            <a:spLocks noGrp="1"/>
          </p:cNvSpPr>
          <p:nvPr>
            <p:ph type="sldNum" sz="quarter" idx="11"/>
          </p:nvPr>
        </p:nvSpPr>
        <p:spPr/>
        <p:txBody>
          <a:bodyPr/>
          <a:lstStyle/>
          <a:p>
            <a:fld id="{D60D1EDE-7116-2443-9BDD-368CE5B37660}" type="slidenum">
              <a:rPr lang="en-US" smtClean="0"/>
              <a:pPr/>
              <a:t>‹#›</a:t>
            </a:fld>
            <a:endParaRPr lang="en-US" dirty="0"/>
          </a:p>
        </p:txBody>
      </p:sp>
    </p:spTree>
    <p:extLst>
      <p:ext uri="{BB962C8B-B14F-4D97-AF65-F5344CB8AC3E}">
        <p14:creationId xmlns:p14="http://schemas.microsoft.com/office/powerpoint/2010/main" val="263087278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7792" y="407327"/>
            <a:ext cx="6981707" cy="356085"/>
          </a:xfrm>
        </p:spPr>
        <p:txBody>
          <a:bodyPr>
            <a:noAutofit/>
          </a:bodyPr>
          <a:lstStyle>
            <a:lvl1pPr>
              <a:defRPr sz="2800" b="0" baseline="0">
                <a:solidFill>
                  <a:srgbClr val="11AB68"/>
                </a:solidFill>
                <a:latin typeface="+mj-lt"/>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600">
                <a:latin typeface="+mn-lt"/>
              </a:defRPr>
            </a:lvl1pPr>
            <a:lvl2pPr>
              <a:defRPr sz="2400">
                <a:latin typeface="+mn-lt"/>
              </a:defRPr>
            </a:lvl2pPr>
            <a:lvl3pPr>
              <a:defRPr sz="2000">
                <a:latin typeface="+mn-lt"/>
              </a:defRPr>
            </a:lvl3pPr>
            <a:lvl4pPr>
              <a:defRPr sz="1800">
                <a:latin typeface="+mn-lt"/>
              </a:defRPr>
            </a:lvl4pPr>
            <a:lvl5pPr>
              <a:defRPr sz="160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D60D1EDE-7116-2443-9BDD-368CE5B37660}" type="slidenum">
              <a:rPr lang="en-US" smtClean="0"/>
              <a:pPr/>
              <a:t>‹#›</a:t>
            </a:fld>
            <a:endParaRPr lang="en-US" dirty="0"/>
          </a:p>
        </p:txBody>
      </p:sp>
    </p:spTree>
    <p:extLst>
      <p:ext uri="{BB962C8B-B14F-4D97-AF65-F5344CB8AC3E}">
        <p14:creationId xmlns:p14="http://schemas.microsoft.com/office/powerpoint/2010/main" val="125743630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7792" y="407327"/>
            <a:ext cx="7098901" cy="356085"/>
          </a:xfrm>
        </p:spPr>
        <p:txBody>
          <a:bodyPr>
            <a:noAutofit/>
          </a:bodyPr>
          <a:lstStyle>
            <a:lvl1pPr>
              <a:defRPr sz="2800" b="0">
                <a:solidFill>
                  <a:srgbClr val="11AB68"/>
                </a:solidFill>
                <a:latin typeface="+mj-l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012012"/>
            <a:ext cx="4038600" cy="3394472"/>
          </a:xfrm>
        </p:spPr>
        <p:txBody>
          <a:bodyPr>
            <a:normAutofit/>
          </a:bodyPr>
          <a:lstStyle>
            <a:lvl1pPr marL="342892" indent="-342892">
              <a:buFont typeface="Wingdings" panose="05000000000000000000" pitchFamily="2" charset="2"/>
              <a:buChar char="§"/>
              <a:defRPr sz="2400" b="0">
                <a:latin typeface="+mn-lt"/>
              </a:defRPr>
            </a:lvl1pPr>
            <a:lvl2pPr marL="742931" indent="-285743">
              <a:buFont typeface="Courier New" panose="02070309020205020404" pitchFamily="49" charset="0"/>
              <a:buChar char="o"/>
              <a:defRPr sz="2000" b="0">
                <a:latin typeface="+mn-lt"/>
              </a:defRPr>
            </a:lvl2pPr>
            <a:lvl3pPr marL="1142972" indent="-228594">
              <a:buFont typeface="Wingdings" panose="05000000000000000000" pitchFamily="2" charset="2"/>
              <a:buChar char="Ø"/>
              <a:defRPr sz="1800" b="0">
                <a:latin typeface="+mn-lt"/>
              </a:defRPr>
            </a:lvl3pPr>
            <a:lvl4pPr marL="1600160" indent="-228594">
              <a:buFont typeface="Arial" panose="020B0604020202020204" pitchFamily="34" charset="0"/>
              <a:buChar char="•"/>
              <a:defRPr sz="1600" b="0">
                <a:latin typeface="+mn-lt"/>
              </a:defRPr>
            </a:lvl4pPr>
            <a:lvl5pPr marL="2057348" indent="-228594">
              <a:buFont typeface="Wingdings" panose="05000000000000000000" pitchFamily="2" charset="2"/>
              <a:buChar char="v"/>
              <a:defRPr sz="1400" b="0">
                <a:latin typeface="+mn-l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D60D1EDE-7116-2443-9BDD-368CE5B37660}" type="slidenum">
              <a:rPr lang="en-US" smtClean="0"/>
              <a:pPr/>
              <a:t>‹#›</a:t>
            </a:fld>
            <a:endParaRPr lang="en-US" dirty="0"/>
          </a:p>
        </p:txBody>
      </p:sp>
      <p:sp>
        <p:nvSpPr>
          <p:cNvPr id="8" name="Content Placeholder 2"/>
          <p:cNvSpPr>
            <a:spLocks noGrp="1"/>
          </p:cNvSpPr>
          <p:nvPr>
            <p:ph sz="half" idx="13"/>
          </p:nvPr>
        </p:nvSpPr>
        <p:spPr>
          <a:xfrm>
            <a:off x="4695463" y="1002366"/>
            <a:ext cx="4038600" cy="3394472"/>
          </a:xfrm>
        </p:spPr>
        <p:txBody>
          <a:bodyPr>
            <a:normAutofit/>
          </a:bodyPr>
          <a:lstStyle>
            <a:lvl1pPr marL="342892" indent="-342892">
              <a:buFont typeface="Wingdings" panose="05000000000000000000" pitchFamily="2" charset="2"/>
              <a:buChar char="§"/>
              <a:defRPr sz="2400" b="0">
                <a:latin typeface="+mn-lt"/>
              </a:defRPr>
            </a:lvl1pPr>
            <a:lvl2pPr marL="742931" indent="-285743">
              <a:buFont typeface="Courier New" panose="02070309020205020404" pitchFamily="49" charset="0"/>
              <a:buChar char="o"/>
              <a:defRPr sz="2000" b="0">
                <a:latin typeface="+mn-lt"/>
              </a:defRPr>
            </a:lvl2pPr>
            <a:lvl3pPr marL="1142972" indent="-228594">
              <a:buFont typeface="Wingdings" panose="05000000000000000000" pitchFamily="2" charset="2"/>
              <a:buChar char="Ø"/>
              <a:defRPr sz="1800" b="0">
                <a:latin typeface="+mn-lt"/>
              </a:defRPr>
            </a:lvl3pPr>
            <a:lvl4pPr marL="1600160" indent="-228594">
              <a:buFont typeface="Arial" panose="020B0604020202020204" pitchFamily="34" charset="0"/>
              <a:buChar char="•"/>
              <a:defRPr sz="1600" b="0">
                <a:latin typeface="+mn-lt"/>
              </a:defRPr>
            </a:lvl4pPr>
            <a:lvl5pPr marL="2057348" indent="-228594">
              <a:buFont typeface="Wingdings" panose="05000000000000000000" pitchFamily="2" charset="2"/>
              <a:buChar char="v"/>
              <a:defRPr sz="1400" b="0">
                <a:latin typeface="+mn-l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3451909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Foot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11AB68"/>
                </a:solidFill>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p:txBody>
          <a:bodyPr/>
          <a:lstStyle/>
          <a:p>
            <a:fld id="{D60D1EDE-7116-2443-9BDD-368CE5B37660}" type="slidenum">
              <a:rPr lang="en-US" smtClean="0"/>
              <a:pPr/>
              <a:t>‹#›</a:t>
            </a:fld>
            <a:endParaRPr lang="en-US" dirty="0"/>
          </a:p>
        </p:txBody>
      </p:sp>
    </p:spTree>
    <p:extLst>
      <p:ext uri="{BB962C8B-B14F-4D97-AF65-F5344CB8AC3E}">
        <p14:creationId xmlns:p14="http://schemas.microsoft.com/office/powerpoint/2010/main" val="243944747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without Foo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7792" y="407327"/>
            <a:ext cx="6737867" cy="356085"/>
          </a:xfrm>
        </p:spPr>
        <p:txBody>
          <a:bodyPr>
            <a:noAutofit/>
          </a:bodyPr>
          <a:lstStyle>
            <a:lvl1pPr>
              <a:defRPr sz="2800" baseline="0">
                <a:solidFill>
                  <a:srgbClr val="11AB68"/>
                </a:solidFill>
                <a:latin typeface="+mj-lt"/>
              </a:defRPr>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D60D1EDE-7116-2443-9BDD-368CE5B37660}" type="slidenum">
              <a:rPr lang="en-US" smtClean="0"/>
              <a:pPr/>
              <a:t>‹#›</a:t>
            </a:fld>
            <a:endParaRPr lang="en-US" dirty="0"/>
          </a:p>
        </p:txBody>
      </p:sp>
      <p:sp>
        <p:nvSpPr>
          <p:cNvPr id="4" name="Rectangle 3"/>
          <p:cNvSpPr/>
          <p:nvPr userDrawn="1"/>
        </p:nvSpPr>
        <p:spPr>
          <a:xfrm>
            <a:off x="4145936" y="4547420"/>
            <a:ext cx="942259" cy="532581"/>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1800" dirty="0">
              <a:solidFill>
                <a:srgbClr val="FFFFFF"/>
              </a:solidFill>
            </a:endParaRPr>
          </a:p>
        </p:txBody>
      </p:sp>
      <p:sp>
        <p:nvSpPr>
          <p:cNvPr id="6" name="Rectangle 5"/>
          <p:cNvSpPr/>
          <p:nvPr userDrawn="1"/>
        </p:nvSpPr>
        <p:spPr>
          <a:xfrm>
            <a:off x="0" y="3466071"/>
            <a:ext cx="9144000" cy="167743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1800" dirty="0">
              <a:solidFill>
                <a:srgbClr val="FFFFFF"/>
              </a:solidFill>
            </a:endParaRPr>
          </a:p>
        </p:txBody>
      </p:sp>
    </p:spTree>
    <p:extLst>
      <p:ext uri="{BB962C8B-B14F-4D97-AF65-F5344CB8AC3E}">
        <p14:creationId xmlns:p14="http://schemas.microsoft.com/office/powerpoint/2010/main" val="364594808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arrange avatar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11AB68"/>
                </a:solidFill>
                <a:latin typeface="+mj-lt"/>
              </a:defRPr>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D60D1EDE-7116-2443-9BDD-368CE5B37660}" type="slidenum">
              <a:rPr lang="en-US" smtClean="0"/>
              <a:pPr/>
              <a:t>‹#›</a:t>
            </a:fld>
            <a:endParaRPr lang="en-US" dirty="0"/>
          </a:p>
        </p:txBody>
      </p:sp>
      <p:sp>
        <p:nvSpPr>
          <p:cNvPr id="4" name="Rectangle 3"/>
          <p:cNvSpPr/>
          <p:nvPr userDrawn="1"/>
        </p:nvSpPr>
        <p:spPr>
          <a:xfrm>
            <a:off x="4145936" y="4547420"/>
            <a:ext cx="942259" cy="532581"/>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1800" dirty="0">
              <a:solidFill>
                <a:srgbClr val="FFFFFF"/>
              </a:solidFill>
            </a:endParaRPr>
          </a:p>
        </p:txBody>
      </p:sp>
      <p:grpSp>
        <p:nvGrpSpPr>
          <p:cNvPr id="7" name="Group 6"/>
          <p:cNvGrpSpPr/>
          <p:nvPr userDrawn="1"/>
        </p:nvGrpSpPr>
        <p:grpSpPr>
          <a:xfrm>
            <a:off x="2415383" y="1108870"/>
            <a:ext cx="4453731" cy="2928937"/>
            <a:chOff x="2415382" y="1108869"/>
            <a:chExt cx="4453731" cy="2928937"/>
          </a:xfrm>
        </p:grpSpPr>
        <p:sp>
          <p:nvSpPr>
            <p:cNvPr id="8" name="Freeform 38"/>
            <p:cNvSpPr>
              <a:spLocks/>
            </p:cNvSpPr>
            <p:nvPr/>
          </p:nvSpPr>
          <p:spPr bwMode="auto">
            <a:xfrm>
              <a:off x="4546600" y="1994694"/>
              <a:ext cx="1246188" cy="565150"/>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8"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rgbClr val="FFDE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9" name="Freeform 39"/>
            <p:cNvSpPr>
              <a:spLocks/>
            </p:cNvSpPr>
            <p:nvPr/>
          </p:nvSpPr>
          <p:spPr bwMode="auto">
            <a:xfrm>
              <a:off x="4546600" y="1994694"/>
              <a:ext cx="1246188" cy="565150"/>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8"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0" name="Freeform 40"/>
            <p:cNvSpPr>
              <a:spLocks/>
            </p:cNvSpPr>
            <p:nvPr/>
          </p:nvSpPr>
          <p:spPr bwMode="auto">
            <a:xfrm>
              <a:off x="5035550" y="1588294"/>
              <a:ext cx="268288" cy="560388"/>
            </a:xfrm>
            <a:custGeom>
              <a:avLst/>
              <a:gdLst>
                <a:gd name="T0" fmla="*/ 0 w 167"/>
                <a:gd name="T1" fmla="*/ 102 h 349"/>
                <a:gd name="T2" fmla="*/ 0 w 167"/>
                <a:gd name="T3" fmla="*/ 230 h 349"/>
                <a:gd name="T4" fmla="*/ 0 w 167"/>
                <a:gd name="T5" fmla="*/ 293 h 349"/>
                <a:gd name="T6" fmla="*/ 167 w 167"/>
                <a:gd name="T7" fmla="*/ 293 h 349"/>
                <a:gd name="T8" fmla="*/ 167 w 167"/>
                <a:gd name="T9" fmla="*/ 230 h 349"/>
                <a:gd name="T10" fmla="*/ 167 w 167"/>
                <a:gd name="T11" fmla="*/ 102 h 349"/>
                <a:gd name="T12" fmla="*/ 0 w 167"/>
                <a:gd name="T13" fmla="*/ 102 h 349"/>
              </a:gdLst>
              <a:ahLst/>
              <a:cxnLst>
                <a:cxn ang="0">
                  <a:pos x="T0" y="T1"/>
                </a:cxn>
                <a:cxn ang="0">
                  <a:pos x="T2" y="T3"/>
                </a:cxn>
                <a:cxn ang="0">
                  <a:pos x="T4" y="T5"/>
                </a:cxn>
                <a:cxn ang="0">
                  <a:pos x="T6" y="T7"/>
                </a:cxn>
                <a:cxn ang="0">
                  <a:pos x="T8" y="T9"/>
                </a:cxn>
                <a:cxn ang="0">
                  <a:pos x="T10" y="T11"/>
                </a:cxn>
                <a:cxn ang="0">
                  <a:pos x="T12" y="T13"/>
                </a:cxn>
              </a:cxnLst>
              <a:rect l="0" t="0" r="r" b="b"/>
              <a:pathLst>
                <a:path w="167" h="349">
                  <a:moveTo>
                    <a:pt x="0" y="102"/>
                  </a:moveTo>
                  <a:cubicBezTo>
                    <a:pt x="0" y="230"/>
                    <a:pt x="0" y="230"/>
                    <a:pt x="0" y="230"/>
                  </a:cubicBezTo>
                  <a:cubicBezTo>
                    <a:pt x="0" y="293"/>
                    <a:pt x="0" y="293"/>
                    <a:pt x="0" y="293"/>
                  </a:cubicBezTo>
                  <a:cubicBezTo>
                    <a:pt x="46" y="347"/>
                    <a:pt x="121" y="349"/>
                    <a:pt x="167" y="293"/>
                  </a:cubicBezTo>
                  <a:cubicBezTo>
                    <a:pt x="167" y="230"/>
                    <a:pt x="167" y="230"/>
                    <a:pt x="167" y="230"/>
                  </a:cubicBezTo>
                  <a:cubicBezTo>
                    <a:pt x="167" y="102"/>
                    <a:pt x="167" y="102"/>
                    <a:pt x="167" y="102"/>
                  </a:cubicBezTo>
                  <a:cubicBezTo>
                    <a:pt x="167" y="0"/>
                    <a:pt x="0" y="0"/>
                    <a:pt x="0" y="102"/>
                  </a:cubicBezTo>
                </a:path>
              </a:pathLst>
            </a:custGeom>
            <a:solidFill>
              <a:srgbClr val="F6C8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1" name="Freeform 41"/>
            <p:cNvSpPr>
              <a:spLocks/>
            </p:cNvSpPr>
            <p:nvPr/>
          </p:nvSpPr>
          <p:spPr bwMode="auto">
            <a:xfrm>
              <a:off x="4859338" y="1553369"/>
              <a:ext cx="112713" cy="163513"/>
            </a:xfrm>
            <a:custGeom>
              <a:avLst/>
              <a:gdLst>
                <a:gd name="T0" fmla="*/ 20 w 70"/>
                <a:gd name="T1" fmla="*/ 5 h 102"/>
                <a:gd name="T2" fmla="*/ 61 w 70"/>
                <a:gd name="T3" fmla="*/ 42 h 102"/>
                <a:gd name="T4" fmla="*/ 50 w 70"/>
                <a:gd name="T5" fmla="*/ 97 h 102"/>
                <a:gd name="T6" fmla="*/ 8 w 70"/>
                <a:gd name="T7" fmla="*/ 60 h 102"/>
                <a:gd name="T8" fmla="*/ 20 w 70"/>
                <a:gd name="T9" fmla="*/ 5 h 102"/>
              </a:gdLst>
              <a:ahLst/>
              <a:cxnLst>
                <a:cxn ang="0">
                  <a:pos x="T0" y="T1"/>
                </a:cxn>
                <a:cxn ang="0">
                  <a:pos x="T2" y="T3"/>
                </a:cxn>
                <a:cxn ang="0">
                  <a:pos x="T4" y="T5"/>
                </a:cxn>
                <a:cxn ang="0">
                  <a:pos x="T6" y="T7"/>
                </a:cxn>
                <a:cxn ang="0">
                  <a:pos x="T8" y="T9"/>
                </a:cxn>
              </a:cxnLst>
              <a:rect l="0" t="0" r="r" b="b"/>
              <a:pathLst>
                <a:path w="70" h="102">
                  <a:moveTo>
                    <a:pt x="20" y="5"/>
                  </a:moveTo>
                  <a:cubicBezTo>
                    <a:pt x="34" y="0"/>
                    <a:pt x="53" y="17"/>
                    <a:pt x="61" y="42"/>
                  </a:cubicBezTo>
                  <a:cubicBezTo>
                    <a:pt x="70" y="67"/>
                    <a:pt x="65" y="92"/>
                    <a:pt x="50" y="97"/>
                  </a:cubicBezTo>
                  <a:cubicBezTo>
                    <a:pt x="35" y="102"/>
                    <a:pt x="17" y="85"/>
                    <a:pt x="8" y="60"/>
                  </a:cubicBezTo>
                  <a:cubicBezTo>
                    <a:pt x="0" y="34"/>
                    <a:pt x="5" y="10"/>
                    <a:pt x="20" y="5"/>
                  </a:cubicBezTo>
                  <a:close/>
                </a:path>
              </a:pathLst>
            </a:custGeom>
            <a:solidFill>
              <a:srgbClr val="F6C8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2" name="Freeform 42"/>
            <p:cNvSpPr>
              <a:spLocks/>
            </p:cNvSpPr>
            <p:nvPr/>
          </p:nvSpPr>
          <p:spPr bwMode="auto">
            <a:xfrm>
              <a:off x="5365750" y="1553369"/>
              <a:ext cx="112713" cy="163513"/>
            </a:xfrm>
            <a:custGeom>
              <a:avLst/>
              <a:gdLst>
                <a:gd name="T0" fmla="*/ 51 w 70"/>
                <a:gd name="T1" fmla="*/ 5 h 102"/>
                <a:gd name="T2" fmla="*/ 9 w 70"/>
                <a:gd name="T3" fmla="*/ 42 h 102"/>
                <a:gd name="T4" fmla="*/ 20 w 70"/>
                <a:gd name="T5" fmla="*/ 97 h 102"/>
                <a:gd name="T6" fmla="*/ 62 w 70"/>
                <a:gd name="T7" fmla="*/ 60 h 102"/>
                <a:gd name="T8" fmla="*/ 51 w 70"/>
                <a:gd name="T9" fmla="*/ 5 h 102"/>
              </a:gdLst>
              <a:ahLst/>
              <a:cxnLst>
                <a:cxn ang="0">
                  <a:pos x="T0" y="T1"/>
                </a:cxn>
                <a:cxn ang="0">
                  <a:pos x="T2" y="T3"/>
                </a:cxn>
                <a:cxn ang="0">
                  <a:pos x="T4" y="T5"/>
                </a:cxn>
                <a:cxn ang="0">
                  <a:pos x="T6" y="T7"/>
                </a:cxn>
                <a:cxn ang="0">
                  <a:pos x="T8" y="T9"/>
                </a:cxn>
              </a:cxnLst>
              <a:rect l="0" t="0" r="r" b="b"/>
              <a:pathLst>
                <a:path w="70" h="102">
                  <a:moveTo>
                    <a:pt x="51" y="5"/>
                  </a:moveTo>
                  <a:cubicBezTo>
                    <a:pt x="36" y="0"/>
                    <a:pt x="17" y="17"/>
                    <a:pt x="9" y="42"/>
                  </a:cubicBezTo>
                  <a:cubicBezTo>
                    <a:pt x="0" y="67"/>
                    <a:pt x="6" y="92"/>
                    <a:pt x="20" y="97"/>
                  </a:cubicBezTo>
                  <a:cubicBezTo>
                    <a:pt x="35" y="102"/>
                    <a:pt x="54" y="85"/>
                    <a:pt x="62" y="60"/>
                  </a:cubicBezTo>
                  <a:cubicBezTo>
                    <a:pt x="70" y="34"/>
                    <a:pt x="65" y="10"/>
                    <a:pt x="51" y="5"/>
                  </a:cubicBezTo>
                  <a:close/>
                </a:path>
              </a:pathLst>
            </a:custGeom>
            <a:solidFill>
              <a:srgbClr val="F6C8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3" name="Freeform 43"/>
            <p:cNvSpPr>
              <a:spLocks/>
            </p:cNvSpPr>
            <p:nvPr/>
          </p:nvSpPr>
          <p:spPr bwMode="auto">
            <a:xfrm>
              <a:off x="5024438" y="1958182"/>
              <a:ext cx="146050" cy="282575"/>
            </a:xfrm>
            <a:custGeom>
              <a:avLst/>
              <a:gdLst>
                <a:gd name="T0" fmla="*/ 7 w 92"/>
                <a:gd name="T1" fmla="*/ 0 h 178"/>
                <a:gd name="T2" fmla="*/ 0 w 92"/>
                <a:gd name="T3" fmla="*/ 28 h 178"/>
                <a:gd name="T4" fmla="*/ 20 w 92"/>
                <a:gd name="T5" fmla="*/ 178 h 178"/>
                <a:gd name="T6" fmla="*/ 92 w 92"/>
                <a:gd name="T7" fmla="*/ 105 h 178"/>
                <a:gd name="T8" fmla="*/ 7 w 92"/>
                <a:gd name="T9" fmla="*/ 0 h 178"/>
              </a:gdLst>
              <a:ahLst/>
              <a:cxnLst>
                <a:cxn ang="0">
                  <a:pos x="T0" y="T1"/>
                </a:cxn>
                <a:cxn ang="0">
                  <a:pos x="T2" y="T3"/>
                </a:cxn>
                <a:cxn ang="0">
                  <a:pos x="T4" y="T5"/>
                </a:cxn>
                <a:cxn ang="0">
                  <a:pos x="T6" y="T7"/>
                </a:cxn>
                <a:cxn ang="0">
                  <a:pos x="T8" y="T9"/>
                </a:cxn>
              </a:cxnLst>
              <a:rect l="0" t="0" r="r" b="b"/>
              <a:pathLst>
                <a:path w="92" h="178">
                  <a:moveTo>
                    <a:pt x="7" y="0"/>
                  </a:moveTo>
                  <a:lnTo>
                    <a:pt x="0" y="28"/>
                  </a:lnTo>
                  <a:lnTo>
                    <a:pt x="20" y="178"/>
                  </a:lnTo>
                  <a:lnTo>
                    <a:pt x="92" y="105"/>
                  </a:ln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4" name="Freeform 44"/>
            <p:cNvSpPr>
              <a:spLocks/>
            </p:cNvSpPr>
            <p:nvPr/>
          </p:nvSpPr>
          <p:spPr bwMode="auto">
            <a:xfrm>
              <a:off x="5024438" y="1958182"/>
              <a:ext cx="146050" cy="282575"/>
            </a:xfrm>
            <a:custGeom>
              <a:avLst/>
              <a:gdLst>
                <a:gd name="T0" fmla="*/ 7 w 92"/>
                <a:gd name="T1" fmla="*/ 0 h 178"/>
                <a:gd name="T2" fmla="*/ 0 w 92"/>
                <a:gd name="T3" fmla="*/ 28 h 178"/>
                <a:gd name="T4" fmla="*/ 20 w 92"/>
                <a:gd name="T5" fmla="*/ 178 h 178"/>
                <a:gd name="T6" fmla="*/ 92 w 92"/>
                <a:gd name="T7" fmla="*/ 105 h 178"/>
                <a:gd name="T8" fmla="*/ 7 w 92"/>
                <a:gd name="T9" fmla="*/ 0 h 178"/>
              </a:gdLst>
              <a:ahLst/>
              <a:cxnLst>
                <a:cxn ang="0">
                  <a:pos x="T0" y="T1"/>
                </a:cxn>
                <a:cxn ang="0">
                  <a:pos x="T2" y="T3"/>
                </a:cxn>
                <a:cxn ang="0">
                  <a:pos x="T4" y="T5"/>
                </a:cxn>
                <a:cxn ang="0">
                  <a:pos x="T6" y="T7"/>
                </a:cxn>
                <a:cxn ang="0">
                  <a:pos x="T8" y="T9"/>
                </a:cxn>
              </a:cxnLst>
              <a:rect l="0" t="0" r="r" b="b"/>
              <a:pathLst>
                <a:path w="92" h="178">
                  <a:moveTo>
                    <a:pt x="7" y="0"/>
                  </a:moveTo>
                  <a:lnTo>
                    <a:pt x="0" y="28"/>
                  </a:lnTo>
                  <a:lnTo>
                    <a:pt x="20" y="178"/>
                  </a:lnTo>
                  <a:lnTo>
                    <a:pt x="92" y="105"/>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5" name="Freeform 45"/>
            <p:cNvSpPr>
              <a:spLocks/>
            </p:cNvSpPr>
            <p:nvPr/>
          </p:nvSpPr>
          <p:spPr bwMode="auto">
            <a:xfrm>
              <a:off x="5035550" y="1902619"/>
              <a:ext cx="268288" cy="92075"/>
            </a:xfrm>
            <a:custGeom>
              <a:avLst/>
              <a:gdLst>
                <a:gd name="T0" fmla="*/ 0 w 167"/>
                <a:gd name="T1" fmla="*/ 0 h 58"/>
                <a:gd name="T2" fmla="*/ 0 w 167"/>
                <a:gd name="T3" fmla="*/ 6 h 58"/>
                <a:gd name="T4" fmla="*/ 83 w 167"/>
                <a:gd name="T5" fmla="*/ 58 h 58"/>
                <a:gd name="T6" fmla="*/ 85 w 167"/>
                <a:gd name="T7" fmla="*/ 58 h 58"/>
                <a:gd name="T8" fmla="*/ 167 w 167"/>
                <a:gd name="T9" fmla="*/ 9 h 58"/>
                <a:gd name="T10" fmla="*/ 167 w 167"/>
                <a:gd name="T11" fmla="*/ 0 h 58"/>
                <a:gd name="T12" fmla="*/ 0 w 167"/>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67" h="58">
                  <a:moveTo>
                    <a:pt x="0" y="0"/>
                  </a:moveTo>
                  <a:cubicBezTo>
                    <a:pt x="0" y="6"/>
                    <a:pt x="0" y="6"/>
                    <a:pt x="0" y="6"/>
                  </a:cubicBezTo>
                  <a:cubicBezTo>
                    <a:pt x="0" y="6"/>
                    <a:pt x="43" y="56"/>
                    <a:pt x="83" y="58"/>
                  </a:cubicBezTo>
                  <a:cubicBezTo>
                    <a:pt x="84" y="58"/>
                    <a:pt x="85" y="58"/>
                    <a:pt x="85" y="58"/>
                  </a:cubicBezTo>
                  <a:cubicBezTo>
                    <a:pt x="125" y="58"/>
                    <a:pt x="167" y="9"/>
                    <a:pt x="167" y="9"/>
                  </a:cubicBezTo>
                  <a:cubicBezTo>
                    <a:pt x="167" y="0"/>
                    <a:pt x="167" y="0"/>
                    <a:pt x="167" y="0"/>
                  </a:cubicBezTo>
                  <a:cubicBezTo>
                    <a:pt x="0" y="0"/>
                    <a:pt x="0" y="0"/>
                    <a:pt x="0" y="0"/>
                  </a:cubicBezTo>
                </a:path>
              </a:pathLst>
            </a:custGeom>
            <a:solidFill>
              <a:srgbClr val="C5A0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6" name="Freeform 46"/>
            <p:cNvSpPr>
              <a:spLocks/>
            </p:cNvSpPr>
            <p:nvPr/>
          </p:nvSpPr>
          <p:spPr bwMode="auto">
            <a:xfrm>
              <a:off x="4757738" y="1205707"/>
              <a:ext cx="823913" cy="758825"/>
            </a:xfrm>
            <a:custGeom>
              <a:avLst/>
              <a:gdLst>
                <a:gd name="T0" fmla="*/ 257 w 513"/>
                <a:gd name="T1" fmla="*/ 0 h 473"/>
                <a:gd name="T2" fmla="*/ 115 w 513"/>
                <a:gd name="T3" fmla="*/ 378 h 473"/>
                <a:gd name="T4" fmla="*/ 257 w 513"/>
                <a:gd name="T5" fmla="*/ 473 h 473"/>
                <a:gd name="T6" fmla="*/ 398 w 513"/>
                <a:gd name="T7" fmla="*/ 378 h 473"/>
                <a:gd name="T8" fmla="*/ 257 w 513"/>
                <a:gd name="T9" fmla="*/ 0 h 473"/>
              </a:gdLst>
              <a:ahLst/>
              <a:cxnLst>
                <a:cxn ang="0">
                  <a:pos x="T0" y="T1"/>
                </a:cxn>
                <a:cxn ang="0">
                  <a:pos x="T2" y="T3"/>
                </a:cxn>
                <a:cxn ang="0">
                  <a:pos x="T4" y="T5"/>
                </a:cxn>
                <a:cxn ang="0">
                  <a:pos x="T6" y="T7"/>
                </a:cxn>
                <a:cxn ang="0">
                  <a:pos x="T8" y="T9"/>
                </a:cxn>
              </a:cxnLst>
              <a:rect l="0" t="0" r="r" b="b"/>
              <a:pathLst>
                <a:path w="513" h="473">
                  <a:moveTo>
                    <a:pt x="257" y="0"/>
                  </a:moveTo>
                  <a:cubicBezTo>
                    <a:pt x="0" y="0"/>
                    <a:pt x="98" y="351"/>
                    <a:pt x="115" y="378"/>
                  </a:cubicBezTo>
                  <a:cubicBezTo>
                    <a:pt x="134" y="408"/>
                    <a:pt x="215" y="473"/>
                    <a:pt x="257" y="473"/>
                  </a:cubicBezTo>
                  <a:cubicBezTo>
                    <a:pt x="298" y="473"/>
                    <a:pt x="380" y="408"/>
                    <a:pt x="398" y="378"/>
                  </a:cubicBezTo>
                  <a:cubicBezTo>
                    <a:pt x="415" y="351"/>
                    <a:pt x="513" y="0"/>
                    <a:pt x="257" y="0"/>
                  </a:cubicBezTo>
                  <a:close/>
                </a:path>
              </a:pathLst>
            </a:custGeom>
            <a:solidFill>
              <a:srgbClr val="F6C8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7" name="Freeform 47"/>
            <p:cNvSpPr>
              <a:spLocks/>
            </p:cNvSpPr>
            <p:nvPr/>
          </p:nvSpPr>
          <p:spPr bwMode="auto">
            <a:xfrm>
              <a:off x="4810125" y="1158082"/>
              <a:ext cx="673100" cy="517525"/>
            </a:xfrm>
            <a:custGeom>
              <a:avLst/>
              <a:gdLst>
                <a:gd name="T0" fmla="*/ 407 w 420"/>
                <a:gd name="T1" fmla="*/ 269 h 322"/>
                <a:gd name="T2" fmla="*/ 361 w 420"/>
                <a:gd name="T3" fmla="*/ 57 h 322"/>
                <a:gd name="T4" fmla="*/ 103 w 420"/>
                <a:gd name="T5" fmla="*/ 52 h 322"/>
                <a:gd name="T6" fmla="*/ 48 w 420"/>
                <a:gd name="T7" fmla="*/ 270 h 322"/>
                <a:gd name="T8" fmla="*/ 60 w 420"/>
                <a:gd name="T9" fmla="*/ 322 h 322"/>
                <a:gd name="T10" fmla="*/ 81 w 420"/>
                <a:gd name="T11" fmla="*/ 321 h 322"/>
                <a:gd name="T12" fmla="*/ 65 w 420"/>
                <a:gd name="T13" fmla="*/ 283 h 322"/>
                <a:gd name="T14" fmla="*/ 61 w 420"/>
                <a:gd name="T15" fmla="*/ 251 h 322"/>
                <a:gd name="T16" fmla="*/ 133 w 420"/>
                <a:gd name="T17" fmla="*/ 103 h 322"/>
                <a:gd name="T18" fmla="*/ 222 w 420"/>
                <a:gd name="T19" fmla="*/ 139 h 322"/>
                <a:gd name="T20" fmla="*/ 308 w 420"/>
                <a:gd name="T21" fmla="*/ 101 h 322"/>
                <a:gd name="T22" fmla="*/ 393 w 420"/>
                <a:gd name="T23" fmla="*/ 249 h 322"/>
                <a:gd name="T24" fmla="*/ 375 w 420"/>
                <a:gd name="T25" fmla="*/ 316 h 322"/>
                <a:gd name="T26" fmla="*/ 397 w 420"/>
                <a:gd name="T27" fmla="*/ 314 h 322"/>
                <a:gd name="T28" fmla="*/ 407 w 420"/>
                <a:gd name="T29" fmla="*/ 269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322">
                  <a:moveTo>
                    <a:pt x="407" y="269"/>
                  </a:moveTo>
                  <a:cubicBezTo>
                    <a:pt x="420" y="204"/>
                    <a:pt x="411" y="52"/>
                    <a:pt x="361" y="57"/>
                  </a:cubicBezTo>
                  <a:cubicBezTo>
                    <a:pt x="313" y="9"/>
                    <a:pt x="149" y="0"/>
                    <a:pt x="103" y="52"/>
                  </a:cubicBezTo>
                  <a:cubicBezTo>
                    <a:pt x="0" y="72"/>
                    <a:pt x="48" y="270"/>
                    <a:pt x="48" y="270"/>
                  </a:cubicBezTo>
                  <a:cubicBezTo>
                    <a:pt x="51" y="290"/>
                    <a:pt x="56" y="307"/>
                    <a:pt x="60" y="322"/>
                  </a:cubicBezTo>
                  <a:cubicBezTo>
                    <a:pt x="67" y="322"/>
                    <a:pt x="74" y="321"/>
                    <a:pt x="81" y="321"/>
                  </a:cubicBezTo>
                  <a:cubicBezTo>
                    <a:pt x="74" y="307"/>
                    <a:pt x="67" y="293"/>
                    <a:pt x="65" y="283"/>
                  </a:cubicBezTo>
                  <a:cubicBezTo>
                    <a:pt x="64" y="277"/>
                    <a:pt x="61" y="256"/>
                    <a:pt x="61" y="251"/>
                  </a:cubicBezTo>
                  <a:cubicBezTo>
                    <a:pt x="62" y="215"/>
                    <a:pt x="88" y="111"/>
                    <a:pt x="133" y="103"/>
                  </a:cubicBezTo>
                  <a:cubicBezTo>
                    <a:pt x="150" y="100"/>
                    <a:pt x="193" y="139"/>
                    <a:pt x="222" y="139"/>
                  </a:cubicBezTo>
                  <a:cubicBezTo>
                    <a:pt x="251" y="138"/>
                    <a:pt x="289" y="99"/>
                    <a:pt x="308" y="101"/>
                  </a:cubicBezTo>
                  <a:cubicBezTo>
                    <a:pt x="355" y="108"/>
                    <a:pt x="394" y="203"/>
                    <a:pt x="393" y="249"/>
                  </a:cubicBezTo>
                  <a:cubicBezTo>
                    <a:pt x="393" y="255"/>
                    <a:pt x="386" y="291"/>
                    <a:pt x="375" y="316"/>
                  </a:cubicBezTo>
                  <a:cubicBezTo>
                    <a:pt x="382" y="315"/>
                    <a:pt x="390" y="315"/>
                    <a:pt x="397" y="314"/>
                  </a:cubicBezTo>
                  <a:cubicBezTo>
                    <a:pt x="401" y="301"/>
                    <a:pt x="404" y="286"/>
                    <a:pt x="407" y="269"/>
                  </a:cubicBezTo>
                  <a:close/>
                </a:path>
              </a:pathLst>
            </a:custGeom>
            <a:solidFill>
              <a:srgbClr val="8060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8" name="Freeform 48"/>
            <p:cNvSpPr>
              <a:spLocks/>
            </p:cNvSpPr>
            <p:nvPr/>
          </p:nvSpPr>
          <p:spPr bwMode="auto">
            <a:xfrm>
              <a:off x="5170488" y="1958182"/>
              <a:ext cx="142875" cy="284163"/>
            </a:xfrm>
            <a:custGeom>
              <a:avLst/>
              <a:gdLst>
                <a:gd name="T0" fmla="*/ 84 w 90"/>
                <a:gd name="T1" fmla="*/ 0 h 179"/>
                <a:gd name="T2" fmla="*/ 90 w 90"/>
                <a:gd name="T3" fmla="*/ 28 h 179"/>
                <a:gd name="T4" fmla="*/ 70 w 90"/>
                <a:gd name="T5" fmla="*/ 179 h 179"/>
                <a:gd name="T6" fmla="*/ 0 w 90"/>
                <a:gd name="T7" fmla="*/ 105 h 179"/>
                <a:gd name="T8" fmla="*/ 84 w 90"/>
                <a:gd name="T9" fmla="*/ 0 h 179"/>
              </a:gdLst>
              <a:ahLst/>
              <a:cxnLst>
                <a:cxn ang="0">
                  <a:pos x="T0" y="T1"/>
                </a:cxn>
                <a:cxn ang="0">
                  <a:pos x="T2" y="T3"/>
                </a:cxn>
                <a:cxn ang="0">
                  <a:pos x="T4" y="T5"/>
                </a:cxn>
                <a:cxn ang="0">
                  <a:pos x="T6" y="T7"/>
                </a:cxn>
                <a:cxn ang="0">
                  <a:pos x="T8" y="T9"/>
                </a:cxn>
              </a:cxnLst>
              <a:rect l="0" t="0" r="r" b="b"/>
              <a:pathLst>
                <a:path w="90" h="179">
                  <a:moveTo>
                    <a:pt x="84" y="0"/>
                  </a:moveTo>
                  <a:lnTo>
                    <a:pt x="90" y="28"/>
                  </a:lnTo>
                  <a:lnTo>
                    <a:pt x="70" y="179"/>
                  </a:lnTo>
                  <a:lnTo>
                    <a:pt x="0" y="105"/>
                  </a:lnTo>
                  <a:lnTo>
                    <a:pt x="8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9" name="Freeform 49"/>
            <p:cNvSpPr>
              <a:spLocks/>
            </p:cNvSpPr>
            <p:nvPr/>
          </p:nvSpPr>
          <p:spPr bwMode="auto">
            <a:xfrm>
              <a:off x="5170488" y="1958182"/>
              <a:ext cx="142875" cy="284163"/>
            </a:xfrm>
            <a:custGeom>
              <a:avLst/>
              <a:gdLst>
                <a:gd name="T0" fmla="*/ 84 w 90"/>
                <a:gd name="T1" fmla="*/ 0 h 179"/>
                <a:gd name="T2" fmla="*/ 90 w 90"/>
                <a:gd name="T3" fmla="*/ 28 h 179"/>
                <a:gd name="T4" fmla="*/ 70 w 90"/>
                <a:gd name="T5" fmla="*/ 179 h 179"/>
                <a:gd name="T6" fmla="*/ 0 w 90"/>
                <a:gd name="T7" fmla="*/ 105 h 179"/>
                <a:gd name="T8" fmla="*/ 84 w 90"/>
                <a:gd name="T9" fmla="*/ 0 h 179"/>
              </a:gdLst>
              <a:ahLst/>
              <a:cxnLst>
                <a:cxn ang="0">
                  <a:pos x="T0" y="T1"/>
                </a:cxn>
                <a:cxn ang="0">
                  <a:pos x="T2" y="T3"/>
                </a:cxn>
                <a:cxn ang="0">
                  <a:pos x="T4" y="T5"/>
                </a:cxn>
                <a:cxn ang="0">
                  <a:pos x="T6" y="T7"/>
                </a:cxn>
                <a:cxn ang="0">
                  <a:pos x="T8" y="T9"/>
                </a:cxn>
              </a:cxnLst>
              <a:rect l="0" t="0" r="r" b="b"/>
              <a:pathLst>
                <a:path w="90" h="179">
                  <a:moveTo>
                    <a:pt x="84" y="0"/>
                  </a:moveTo>
                  <a:lnTo>
                    <a:pt x="90" y="28"/>
                  </a:lnTo>
                  <a:lnTo>
                    <a:pt x="70" y="179"/>
                  </a:lnTo>
                  <a:lnTo>
                    <a:pt x="0" y="105"/>
                  </a:lnTo>
                  <a:lnTo>
                    <a:pt x="8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20" name="Freeform 50"/>
            <p:cNvSpPr>
              <a:spLocks/>
            </p:cNvSpPr>
            <p:nvPr/>
          </p:nvSpPr>
          <p:spPr bwMode="auto">
            <a:xfrm>
              <a:off x="5170488" y="2124869"/>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303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21" name="Freeform 51"/>
            <p:cNvSpPr>
              <a:spLocks/>
            </p:cNvSpPr>
            <p:nvPr/>
          </p:nvSpPr>
          <p:spPr bwMode="auto">
            <a:xfrm>
              <a:off x="5170488" y="2124869"/>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22" name="Freeform 52"/>
            <p:cNvSpPr>
              <a:spLocks/>
            </p:cNvSpPr>
            <p:nvPr/>
          </p:nvSpPr>
          <p:spPr bwMode="auto">
            <a:xfrm>
              <a:off x="5035550" y="1953419"/>
              <a:ext cx="268288" cy="171450"/>
            </a:xfrm>
            <a:custGeom>
              <a:avLst/>
              <a:gdLst>
                <a:gd name="T0" fmla="*/ 169 w 169"/>
                <a:gd name="T1" fmla="*/ 0 h 108"/>
                <a:gd name="T2" fmla="*/ 85 w 169"/>
                <a:gd name="T3" fmla="*/ 105 h 108"/>
                <a:gd name="T4" fmla="*/ 0 w 169"/>
                <a:gd name="T5" fmla="*/ 0 h 108"/>
                <a:gd name="T6" fmla="*/ 0 w 169"/>
                <a:gd name="T7" fmla="*/ 3 h 108"/>
                <a:gd name="T8" fmla="*/ 85 w 169"/>
                <a:gd name="T9" fmla="*/ 108 h 108"/>
                <a:gd name="T10" fmla="*/ 85 w 169"/>
                <a:gd name="T11" fmla="*/ 108 h 108"/>
                <a:gd name="T12" fmla="*/ 169 w 169"/>
                <a:gd name="T13" fmla="*/ 3 h 108"/>
                <a:gd name="T14" fmla="*/ 169 w 169"/>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108">
                  <a:moveTo>
                    <a:pt x="169" y="0"/>
                  </a:moveTo>
                  <a:lnTo>
                    <a:pt x="85" y="105"/>
                  </a:lnTo>
                  <a:lnTo>
                    <a:pt x="0" y="0"/>
                  </a:lnTo>
                  <a:lnTo>
                    <a:pt x="0" y="3"/>
                  </a:lnTo>
                  <a:lnTo>
                    <a:pt x="85" y="108"/>
                  </a:lnTo>
                  <a:lnTo>
                    <a:pt x="85" y="108"/>
                  </a:lnTo>
                  <a:lnTo>
                    <a:pt x="169" y="3"/>
                  </a:lnTo>
                  <a:lnTo>
                    <a:pt x="169" y="0"/>
                  </a:lnTo>
                  <a:close/>
                </a:path>
              </a:pathLst>
            </a:custGeom>
            <a:solidFill>
              <a:srgbClr val="E9BE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23" name="Freeform 53"/>
            <p:cNvSpPr>
              <a:spLocks/>
            </p:cNvSpPr>
            <p:nvPr/>
          </p:nvSpPr>
          <p:spPr bwMode="auto">
            <a:xfrm>
              <a:off x="5035550" y="1953419"/>
              <a:ext cx="268288" cy="171450"/>
            </a:xfrm>
            <a:custGeom>
              <a:avLst/>
              <a:gdLst>
                <a:gd name="T0" fmla="*/ 169 w 169"/>
                <a:gd name="T1" fmla="*/ 0 h 108"/>
                <a:gd name="T2" fmla="*/ 85 w 169"/>
                <a:gd name="T3" fmla="*/ 105 h 108"/>
                <a:gd name="T4" fmla="*/ 0 w 169"/>
                <a:gd name="T5" fmla="*/ 0 h 108"/>
                <a:gd name="T6" fmla="*/ 0 w 169"/>
                <a:gd name="T7" fmla="*/ 3 h 108"/>
                <a:gd name="T8" fmla="*/ 85 w 169"/>
                <a:gd name="T9" fmla="*/ 108 h 108"/>
                <a:gd name="T10" fmla="*/ 85 w 169"/>
                <a:gd name="T11" fmla="*/ 108 h 108"/>
                <a:gd name="T12" fmla="*/ 169 w 169"/>
                <a:gd name="T13" fmla="*/ 3 h 108"/>
                <a:gd name="T14" fmla="*/ 169 w 169"/>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108">
                  <a:moveTo>
                    <a:pt x="169" y="0"/>
                  </a:moveTo>
                  <a:lnTo>
                    <a:pt x="85" y="105"/>
                  </a:lnTo>
                  <a:lnTo>
                    <a:pt x="0" y="0"/>
                  </a:lnTo>
                  <a:lnTo>
                    <a:pt x="0" y="3"/>
                  </a:lnTo>
                  <a:lnTo>
                    <a:pt x="85" y="108"/>
                  </a:lnTo>
                  <a:lnTo>
                    <a:pt x="85" y="108"/>
                  </a:lnTo>
                  <a:lnTo>
                    <a:pt x="169" y="3"/>
                  </a:lnTo>
                  <a:lnTo>
                    <a:pt x="16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24" name="Rectangle 54"/>
            <p:cNvSpPr>
              <a:spLocks noChangeArrowheads="1"/>
            </p:cNvSpPr>
            <p:nvPr/>
          </p:nvSpPr>
          <p:spPr bwMode="auto">
            <a:xfrm>
              <a:off x="5145088" y="2237582"/>
              <a:ext cx="49213" cy="1588"/>
            </a:xfrm>
            <a:prstGeom prst="rect">
              <a:avLst/>
            </a:prstGeom>
            <a:solidFill>
              <a:srgbClr val="2E2E2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25" name="Rectangle 55"/>
            <p:cNvSpPr>
              <a:spLocks noChangeArrowheads="1"/>
            </p:cNvSpPr>
            <p:nvPr/>
          </p:nvSpPr>
          <p:spPr bwMode="auto">
            <a:xfrm>
              <a:off x="5145088" y="2237582"/>
              <a:ext cx="49213"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26" name="Freeform 56"/>
            <p:cNvSpPr>
              <a:spLocks/>
            </p:cNvSpPr>
            <p:nvPr/>
          </p:nvSpPr>
          <p:spPr bwMode="auto">
            <a:xfrm>
              <a:off x="5011738" y="1745457"/>
              <a:ext cx="315913" cy="46038"/>
            </a:xfrm>
            <a:custGeom>
              <a:avLst/>
              <a:gdLst>
                <a:gd name="T0" fmla="*/ 105 w 197"/>
                <a:gd name="T1" fmla="*/ 0 h 29"/>
                <a:gd name="T2" fmla="*/ 99 w 197"/>
                <a:gd name="T3" fmla="*/ 5 h 29"/>
                <a:gd name="T4" fmla="*/ 92 w 197"/>
                <a:gd name="T5" fmla="*/ 0 h 29"/>
                <a:gd name="T6" fmla="*/ 0 w 197"/>
                <a:gd name="T7" fmla="*/ 29 h 29"/>
                <a:gd name="T8" fmla="*/ 90 w 197"/>
                <a:gd name="T9" fmla="*/ 26 h 29"/>
                <a:gd name="T10" fmla="*/ 99 w 197"/>
                <a:gd name="T11" fmla="*/ 15 h 29"/>
                <a:gd name="T12" fmla="*/ 107 w 197"/>
                <a:gd name="T13" fmla="*/ 26 h 29"/>
                <a:gd name="T14" fmla="*/ 197 w 197"/>
                <a:gd name="T15" fmla="*/ 29 h 29"/>
                <a:gd name="T16" fmla="*/ 105 w 197"/>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7" h="29">
                  <a:moveTo>
                    <a:pt x="105" y="0"/>
                  </a:moveTo>
                  <a:cubicBezTo>
                    <a:pt x="101" y="0"/>
                    <a:pt x="99" y="5"/>
                    <a:pt x="99" y="5"/>
                  </a:cubicBezTo>
                  <a:cubicBezTo>
                    <a:pt x="99" y="5"/>
                    <a:pt x="96" y="0"/>
                    <a:pt x="92" y="0"/>
                  </a:cubicBezTo>
                  <a:cubicBezTo>
                    <a:pt x="78" y="0"/>
                    <a:pt x="17" y="6"/>
                    <a:pt x="0" y="29"/>
                  </a:cubicBezTo>
                  <a:cubicBezTo>
                    <a:pt x="0" y="29"/>
                    <a:pt x="85" y="27"/>
                    <a:pt x="90" y="26"/>
                  </a:cubicBezTo>
                  <a:cubicBezTo>
                    <a:pt x="94" y="24"/>
                    <a:pt x="99" y="15"/>
                    <a:pt x="99" y="15"/>
                  </a:cubicBezTo>
                  <a:cubicBezTo>
                    <a:pt x="99" y="15"/>
                    <a:pt x="103" y="24"/>
                    <a:pt x="107" y="26"/>
                  </a:cubicBezTo>
                  <a:cubicBezTo>
                    <a:pt x="112" y="27"/>
                    <a:pt x="197" y="29"/>
                    <a:pt x="197" y="29"/>
                  </a:cubicBezTo>
                  <a:cubicBezTo>
                    <a:pt x="180" y="6"/>
                    <a:pt x="120" y="0"/>
                    <a:pt x="105" y="0"/>
                  </a:cubicBezTo>
                  <a:close/>
                </a:path>
              </a:pathLst>
            </a:custGeom>
            <a:solidFill>
              <a:srgbClr val="8060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27" name="Freeform 57"/>
            <p:cNvSpPr>
              <a:spLocks/>
            </p:cNvSpPr>
            <p:nvPr/>
          </p:nvSpPr>
          <p:spPr bwMode="auto">
            <a:xfrm>
              <a:off x="3454400" y="1994694"/>
              <a:ext cx="1247775" cy="565150"/>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8"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rgbClr val="FFDE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28" name="Freeform 58"/>
            <p:cNvSpPr>
              <a:spLocks/>
            </p:cNvSpPr>
            <p:nvPr/>
          </p:nvSpPr>
          <p:spPr bwMode="auto">
            <a:xfrm>
              <a:off x="3454400" y="1994694"/>
              <a:ext cx="1247775" cy="565150"/>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8"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rgbClr val="C938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29" name="Freeform 59"/>
            <p:cNvSpPr>
              <a:spLocks/>
            </p:cNvSpPr>
            <p:nvPr/>
          </p:nvSpPr>
          <p:spPr bwMode="auto">
            <a:xfrm>
              <a:off x="3944938" y="1588294"/>
              <a:ext cx="266700" cy="560388"/>
            </a:xfrm>
            <a:custGeom>
              <a:avLst/>
              <a:gdLst>
                <a:gd name="T0" fmla="*/ 0 w 167"/>
                <a:gd name="T1" fmla="*/ 102 h 349"/>
                <a:gd name="T2" fmla="*/ 0 w 167"/>
                <a:gd name="T3" fmla="*/ 230 h 349"/>
                <a:gd name="T4" fmla="*/ 0 w 167"/>
                <a:gd name="T5" fmla="*/ 293 h 349"/>
                <a:gd name="T6" fmla="*/ 167 w 167"/>
                <a:gd name="T7" fmla="*/ 293 h 349"/>
                <a:gd name="T8" fmla="*/ 167 w 167"/>
                <a:gd name="T9" fmla="*/ 230 h 349"/>
                <a:gd name="T10" fmla="*/ 167 w 167"/>
                <a:gd name="T11" fmla="*/ 102 h 349"/>
                <a:gd name="T12" fmla="*/ 0 w 167"/>
                <a:gd name="T13" fmla="*/ 102 h 349"/>
              </a:gdLst>
              <a:ahLst/>
              <a:cxnLst>
                <a:cxn ang="0">
                  <a:pos x="T0" y="T1"/>
                </a:cxn>
                <a:cxn ang="0">
                  <a:pos x="T2" y="T3"/>
                </a:cxn>
                <a:cxn ang="0">
                  <a:pos x="T4" y="T5"/>
                </a:cxn>
                <a:cxn ang="0">
                  <a:pos x="T6" y="T7"/>
                </a:cxn>
                <a:cxn ang="0">
                  <a:pos x="T8" y="T9"/>
                </a:cxn>
                <a:cxn ang="0">
                  <a:pos x="T10" y="T11"/>
                </a:cxn>
                <a:cxn ang="0">
                  <a:pos x="T12" y="T13"/>
                </a:cxn>
              </a:cxnLst>
              <a:rect l="0" t="0" r="r" b="b"/>
              <a:pathLst>
                <a:path w="167" h="349">
                  <a:moveTo>
                    <a:pt x="0" y="102"/>
                  </a:moveTo>
                  <a:cubicBezTo>
                    <a:pt x="0" y="230"/>
                    <a:pt x="0" y="230"/>
                    <a:pt x="0" y="230"/>
                  </a:cubicBezTo>
                  <a:cubicBezTo>
                    <a:pt x="0" y="293"/>
                    <a:pt x="0" y="293"/>
                    <a:pt x="0" y="293"/>
                  </a:cubicBezTo>
                  <a:cubicBezTo>
                    <a:pt x="46" y="347"/>
                    <a:pt x="121" y="349"/>
                    <a:pt x="167" y="293"/>
                  </a:cubicBezTo>
                  <a:cubicBezTo>
                    <a:pt x="167" y="230"/>
                    <a:pt x="167" y="230"/>
                    <a:pt x="167" y="230"/>
                  </a:cubicBezTo>
                  <a:cubicBezTo>
                    <a:pt x="167" y="102"/>
                    <a:pt x="167" y="102"/>
                    <a:pt x="167" y="102"/>
                  </a:cubicBezTo>
                  <a:cubicBezTo>
                    <a:pt x="167" y="0"/>
                    <a:pt x="0" y="0"/>
                    <a:pt x="0" y="102"/>
                  </a:cubicBezTo>
                </a:path>
              </a:pathLst>
            </a:custGeom>
            <a:solidFill>
              <a:srgbClr val="F6D1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30" name="Freeform 60"/>
            <p:cNvSpPr>
              <a:spLocks/>
            </p:cNvSpPr>
            <p:nvPr/>
          </p:nvSpPr>
          <p:spPr bwMode="auto">
            <a:xfrm>
              <a:off x="3767138" y="1553369"/>
              <a:ext cx="112713" cy="163513"/>
            </a:xfrm>
            <a:custGeom>
              <a:avLst/>
              <a:gdLst>
                <a:gd name="T0" fmla="*/ 20 w 70"/>
                <a:gd name="T1" fmla="*/ 5 h 102"/>
                <a:gd name="T2" fmla="*/ 61 w 70"/>
                <a:gd name="T3" fmla="*/ 42 h 102"/>
                <a:gd name="T4" fmla="*/ 50 w 70"/>
                <a:gd name="T5" fmla="*/ 97 h 102"/>
                <a:gd name="T6" fmla="*/ 8 w 70"/>
                <a:gd name="T7" fmla="*/ 60 h 102"/>
                <a:gd name="T8" fmla="*/ 20 w 70"/>
                <a:gd name="T9" fmla="*/ 5 h 102"/>
              </a:gdLst>
              <a:ahLst/>
              <a:cxnLst>
                <a:cxn ang="0">
                  <a:pos x="T0" y="T1"/>
                </a:cxn>
                <a:cxn ang="0">
                  <a:pos x="T2" y="T3"/>
                </a:cxn>
                <a:cxn ang="0">
                  <a:pos x="T4" y="T5"/>
                </a:cxn>
                <a:cxn ang="0">
                  <a:pos x="T6" y="T7"/>
                </a:cxn>
                <a:cxn ang="0">
                  <a:pos x="T8" y="T9"/>
                </a:cxn>
              </a:cxnLst>
              <a:rect l="0" t="0" r="r" b="b"/>
              <a:pathLst>
                <a:path w="70" h="102">
                  <a:moveTo>
                    <a:pt x="20" y="5"/>
                  </a:moveTo>
                  <a:cubicBezTo>
                    <a:pt x="34" y="0"/>
                    <a:pt x="53" y="17"/>
                    <a:pt x="61" y="42"/>
                  </a:cubicBezTo>
                  <a:cubicBezTo>
                    <a:pt x="70" y="67"/>
                    <a:pt x="65" y="92"/>
                    <a:pt x="50" y="97"/>
                  </a:cubicBezTo>
                  <a:cubicBezTo>
                    <a:pt x="35" y="102"/>
                    <a:pt x="17" y="85"/>
                    <a:pt x="8" y="60"/>
                  </a:cubicBezTo>
                  <a:cubicBezTo>
                    <a:pt x="0" y="34"/>
                    <a:pt x="5" y="10"/>
                    <a:pt x="20" y="5"/>
                  </a:cubicBezTo>
                  <a:close/>
                </a:path>
              </a:pathLst>
            </a:custGeom>
            <a:solidFill>
              <a:srgbClr val="F6D1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31" name="Freeform 61"/>
            <p:cNvSpPr>
              <a:spLocks/>
            </p:cNvSpPr>
            <p:nvPr/>
          </p:nvSpPr>
          <p:spPr bwMode="auto">
            <a:xfrm>
              <a:off x="4275138" y="1553369"/>
              <a:ext cx="112713" cy="163513"/>
            </a:xfrm>
            <a:custGeom>
              <a:avLst/>
              <a:gdLst>
                <a:gd name="T0" fmla="*/ 51 w 70"/>
                <a:gd name="T1" fmla="*/ 5 h 102"/>
                <a:gd name="T2" fmla="*/ 9 w 70"/>
                <a:gd name="T3" fmla="*/ 42 h 102"/>
                <a:gd name="T4" fmla="*/ 20 w 70"/>
                <a:gd name="T5" fmla="*/ 97 h 102"/>
                <a:gd name="T6" fmla="*/ 62 w 70"/>
                <a:gd name="T7" fmla="*/ 60 h 102"/>
                <a:gd name="T8" fmla="*/ 51 w 70"/>
                <a:gd name="T9" fmla="*/ 5 h 102"/>
              </a:gdLst>
              <a:ahLst/>
              <a:cxnLst>
                <a:cxn ang="0">
                  <a:pos x="T0" y="T1"/>
                </a:cxn>
                <a:cxn ang="0">
                  <a:pos x="T2" y="T3"/>
                </a:cxn>
                <a:cxn ang="0">
                  <a:pos x="T4" y="T5"/>
                </a:cxn>
                <a:cxn ang="0">
                  <a:pos x="T6" y="T7"/>
                </a:cxn>
                <a:cxn ang="0">
                  <a:pos x="T8" y="T9"/>
                </a:cxn>
              </a:cxnLst>
              <a:rect l="0" t="0" r="r" b="b"/>
              <a:pathLst>
                <a:path w="70" h="102">
                  <a:moveTo>
                    <a:pt x="51" y="5"/>
                  </a:moveTo>
                  <a:cubicBezTo>
                    <a:pt x="36" y="0"/>
                    <a:pt x="17" y="17"/>
                    <a:pt x="9" y="42"/>
                  </a:cubicBezTo>
                  <a:cubicBezTo>
                    <a:pt x="0" y="67"/>
                    <a:pt x="6" y="92"/>
                    <a:pt x="20" y="97"/>
                  </a:cubicBezTo>
                  <a:cubicBezTo>
                    <a:pt x="35" y="102"/>
                    <a:pt x="54" y="85"/>
                    <a:pt x="62" y="60"/>
                  </a:cubicBezTo>
                  <a:cubicBezTo>
                    <a:pt x="70" y="34"/>
                    <a:pt x="65" y="10"/>
                    <a:pt x="51" y="5"/>
                  </a:cubicBezTo>
                  <a:close/>
                </a:path>
              </a:pathLst>
            </a:custGeom>
            <a:solidFill>
              <a:srgbClr val="F6D1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32" name="Freeform 62"/>
            <p:cNvSpPr>
              <a:spLocks/>
            </p:cNvSpPr>
            <p:nvPr/>
          </p:nvSpPr>
          <p:spPr bwMode="auto">
            <a:xfrm>
              <a:off x="3944938" y="1902619"/>
              <a:ext cx="266700" cy="92075"/>
            </a:xfrm>
            <a:custGeom>
              <a:avLst/>
              <a:gdLst>
                <a:gd name="T0" fmla="*/ 0 w 167"/>
                <a:gd name="T1" fmla="*/ 0 h 58"/>
                <a:gd name="T2" fmla="*/ 0 w 167"/>
                <a:gd name="T3" fmla="*/ 6 h 58"/>
                <a:gd name="T4" fmla="*/ 83 w 167"/>
                <a:gd name="T5" fmla="*/ 58 h 58"/>
                <a:gd name="T6" fmla="*/ 85 w 167"/>
                <a:gd name="T7" fmla="*/ 58 h 58"/>
                <a:gd name="T8" fmla="*/ 167 w 167"/>
                <a:gd name="T9" fmla="*/ 9 h 58"/>
                <a:gd name="T10" fmla="*/ 167 w 167"/>
                <a:gd name="T11" fmla="*/ 0 h 58"/>
                <a:gd name="T12" fmla="*/ 0 w 167"/>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67" h="58">
                  <a:moveTo>
                    <a:pt x="0" y="0"/>
                  </a:moveTo>
                  <a:cubicBezTo>
                    <a:pt x="0" y="6"/>
                    <a:pt x="0" y="6"/>
                    <a:pt x="0" y="6"/>
                  </a:cubicBezTo>
                  <a:cubicBezTo>
                    <a:pt x="0" y="6"/>
                    <a:pt x="43" y="56"/>
                    <a:pt x="83" y="58"/>
                  </a:cubicBezTo>
                  <a:cubicBezTo>
                    <a:pt x="84" y="58"/>
                    <a:pt x="85" y="58"/>
                    <a:pt x="85" y="58"/>
                  </a:cubicBezTo>
                  <a:cubicBezTo>
                    <a:pt x="125" y="58"/>
                    <a:pt x="167" y="9"/>
                    <a:pt x="167" y="9"/>
                  </a:cubicBezTo>
                  <a:cubicBezTo>
                    <a:pt x="167" y="0"/>
                    <a:pt x="167" y="0"/>
                    <a:pt x="167" y="0"/>
                  </a:cubicBezTo>
                  <a:cubicBezTo>
                    <a:pt x="0" y="0"/>
                    <a:pt x="0" y="0"/>
                    <a:pt x="0" y="0"/>
                  </a:cubicBezTo>
                </a:path>
              </a:pathLst>
            </a:custGeom>
            <a:solidFill>
              <a:srgbClr val="C5A7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33" name="Freeform 63"/>
            <p:cNvSpPr>
              <a:spLocks/>
            </p:cNvSpPr>
            <p:nvPr/>
          </p:nvSpPr>
          <p:spPr bwMode="auto">
            <a:xfrm>
              <a:off x="3667125" y="1205707"/>
              <a:ext cx="822325" cy="758825"/>
            </a:xfrm>
            <a:custGeom>
              <a:avLst/>
              <a:gdLst>
                <a:gd name="T0" fmla="*/ 257 w 513"/>
                <a:gd name="T1" fmla="*/ 0 h 473"/>
                <a:gd name="T2" fmla="*/ 115 w 513"/>
                <a:gd name="T3" fmla="*/ 378 h 473"/>
                <a:gd name="T4" fmla="*/ 257 w 513"/>
                <a:gd name="T5" fmla="*/ 473 h 473"/>
                <a:gd name="T6" fmla="*/ 398 w 513"/>
                <a:gd name="T7" fmla="*/ 378 h 473"/>
                <a:gd name="T8" fmla="*/ 257 w 513"/>
                <a:gd name="T9" fmla="*/ 0 h 473"/>
              </a:gdLst>
              <a:ahLst/>
              <a:cxnLst>
                <a:cxn ang="0">
                  <a:pos x="T0" y="T1"/>
                </a:cxn>
                <a:cxn ang="0">
                  <a:pos x="T2" y="T3"/>
                </a:cxn>
                <a:cxn ang="0">
                  <a:pos x="T4" y="T5"/>
                </a:cxn>
                <a:cxn ang="0">
                  <a:pos x="T6" y="T7"/>
                </a:cxn>
                <a:cxn ang="0">
                  <a:pos x="T8" y="T9"/>
                </a:cxn>
              </a:cxnLst>
              <a:rect l="0" t="0" r="r" b="b"/>
              <a:pathLst>
                <a:path w="513" h="473">
                  <a:moveTo>
                    <a:pt x="257" y="0"/>
                  </a:moveTo>
                  <a:cubicBezTo>
                    <a:pt x="0" y="0"/>
                    <a:pt x="98" y="351"/>
                    <a:pt x="115" y="378"/>
                  </a:cubicBezTo>
                  <a:cubicBezTo>
                    <a:pt x="134" y="408"/>
                    <a:pt x="215" y="473"/>
                    <a:pt x="257" y="473"/>
                  </a:cubicBezTo>
                  <a:cubicBezTo>
                    <a:pt x="298" y="473"/>
                    <a:pt x="380" y="408"/>
                    <a:pt x="398" y="378"/>
                  </a:cubicBezTo>
                  <a:cubicBezTo>
                    <a:pt x="415" y="351"/>
                    <a:pt x="513" y="0"/>
                    <a:pt x="257" y="0"/>
                  </a:cubicBezTo>
                  <a:close/>
                </a:path>
              </a:pathLst>
            </a:custGeom>
            <a:solidFill>
              <a:srgbClr val="F6D1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34" name="Freeform 64"/>
            <p:cNvSpPr>
              <a:spLocks noEditPoints="1"/>
            </p:cNvSpPr>
            <p:nvPr/>
          </p:nvSpPr>
          <p:spPr bwMode="auto">
            <a:xfrm>
              <a:off x="3762375" y="1108869"/>
              <a:ext cx="649288" cy="582613"/>
            </a:xfrm>
            <a:custGeom>
              <a:avLst/>
              <a:gdLst>
                <a:gd name="T0" fmla="*/ 312 w 404"/>
                <a:gd name="T1" fmla="*/ 68 h 363"/>
                <a:gd name="T2" fmla="*/ 51 w 404"/>
                <a:gd name="T3" fmla="*/ 97 h 363"/>
                <a:gd name="T4" fmla="*/ 30 w 404"/>
                <a:gd name="T5" fmla="*/ 357 h 363"/>
                <a:gd name="T6" fmla="*/ 30 w 404"/>
                <a:gd name="T7" fmla="*/ 357 h 363"/>
                <a:gd name="T8" fmla="*/ 31 w 404"/>
                <a:gd name="T9" fmla="*/ 360 h 363"/>
                <a:gd name="T10" fmla="*/ 33 w 404"/>
                <a:gd name="T11" fmla="*/ 363 h 363"/>
                <a:gd name="T12" fmla="*/ 37 w 404"/>
                <a:gd name="T13" fmla="*/ 362 h 363"/>
                <a:gd name="T14" fmla="*/ 38 w 404"/>
                <a:gd name="T15" fmla="*/ 361 h 363"/>
                <a:gd name="T16" fmla="*/ 38 w 404"/>
                <a:gd name="T17" fmla="*/ 339 h 363"/>
                <a:gd name="T18" fmla="*/ 33 w 404"/>
                <a:gd name="T19" fmla="*/ 307 h 363"/>
                <a:gd name="T20" fmla="*/ 77 w 404"/>
                <a:gd name="T21" fmla="*/ 183 h 363"/>
                <a:gd name="T22" fmla="*/ 86 w 404"/>
                <a:gd name="T23" fmla="*/ 171 h 363"/>
                <a:gd name="T24" fmla="*/ 97 w 404"/>
                <a:gd name="T25" fmla="*/ 158 h 363"/>
                <a:gd name="T26" fmla="*/ 103 w 404"/>
                <a:gd name="T27" fmla="*/ 154 h 363"/>
                <a:gd name="T28" fmla="*/ 242 w 404"/>
                <a:gd name="T29" fmla="*/ 175 h 363"/>
                <a:gd name="T30" fmla="*/ 280 w 404"/>
                <a:gd name="T31" fmla="*/ 151 h 363"/>
                <a:gd name="T32" fmla="*/ 311 w 404"/>
                <a:gd name="T33" fmla="*/ 176 h 363"/>
                <a:gd name="T34" fmla="*/ 360 w 404"/>
                <a:gd name="T35" fmla="*/ 315 h 363"/>
                <a:gd name="T36" fmla="*/ 356 w 404"/>
                <a:gd name="T37" fmla="*/ 339 h 363"/>
                <a:gd name="T38" fmla="*/ 356 w 404"/>
                <a:gd name="T39" fmla="*/ 361 h 363"/>
                <a:gd name="T40" fmla="*/ 357 w 404"/>
                <a:gd name="T41" fmla="*/ 362 h 363"/>
                <a:gd name="T42" fmla="*/ 361 w 404"/>
                <a:gd name="T43" fmla="*/ 363 h 363"/>
                <a:gd name="T44" fmla="*/ 363 w 404"/>
                <a:gd name="T45" fmla="*/ 360 h 363"/>
                <a:gd name="T46" fmla="*/ 364 w 404"/>
                <a:gd name="T47" fmla="*/ 351 h 363"/>
                <a:gd name="T48" fmla="*/ 366 w 404"/>
                <a:gd name="T49" fmla="*/ 338 h 363"/>
                <a:gd name="T50" fmla="*/ 312 w 404"/>
                <a:gd name="T51" fmla="*/ 68 h 363"/>
                <a:gd name="T52" fmla="*/ 180 w 404"/>
                <a:gd name="T53" fmla="*/ 135 h 363"/>
                <a:gd name="T54" fmla="*/ 176 w 404"/>
                <a:gd name="T55" fmla="*/ 134 h 363"/>
                <a:gd name="T56" fmla="*/ 182 w 404"/>
                <a:gd name="T57" fmla="*/ 135 h 363"/>
                <a:gd name="T58" fmla="*/ 180 w 404"/>
                <a:gd name="T59" fmla="*/ 135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4" h="363">
                  <a:moveTo>
                    <a:pt x="312" y="68"/>
                  </a:moveTo>
                  <a:cubicBezTo>
                    <a:pt x="225" y="0"/>
                    <a:pt x="91" y="40"/>
                    <a:pt x="51" y="97"/>
                  </a:cubicBezTo>
                  <a:cubicBezTo>
                    <a:pt x="0" y="168"/>
                    <a:pt x="18" y="276"/>
                    <a:pt x="30" y="357"/>
                  </a:cubicBezTo>
                  <a:cubicBezTo>
                    <a:pt x="30" y="357"/>
                    <a:pt x="30" y="357"/>
                    <a:pt x="30" y="357"/>
                  </a:cubicBezTo>
                  <a:cubicBezTo>
                    <a:pt x="30" y="358"/>
                    <a:pt x="30" y="359"/>
                    <a:pt x="31" y="360"/>
                  </a:cubicBezTo>
                  <a:cubicBezTo>
                    <a:pt x="31" y="360"/>
                    <a:pt x="32" y="362"/>
                    <a:pt x="33" y="363"/>
                  </a:cubicBezTo>
                  <a:cubicBezTo>
                    <a:pt x="33" y="363"/>
                    <a:pt x="36" y="363"/>
                    <a:pt x="37" y="362"/>
                  </a:cubicBezTo>
                  <a:cubicBezTo>
                    <a:pt x="38" y="362"/>
                    <a:pt x="38" y="361"/>
                    <a:pt x="38" y="361"/>
                  </a:cubicBezTo>
                  <a:cubicBezTo>
                    <a:pt x="38" y="354"/>
                    <a:pt x="38" y="340"/>
                    <a:pt x="38" y="339"/>
                  </a:cubicBezTo>
                  <a:cubicBezTo>
                    <a:pt x="37" y="328"/>
                    <a:pt x="34" y="318"/>
                    <a:pt x="33" y="307"/>
                  </a:cubicBezTo>
                  <a:cubicBezTo>
                    <a:pt x="41" y="255"/>
                    <a:pt x="65" y="245"/>
                    <a:pt x="77" y="183"/>
                  </a:cubicBezTo>
                  <a:cubicBezTo>
                    <a:pt x="80" y="179"/>
                    <a:pt x="83" y="175"/>
                    <a:pt x="86" y="171"/>
                  </a:cubicBezTo>
                  <a:cubicBezTo>
                    <a:pt x="89" y="167"/>
                    <a:pt x="93" y="162"/>
                    <a:pt x="97" y="158"/>
                  </a:cubicBezTo>
                  <a:cubicBezTo>
                    <a:pt x="99" y="157"/>
                    <a:pt x="101" y="156"/>
                    <a:pt x="103" y="154"/>
                  </a:cubicBezTo>
                  <a:cubicBezTo>
                    <a:pt x="150" y="137"/>
                    <a:pt x="198" y="158"/>
                    <a:pt x="242" y="175"/>
                  </a:cubicBezTo>
                  <a:cubicBezTo>
                    <a:pt x="259" y="182"/>
                    <a:pt x="261" y="152"/>
                    <a:pt x="280" y="151"/>
                  </a:cubicBezTo>
                  <a:cubicBezTo>
                    <a:pt x="288" y="150"/>
                    <a:pt x="304" y="177"/>
                    <a:pt x="311" y="176"/>
                  </a:cubicBezTo>
                  <a:cubicBezTo>
                    <a:pt x="377" y="169"/>
                    <a:pt x="349" y="269"/>
                    <a:pt x="360" y="315"/>
                  </a:cubicBezTo>
                  <a:cubicBezTo>
                    <a:pt x="358" y="323"/>
                    <a:pt x="357" y="331"/>
                    <a:pt x="356" y="339"/>
                  </a:cubicBezTo>
                  <a:cubicBezTo>
                    <a:pt x="356" y="340"/>
                    <a:pt x="356" y="354"/>
                    <a:pt x="356" y="361"/>
                  </a:cubicBezTo>
                  <a:cubicBezTo>
                    <a:pt x="356" y="361"/>
                    <a:pt x="356" y="362"/>
                    <a:pt x="357" y="362"/>
                  </a:cubicBezTo>
                  <a:cubicBezTo>
                    <a:pt x="358" y="363"/>
                    <a:pt x="361" y="363"/>
                    <a:pt x="361" y="363"/>
                  </a:cubicBezTo>
                  <a:cubicBezTo>
                    <a:pt x="362" y="362"/>
                    <a:pt x="363" y="360"/>
                    <a:pt x="363" y="360"/>
                  </a:cubicBezTo>
                  <a:cubicBezTo>
                    <a:pt x="364" y="356"/>
                    <a:pt x="364" y="354"/>
                    <a:pt x="364" y="351"/>
                  </a:cubicBezTo>
                  <a:cubicBezTo>
                    <a:pt x="365" y="347"/>
                    <a:pt x="365" y="342"/>
                    <a:pt x="366" y="338"/>
                  </a:cubicBezTo>
                  <a:cubicBezTo>
                    <a:pt x="379" y="288"/>
                    <a:pt x="404" y="89"/>
                    <a:pt x="312" y="68"/>
                  </a:cubicBezTo>
                  <a:close/>
                  <a:moveTo>
                    <a:pt x="180" y="135"/>
                  </a:moveTo>
                  <a:cubicBezTo>
                    <a:pt x="179" y="135"/>
                    <a:pt x="177" y="134"/>
                    <a:pt x="176" y="134"/>
                  </a:cubicBezTo>
                  <a:cubicBezTo>
                    <a:pt x="178" y="134"/>
                    <a:pt x="180" y="135"/>
                    <a:pt x="182" y="135"/>
                  </a:cubicBezTo>
                  <a:cubicBezTo>
                    <a:pt x="182" y="135"/>
                    <a:pt x="181" y="135"/>
                    <a:pt x="180" y="135"/>
                  </a:cubicBezTo>
                  <a:close/>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35" name="Rectangle 65"/>
            <p:cNvSpPr>
              <a:spLocks noChangeArrowheads="1"/>
            </p:cNvSpPr>
            <p:nvPr/>
          </p:nvSpPr>
          <p:spPr bwMode="auto">
            <a:xfrm>
              <a:off x="4052888" y="2237582"/>
              <a:ext cx="50800" cy="1588"/>
            </a:xfrm>
            <a:prstGeom prst="rect">
              <a:avLst/>
            </a:prstGeom>
            <a:solidFill>
              <a:srgbClr val="B5323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36" name="Rectangle 66"/>
            <p:cNvSpPr>
              <a:spLocks noChangeArrowheads="1"/>
            </p:cNvSpPr>
            <p:nvPr/>
          </p:nvSpPr>
          <p:spPr bwMode="auto">
            <a:xfrm>
              <a:off x="4052888" y="2237582"/>
              <a:ext cx="50800"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37" name="Freeform 67"/>
            <p:cNvSpPr>
              <a:spLocks/>
            </p:cNvSpPr>
            <p:nvPr/>
          </p:nvSpPr>
          <p:spPr bwMode="auto">
            <a:xfrm>
              <a:off x="3640138" y="1173957"/>
              <a:ext cx="609600" cy="360363"/>
            </a:xfrm>
            <a:custGeom>
              <a:avLst/>
              <a:gdLst>
                <a:gd name="T0" fmla="*/ 323 w 380"/>
                <a:gd name="T1" fmla="*/ 52 h 225"/>
                <a:gd name="T2" fmla="*/ 182 w 380"/>
                <a:gd name="T3" fmla="*/ 28 h 225"/>
                <a:gd name="T4" fmla="*/ 42 w 380"/>
                <a:gd name="T5" fmla="*/ 48 h 225"/>
                <a:gd name="T6" fmla="*/ 78 w 380"/>
                <a:gd name="T7" fmla="*/ 180 h 225"/>
                <a:gd name="T8" fmla="*/ 268 w 380"/>
                <a:gd name="T9" fmla="*/ 161 h 225"/>
                <a:gd name="T10" fmla="*/ 358 w 380"/>
                <a:gd name="T11" fmla="*/ 97 h 225"/>
                <a:gd name="T12" fmla="*/ 323 w 380"/>
                <a:gd name="T13" fmla="*/ 52 h 225"/>
              </a:gdLst>
              <a:ahLst/>
              <a:cxnLst>
                <a:cxn ang="0">
                  <a:pos x="T0" y="T1"/>
                </a:cxn>
                <a:cxn ang="0">
                  <a:pos x="T2" y="T3"/>
                </a:cxn>
                <a:cxn ang="0">
                  <a:pos x="T4" y="T5"/>
                </a:cxn>
                <a:cxn ang="0">
                  <a:pos x="T6" y="T7"/>
                </a:cxn>
                <a:cxn ang="0">
                  <a:pos x="T8" y="T9"/>
                </a:cxn>
                <a:cxn ang="0">
                  <a:pos x="T10" y="T11"/>
                </a:cxn>
                <a:cxn ang="0">
                  <a:pos x="T12" y="T13"/>
                </a:cxn>
              </a:cxnLst>
              <a:rect l="0" t="0" r="r" b="b"/>
              <a:pathLst>
                <a:path w="380" h="225">
                  <a:moveTo>
                    <a:pt x="323" y="52"/>
                  </a:moveTo>
                  <a:cubicBezTo>
                    <a:pt x="323" y="52"/>
                    <a:pt x="248" y="0"/>
                    <a:pt x="182" y="28"/>
                  </a:cubicBezTo>
                  <a:cubicBezTo>
                    <a:pt x="115" y="56"/>
                    <a:pt x="56" y="66"/>
                    <a:pt x="42" y="48"/>
                  </a:cubicBezTo>
                  <a:cubicBezTo>
                    <a:pt x="42" y="48"/>
                    <a:pt x="0" y="134"/>
                    <a:pt x="78" y="180"/>
                  </a:cubicBezTo>
                  <a:cubicBezTo>
                    <a:pt x="155" y="225"/>
                    <a:pt x="243" y="189"/>
                    <a:pt x="268" y="161"/>
                  </a:cubicBezTo>
                  <a:cubicBezTo>
                    <a:pt x="294" y="133"/>
                    <a:pt x="335" y="88"/>
                    <a:pt x="358" y="97"/>
                  </a:cubicBezTo>
                  <a:cubicBezTo>
                    <a:pt x="380" y="106"/>
                    <a:pt x="323" y="52"/>
                    <a:pt x="323" y="52"/>
                  </a:cubicBezTo>
                  <a:close/>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38" name="Freeform 68"/>
            <p:cNvSpPr>
              <a:spLocks/>
            </p:cNvSpPr>
            <p:nvPr/>
          </p:nvSpPr>
          <p:spPr bwMode="auto">
            <a:xfrm>
              <a:off x="2844800" y="2547144"/>
              <a:ext cx="1247775" cy="565150"/>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8"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rgbClr val="FFDE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39" name="Freeform 69"/>
            <p:cNvSpPr>
              <a:spLocks/>
            </p:cNvSpPr>
            <p:nvPr/>
          </p:nvSpPr>
          <p:spPr bwMode="auto">
            <a:xfrm>
              <a:off x="2844800" y="2547144"/>
              <a:ext cx="1247775" cy="565150"/>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8"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40" name="Freeform 70"/>
            <p:cNvSpPr>
              <a:spLocks/>
            </p:cNvSpPr>
            <p:nvPr/>
          </p:nvSpPr>
          <p:spPr bwMode="auto">
            <a:xfrm>
              <a:off x="3335338" y="2140744"/>
              <a:ext cx="266700" cy="560388"/>
            </a:xfrm>
            <a:custGeom>
              <a:avLst/>
              <a:gdLst>
                <a:gd name="T0" fmla="*/ 0 w 167"/>
                <a:gd name="T1" fmla="*/ 102 h 349"/>
                <a:gd name="T2" fmla="*/ 0 w 167"/>
                <a:gd name="T3" fmla="*/ 230 h 349"/>
                <a:gd name="T4" fmla="*/ 0 w 167"/>
                <a:gd name="T5" fmla="*/ 293 h 349"/>
                <a:gd name="T6" fmla="*/ 167 w 167"/>
                <a:gd name="T7" fmla="*/ 293 h 349"/>
                <a:gd name="T8" fmla="*/ 167 w 167"/>
                <a:gd name="T9" fmla="*/ 230 h 349"/>
                <a:gd name="T10" fmla="*/ 167 w 167"/>
                <a:gd name="T11" fmla="*/ 102 h 349"/>
                <a:gd name="T12" fmla="*/ 0 w 167"/>
                <a:gd name="T13" fmla="*/ 102 h 349"/>
              </a:gdLst>
              <a:ahLst/>
              <a:cxnLst>
                <a:cxn ang="0">
                  <a:pos x="T0" y="T1"/>
                </a:cxn>
                <a:cxn ang="0">
                  <a:pos x="T2" y="T3"/>
                </a:cxn>
                <a:cxn ang="0">
                  <a:pos x="T4" y="T5"/>
                </a:cxn>
                <a:cxn ang="0">
                  <a:pos x="T6" y="T7"/>
                </a:cxn>
                <a:cxn ang="0">
                  <a:pos x="T8" y="T9"/>
                </a:cxn>
                <a:cxn ang="0">
                  <a:pos x="T10" y="T11"/>
                </a:cxn>
                <a:cxn ang="0">
                  <a:pos x="T12" y="T13"/>
                </a:cxn>
              </a:cxnLst>
              <a:rect l="0" t="0" r="r" b="b"/>
              <a:pathLst>
                <a:path w="167" h="349">
                  <a:moveTo>
                    <a:pt x="0" y="102"/>
                  </a:moveTo>
                  <a:cubicBezTo>
                    <a:pt x="0" y="230"/>
                    <a:pt x="0" y="230"/>
                    <a:pt x="0" y="230"/>
                  </a:cubicBezTo>
                  <a:cubicBezTo>
                    <a:pt x="0" y="293"/>
                    <a:pt x="0" y="293"/>
                    <a:pt x="0" y="293"/>
                  </a:cubicBezTo>
                  <a:cubicBezTo>
                    <a:pt x="46" y="347"/>
                    <a:pt x="121" y="349"/>
                    <a:pt x="167" y="293"/>
                  </a:cubicBezTo>
                  <a:cubicBezTo>
                    <a:pt x="167" y="230"/>
                    <a:pt x="167" y="230"/>
                    <a:pt x="167" y="230"/>
                  </a:cubicBezTo>
                  <a:cubicBezTo>
                    <a:pt x="167" y="102"/>
                    <a:pt x="167" y="102"/>
                    <a:pt x="167" y="102"/>
                  </a:cubicBezTo>
                  <a:cubicBezTo>
                    <a:pt x="167" y="0"/>
                    <a:pt x="0" y="0"/>
                    <a:pt x="0" y="102"/>
                  </a:cubicBezTo>
                </a:path>
              </a:pathLst>
            </a:custGeom>
            <a:solidFill>
              <a:srgbClr val="F6C8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41" name="Freeform 71"/>
            <p:cNvSpPr>
              <a:spLocks/>
            </p:cNvSpPr>
            <p:nvPr/>
          </p:nvSpPr>
          <p:spPr bwMode="auto">
            <a:xfrm>
              <a:off x="3157538" y="2105819"/>
              <a:ext cx="112713" cy="163513"/>
            </a:xfrm>
            <a:custGeom>
              <a:avLst/>
              <a:gdLst>
                <a:gd name="T0" fmla="*/ 20 w 70"/>
                <a:gd name="T1" fmla="*/ 5 h 102"/>
                <a:gd name="T2" fmla="*/ 61 w 70"/>
                <a:gd name="T3" fmla="*/ 42 h 102"/>
                <a:gd name="T4" fmla="*/ 50 w 70"/>
                <a:gd name="T5" fmla="*/ 97 h 102"/>
                <a:gd name="T6" fmla="*/ 8 w 70"/>
                <a:gd name="T7" fmla="*/ 60 h 102"/>
                <a:gd name="T8" fmla="*/ 20 w 70"/>
                <a:gd name="T9" fmla="*/ 5 h 102"/>
              </a:gdLst>
              <a:ahLst/>
              <a:cxnLst>
                <a:cxn ang="0">
                  <a:pos x="T0" y="T1"/>
                </a:cxn>
                <a:cxn ang="0">
                  <a:pos x="T2" y="T3"/>
                </a:cxn>
                <a:cxn ang="0">
                  <a:pos x="T4" y="T5"/>
                </a:cxn>
                <a:cxn ang="0">
                  <a:pos x="T6" y="T7"/>
                </a:cxn>
                <a:cxn ang="0">
                  <a:pos x="T8" y="T9"/>
                </a:cxn>
              </a:cxnLst>
              <a:rect l="0" t="0" r="r" b="b"/>
              <a:pathLst>
                <a:path w="70" h="102">
                  <a:moveTo>
                    <a:pt x="20" y="5"/>
                  </a:moveTo>
                  <a:cubicBezTo>
                    <a:pt x="34" y="0"/>
                    <a:pt x="53" y="17"/>
                    <a:pt x="61" y="42"/>
                  </a:cubicBezTo>
                  <a:cubicBezTo>
                    <a:pt x="70" y="67"/>
                    <a:pt x="65" y="92"/>
                    <a:pt x="50" y="97"/>
                  </a:cubicBezTo>
                  <a:cubicBezTo>
                    <a:pt x="35" y="102"/>
                    <a:pt x="17" y="85"/>
                    <a:pt x="8" y="60"/>
                  </a:cubicBezTo>
                  <a:cubicBezTo>
                    <a:pt x="0" y="34"/>
                    <a:pt x="5" y="10"/>
                    <a:pt x="20" y="5"/>
                  </a:cubicBezTo>
                  <a:close/>
                </a:path>
              </a:pathLst>
            </a:custGeom>
            <a:solidFill>
              <a:srgbClr val="F6C8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42" name="Freeform 72"/>
            <p:cNvSpPr>
              <a:spLocks/>
            </p:cNvSpPr>
            <p:nvPr/>
          </p:nvSpPr>
          <p:spPr bwMode="auto">
            <a:xfrm>
              <a:off x="3665538" y="2105819"/>
              <a:ext cx="112713" cy="163513"/>
            </a:xfrm>
            <a:custGeom>
              <a:avLst/>
              <a:gdLst>
                <a:gd name="T0" fmla="*/ 51 w 70"/>
                <a:gd name="T1" fmla="*/ 5 h 102"/>
                <a:gd name="T2" fmla="*/ 9 w 70"/>
                <a:gd name="T3" fmla="*/ 42 h 102"/>
                <a:gd name="T4" fmla="*/ 20 w 70"/>
                <a:gd name="T5" fmla="*/ 97 h 102"/>
                <a:gd name="T6" fmla="*/ 62 w 70"/>
                <a:gd name="T7" fmla="*/ 60 h 102"/>
                <a:gd name="T8" fmla="*/ 51 w 70"/>
                <a:gd name="T9" fmla="*/ 5 h 102"/>
              </a:gdLst>
              <a:ahLst/>
              <a:cxnLst>
                <a:cxn ang="0">
                  <a:pos x="T0" y="T1"/>
                </a:cxn>
                <a:cxn ang="0">
                  <a:pos x="T2" y="T3"/>
                </a:cxn>
                <a:cxn ang="0">
                  <a:pos x="T4" y="T5"/>
                </a:cxn>
                <a:cxn ang="0">
                  <a:pos x="T6" y="T7"/>
                </a:cxn>
                <a:cxn ang="0">
                  <a:pos x="T8" y="T9"/>
                </a:cxn>
              </a:cxnLst>
              <a:rect l="0" t="0" r="r" b="b"/>
              <a:pathLst>
                <a:path w="70" h="102">
                  <a:moveTo>
                    <a:pt x="51" y="5"/>
                  </a:moveTo>
                  <a:cubicBezTo>
                    <a:pt x="36" y="0"/>
                    <a:pt x="17" y="17"/>
                    <a:pt x="9" y="42"/>
                  </a:cubicBezTo>
                  <a:cubicBezTo>
                    <a:pt x="0" y="67"/>
                    <a:pt x="6" y="92"/>
                    <a:pt x="20" y="97"/>
                  </a:cubicBezTo>
                  <a:cubicBezTo>
                    <a:pt x="35" y="102"/>
                    <a:pt x="54" y="85"/>
                    <a:pt x="62" y="60"/>
                  </a:cubicBezTo>
                  <a:cubicBezTo>
                    <a:pt x="70" y="34"/>
                    <a:pt x="65" y="10"/>
                    <a:pt x="51" y="5"/>
                  </a:cubicBezTo>
                  <a:close/>
                </a:path>
              </a:pathLst>
            </a:custGeom>
            <a:solidFill>
              <a:srgbClr val="F6C8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43" name="Freeform 75"/>
            <p:cNvSpPr>
              <a:spLocks/>
            </p:cNvSpPr>
            <p:nvPr/>
          </p:nvSpPr>
          <p:spPr bwMode="auto">
            <a:xfrm>
              <a:off x="3543300" y="2550319"/>
              <a:ext cx="234950" cy="561975"/>
            </a:xfrm>
            <a:custGeom>
              <a:avLst/>
              <a:gdLst>
                <a:gd name="T0" fmla="*/ 37 w 148"/>
                <a:gd name="T1" fmla="*/ 0 h 354"/>
                <a:gd name="T2" fmla="*/ 37 w 148"/>
                <a:gd name="T3" fmla="*/ 39 h 354"/>
                <a:gd name="T4" fmla="*/ 0 w 148"/>
                <a:gd name="T5" fmla="*/ 354 h 354"/>
                <a:gd name="T6" fmla="*/ 64 w 148"/>
                <a:gd name="T7" fmla="*/ 354 h 354"/>
                <a:gd name="T8" fmla="*/ 132 w 148"/>
                <a:gd name="T9" fmla="*/ 214 h 354"/>
                <a:gd name="T10" fmla="*/ 67 w 148"/>
                <a:gd name="T11" fmla="*/ 169 h 354"/>
                <a:gd name="T12" fmla="*/ 148 w 148"/>
                <a:gd name="T13" fmla="*/ 132 h 354"/>
                <a:gd name="T14" fmla="*/ 81 w 148"/>
                <a:gd name="T15" fmla="*/ 20 h 354"/>
                <a:gd name="T16" fmla="*/ 37 w 148"/>
                <a:gd name="T17"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354">
                  <a:moveTo>
                    <a:pt x="37" y="0"/>
                  </a:moveTo>
                  <a:lnTo>
                    <a:pt x="37" y="39"/>
                  </a:lnTo>
                  <a:lnTo>
                    <a:pt x="0" y="354"/>
                  </a:lnTo>
                  <a:lnTo>
                    <a:pt x="64" y="354"/>
                  </a:lnTo>
                  <a:lnTo>
                    <a:pt x="132" y="214"/>
                  </a:lnTo>
                  <a:lnTo>
                    <a:pt x="67" y="169"/>
                  </a:lnTo>
                  <a:lnTo>
                    <a:pt x="148" y="132"/>
                  </a:lnTo>
                  <a:lnTo>
                    <a:pt x="81" y="20"/>
                  </a:lnTo>
                  <a:lnTo>
                    <a:pt x="37" y="0"/>
                  </a:lnTo>
                  <a:close/>
                </a:path>
              </a:pathLst>
            </a:custGeom>
            <a:solidFill>
              <a:srgbClr val="1B1B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44" name="Freeform 82"/>
            <p:cNvSpPr>
              <a:spLocks/>
            </p:cNvSpPr>
            <p:nvPr/>
          </p:nvSpPr>
          <p:spPr bwMode="auto">
            <a:xfrm>
              <a:off x="3057525" y="1758157"/>
              <a:ext cx="822325" cy="758825"/>
            </a:xfrm>
            <a:custGeom>
              <a:avLst/>
              <a:gdLst>
                <a:gd name="T0" fmla="*/ 257 w 513"/>
                <a:gd name="T1" fmla="*/ 0 h 473"/>
                <a:gd name="T2" fmla="*/ 115 w 513"/>
                <a:gd name="T3" fmla="*/ 378 h 473"/>
                <a:gd name="T4" fmla="*/ 257 w 513"/>
                <a:gd name="T5" fmla="*/ 473 h 473"/>
                <a:gd name="T6" fmla="*/ 398 w 513"/>
                <a:gd name="T7" fmla="*/ 378 h 473"/>
                <a:gd name="T8" fmla="*/ 257 w 513"/>
                <a:gd name="T9" fmla="*/ 0 h 473"/>
              </a:gdLst>
              <a:ahLst/>
              <a:cxnLst>
                <a:cxn ang="0">
                  <a:pos x="T0" y="T1"/>
                </a:cxn>
                <a:cxn ang="0">
                  <a:pos x="T2" y="T3"/>
                </a:cxn>
                <a:cxn ang="0">
                  <a:pos x="T4" y="T5"/>
                </a:cxn>
                <a:cxn ang="0">
                  <a:pos x="T6" y="T7"/>
                </a:cxn>
                <a:cxn ang="0">
                  <a:pos x="T8" y="T9"/>
                </a:cxn>
              </a:cxnLst>
              <a:rect l="0" t="0" r="r" b="b"/>
              <a:pathLst>
                <a:path w="513" h="473">
                  <a:moveTo>
                    <a:pt x="257" y="0"/>
                  </a:moveTo>
                  <a:cubicBezTo>
                    <a:pt x="0" y="0"/>
                    <a:pt x="98" y="351"/>
                    <a:pt x="115" y="378"/>
                  </a:cubicBezTo>
                  <a:cubicBezTo>
                    <a:pt x="134" y="408"/>
                    <a:pt x="215" y="473"/>
                    <a:pt x="257" y="473"/>
                  </a:cubicBezTo>
                  <a:cubicBezTo>
                    <a:pt x="298" y="473"/>
                    <a:pt x="380" y="408"/>
                    <a:pt x="398" y="378"/>
                  </a:cubicBezTo>
                  <a:cubicBezTo>
                    <a:pt x="415" y="351"/>
                    <a:pt x="513" y="0"/>
                    <a:pt x="257" y="0"/>
                  </a:cubicBezTo>
                  <a:close/>
                </a:path>
              </a:pathLst>
            </a:custGeom>
            <a:solidFill>
              <a:srgbClr val="F6C8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45" name="Freeform 93"/>
            <p:cNvSpPr>
              <a:spLocks/>
            </p:cNvSpPr>
            <p:nvPr/>
          </p:nvSpPr>
          <p:spPr bwMode="auto">
            <a:xfrm>
              <a:off x="3194050" y="2169319"/>
              <a:ext cx="547688" cy="347663"/>
            </a:xfrm>
            <a:custGeom>
              <a:avLst/>
              <a:gdLst>
                <a:gd name="T0" fmla="*/ 338 w 342"/>
                <a:gd name="T1" fmla="*/ 4 h 217"/>
                <a:gd name="T2" fmla="*/ 336 w 342"/>
                <a:gd name="T3" fmla="*/ 13 h 217"/>
                <a:gd name="T4" fmla="*/ 293 w 342"/>
                <a:gd name="T5" fmla="*/ 115 h 217"/>
                <a:gd name="T6" fmla="*/ 172 w 342"/>
                <a:gd name="T7" fmla="*/ 192 h 217"/>
                <a:gd name="T8" fmla="*/ 51 w 342"/>
                <a:gd name="T9" fmla="*/ 119 h 217"/>
                <a:gd name="T10" fmla="*/ 7 w 342"/>
                <a:gd name="T11" fmla="*/ 13 h 217"/>
                <a:gd name="T12" fmla="*/ 5 w 342"/>
                <a:gd name="T13" fmla="*/ 0 h 217"/>
                <a:gd name="T14" fmla="*/ 0 w 342"/>
                <a:gd name="T15" fmla="*/ 35 h 217"/>
                <a:gd name="T16" fmla="*/ 29 w 342"/>
                <a:gd name="T17" fmla="*/ 125 h 217"/>
                <a:gd name="T18" fmla="*/ 170 w 342"/>
                <a:gd name="T19" fmla="*/ 217 h 217"/>
                <a:gd name="T20" fmla="*/ 311 w 342"/>
                <a:gd name="T21" fmla="*/ 125 h 217"/>
                <a:gd name="T22" fmla="*/ 340 w 342"/>
                <a:gd name="T23" fmla="*/ 30 h 217"/>
                <a:gd name="T24" fmla="*/ 338 w 342"/>
                <a:gd name="T25" fmla="*/ 4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 h="217">
                  <a:moveTo>
                    <a:pt x="338" y="4"/>
                  </a:moveTo>
                  <a:cubicBezTo>
                    <a:pt x="337" y="9"/>
                    <a:pt x="336" y="13"/>
                    <a:pt x="336" y="13"/>
                  </a:cubicBezTo>
                  <a:cubicBezTo>
                    <a:pt x="336" y="13"/>
                    <a:pt x="313" y="91"/>
                    <a:pt x="293" y="115"/>
                  </a:cubicBezTo>
                  <a:cubicBezTo>
                    <a:pt x="255" y="162"/>
                    <a:pt x="205" y="191"/>
                    <a:pt x="172" y="192"/>
                  </a:cubicBezTo>
                  <a:cubicBezTo>
                    <a:pt x="138" y="192"/>
                    <a:pt x="89" y="165"/>
                    <a:pt x="51" y="119"/>
                  </a:cubicBezTo>
                  <a:cubicBezTo>
                    <a:pt x="36" y="101"/>
                    <a:pt x="8" y="20"/>
                    <a:pt x="7" y="13"/>
                  </a:cubicBezTo>
                  <a:cubicBezTo>
                    <a:pt x="7" y="9"/>
                    <a:pt x="6" y="4"/>
                    <a:pt x="5" y="0"/>
                  </a:cubicBezTo>
                  <a:cubicBezTo>
                    <a:pt x="0" y="0"/>
                    <a:pt x="0" y="35"/>
                    <a:pt x="0" y="35"/>
                  </a:cubicBezTo>
                  <a:cubicBezTo>
                    <a:pt x="7" y="76"/>
                    <a:pt x="13" y="102"/>
                    <a:pt x="29" y="125"/>
                  </a:cubicBezTo>
                  <a:cubicBezTo>
                    <a:pt x="54" y="160"/>
                    <a:pt x="126" y="217"/>
                    <a:pt x="170" y="217"/>
                  </a:cubicBezTo>
                  <a:cubicBezTo>
                    <a:pt x="214" y="217"/>
                    <a:pt x="285" y="160"/>
                    <a:pt x="311" y="125"/>
                  </a:cubicBezTo>
                  <a:cubicBezTo>
                    <a:pt x="327" y="102"/>
                    <a:pt x="331" y="72"/>
                    <a:pt x="340" y="30"/>
                  </a:cubicBezTo>
                  <a:cubicBezTo>
                    <a:pt x="340" y="30"/>
                    <a:pt x="342" y="4"/>
                    <a:pt x="338" y="4"/>
                  </a:cubicBezTo>
                  <a:close/>
                </a:path>
              </a:pathLst>
            </a:custGeom>
            <a:solidFill>
              <a:srgbClr val="605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46" name="Freeform 95"/>
            <p:cNvSpPr>
              <a:spLocks noEditPoints="1"/>
            </p:cNvSpPr>
            <p:nvPr/>
          </p:nvSpPr>
          <p:spPr bwMode="auto">
            <a:xfrm>
              <a:off x="3222625" y="2077244"/>
              <a:ext cx="504825" cy="184150"/>
            </a:xfrm>
            <a:custGeom>
              <a:avLst/>
              <a:gdLst>
                <a:gd name="T0" fmla="*/ 235 w 315"/>
                <a:gd name="T1" fmla="*/ 114 h 115"/>
                <a:gd name="T2" fmla="*/ 240 w 315"/>
                <a:gd name="T3" fmla="*/ 114 h 115"/>
                <a:gd name="T4" fmla="*/ 296 w 315"/>
                <a:gd name="T5" fmla="*/ 68 h 115"/>
                <a:gd name="T6" fmla="*/ 308 w 315"/>
                <a:gd name="T7" fmla="*/ 30 h 115"/>
                <a:gd name="T8" fmla="*/ 314 w 315"/>
                <a:gd name="T9" fmla="*/ 16 h 115"/>
                <a:gd name="T10" fmla="*/ 306 w 315"/>
                <a:gd name="T11" fmla="*/ 6 h 115"/>
                <a:gd name="T12" fmla="*/ 237 w 315"/>
                <a:gd name="T13" fmla="*/ 2 h 115"/>
                <a:gd name="T14" fmla="*/ 237 w 315"/>
                <a:gd name="T15" fmla="*/ 9 h 115"/>
                <a:gd name="T16" fmla="*/ 284 w 315"/>
                <a:gd name="T17" fmla="*/ 14 h 115"/>
                <a:gd name="T18" fmla="*/ 282 w 315"/>
                <a:gd name="T19" fmla="*/ 85 h 115"/>
                <a:gd name="T20" fmla="*/ 235 w 315"/>
                <a:gd name="T21" fmla="*/ 107 h 115"/>
                <a:gd name="T22" fmla="*/ 235 w 315"/>
                <a:gd name="T23" fmla="*/ 114 h 115"/>
                <a:gd name="T24" fmla="*/ 157 w 315"/>
                <a:gd name="T25" fmla="*/ 15 h 115"/>
                <a:gd name="T26" fmla="*/ 83 w 315"/>
                <a:gd name="T27" fmla="*/ 2 h 115"/>
                <a:gd name="T28" fmla="*/ 78 w 315"/>
                <a:gd name="T29" fmla="*/ 2 h 115"/>
                <a:gd name="T30" fmla="*/ 77 w 315"/>
                <a:gd name="T31" fmla="*/ 9 h 115"/>
                <a:gd name="T32" fmla="*/ 129 w 315"/>
                <a:gd name="T33" fmla="*/ 27 h 115"/>
                <a:gd name="T34" fmla="*/ 99 w 315"/>
                <a:gd name="T35" fmla="*/ 103 h 115"/>
                <a:gd name="T36" fmla="*/ 76 w 315"/>
                <a:gd name="T37" fmla="*/ 108 h 115"/>
                <a:gd name="T38" fmla="*/ 75 w 315"/>
                <a:gd name="T39" fmla="*/ 114 h 115"/>
                <a:gd name="T40" fmla="*/ 129 w 315"/>
                <a:gd name="T41" fmla="*/ 80 h 115"/>
                <a:gd name="T42" fmla="*/ 157 w 315"/>
                <a:gd name="T43" fmla="*/ 41 h 115"/>
                <a:gd name="T44" fmla="*/ 182 w 315"/>
                <a:gd name="T45" fmla="*/ 79 h 115"/>
                <a:gd name="T46" fmla="*/ 235 w 315"/>
                <a:gd name="T47" fmla="*/ 114 h 115"/>
                <a:gd name="T48" fmla="*/ 235 w 315"/>
                <a:gd name="T49" fmla="*/ 107 h 115"/>
                <a:gd name="T50" fmla="*/ 211 w 315"/>
                <a:gd name="T51" fmla="*/ 102 h 115"/>
                <a:gd name="T52" fmla="*/ 185 w 315"/>
                <a:gd name="T53" fmla="*/ 26 h 115"/>
                <a:gd name="T54" fmla="*/ 237 w 315"/>
                <a:gd name="T55" fmla="*/ 9 h 115"/>
                <a:gd name="T56" fmla="*/ 237 w 315"/>
                <a:gd name="T57" fmla="*/ 2 h 115"/>
                <a:gd name="T58" fmla="*/ 232 w 315"/>
                <a:gd name="T59" fmla="*/ 2 h 115"/>
                <a:gd name="T60" fmla="*/ 157 w 315"/>
                <a:gd name="T61" fmla="*/ 15 h 115"/>
                <a:gd name="T62" fmla="*/ 78 w 315"/>
                <a:gd name="T63" fmla="*/ 2 h 115"/>
                <a:gd name="T64" fmla="*/ 10 w 315"/>
                <a:gd name="T65" fmla="*/ 6 h 115"/>
                <a:gd name="T66" fmla="*/ 0 w 315"/>
                <a:gd name="T67" fmla="*/ 17 h 115"/>
                <a:gd name="T68" fmla="*/ 5 w 315"/>
                <a:gd name="T69" fmla="*/ 31 h 115"/>
                <a:gd name="T70" fmla="*/ 15 w 315"/>
                <a:gd name="T71" fmla="*/ 68 h 115"/>
                <a:gd name="T72" fmla="*/ 69 w 315"/>
                <a:gd name="T73" fmla="*/ 114 h 115"/>
                <a:gd name="T74" fmla="*/ 75 w 315"/>
                <a:gd name="T75" fmla="*/ 114 h 115"/>
                <a:gd name="T76" fmla="*/ 76 w 315"/>
                <a:gd name="T77" fmla="*/ 108 h 115"/>
                <a:gd name="T78" fmla="*/ 28 w 315"/>
                <a:gd name="T79" fmla="*/ 86 h 115"/>
                <a:gd name="T80" fmla="*/ 31 w 315"/>
                <a:gd name="T81" fmla="*/ 14 h 115"/>
                <a:gd name="T82" fmla="*/ 77 w 315"/>
                <a:gd name="T83" fmla="*/ 9 h 115"/>
                <a:gd name="T84" fmla="*/ 78 w 315"/>
                <a:gd name="T85" fmla="*/ 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5" h="115">
                  <a:moveTo>
                    <a:pt x="235" y="114"/>
                  </a:moveTo>
                  <a:cubicBezTo>
                    <a:pt x="237" y="114"/>
                    <a:pt x="238" y="114"/>
                    <a:pt x="240" y="114"/>
                  </a:cubicBezTo>
                  <a:cubicBezTo>
                    <a:pt x="281" y="110"/>
                    <a:pt x="292" y="91"/>
                    <a:pt x="296" y="68"/>
                  </a:cubicBezTo>
                  <a:cubicBezTo>
                    <a:pt x="301" y="42"/>
                    <a:pt x="302" y="33"/>
                    <a:pt x="308" y="30"/>
                  </a:cubicBezTo>
                  <a:cubicBezTo>
                    <a:pt x="313" y="28"/>
                    <a:pt x="315" y="23"/>
                    <a:pt x="314" y="16"/>
                  </a:cubicBezTo>
                  <a:cubicBezTo>
                    <a:pt x="314" y="9"/>
                    <a:pt x="314" y="8"/>
                    <a:pt x="306" y="6"/>
                  </a:cubicBezTo>
                  <a:cubicBezTo>
                    <a:pt x="299" y="3"/>
                    <a:pt x="264" y="0"/>
                    <a:pt x="237" y="2"/>
                  </a:cubicBezTo>
                  <a:cubicBezTo>
                    <a:pt x="237" y="9"/>
                    <a:pt x="237" y="9"/>
                    <a:pt x="237" y="9"/>
                  </a:cubicBezTo>
                  <a:cubicBezTo>
                    <a:pt x="258" y="8"/>
                    <a:pt x="278" y="10"/>
                    <a:pt x="284" y="14"/>
                  </a:cubicBezTo>
                  <a:cubicBezTo>
                    <a:pt x="298" y="23"/>
                    <a:pt x="294" y="64"/>
                    <a:pt x="282" y="85"/>
                  </a:cubicBezTo>
                  <a:cubicBezTo>
                    <a:pt x="275" y="100"/>
                    <a:pt x="254" y="107"/>
                    <a:pt x="235" y="107"/>
                  </a:cubicBezTo>
                  <a:lnTo>
                    <a:pt x="235" y="114"/>
                  </a:lnTo>
                  <a:close/>
                  <a:moveTo>
                    <a:pt x="157" y="15"/>
                  </a:moveTo>
                  <a:cubicBezTo>
                    <a:pt x="148" y="16"/>
                    <a:pt x="110" y="5"/>
                    <a:pt x="83" y="2"/>
                  </a:cubicBezTo>
                  <a:cubicBezTo>
                    <a:pt x="82" y="2"/>
                    <a:pt x="80" y="2"/>
                    <a:pt x="78" y="2"/>
                  </a:cubicBezTo>
                  <a:cubicBezTo>
                    <a:pt x="77" y="9"/>
                    <a:pt x="77" y="9"/>
                    <a:pt x="77" y="9"/>
                  </a:cubicBezTo>
                  <a:cubicBezTo>
                    <a:pt x="99" y="10"/>
                    <a:pt x="122" y="15"/>
                    <a:pt x="129" y="27"/>
                  </a:cubicBezTo>
                  <a:cubicBezTo>
                    <a:pt x="142" y="46"/>
                    <a:pt x="119" y="92"/>
                    <a:pt x="99" y="103"/>
                  </a:cubicBezTo>
                  <a:cubicBezTo>
                    <a:pt x="93" y="106"/>
                    <a:pt x="84" y="108"/>
                    <a:pt x="76" y="108"/>
                  </a:cubicBezTo>
                  <a:cubicBezTo>
                    <a:pt x="75" y="114"/>
                    <a:pt x="75" y="114"/>
                    <a:pt x="75" y="114"/>
                  </a:cubicBezTo>
                  <a:cubicBezTo>
                    <a:pt x="112" y="114"/>
                    <a:pt x="125" y="88"/>
                    <a:pt x="129" y="80"/>
                  </a:cubicBezTo>
                  <a:cubicBezTo>
                    <a:pt x="138" y="63"/>
                    <a:pt x="136" y="41"/>
                    <a:pt x="157" y="41"/>
                  </a:cubicBezTo>
                  <a:cubicBezTo>
                    <a:pt x="177" y="41"/>
                    <a:pt x="175" y="63"/>
                    <a:pt x="182" y="79"/>
                  </a:cubicBezTo>
                  <a:cubicBezTo>
                    <a:pt x="186" y="88"/>
                    <a:pt x="198" y="115"/>
                    <a:pt x="235" y="114"/>
                  </a:cubicBezTo>
                  <a:cubicBezTo>
                    <a:pt x="235" y="107"/>
                    <a:pt x="235" y="107"/>
                    <a:pt x="235" y="107"/>
                  </a:cubicBezTo>
                  <a:cubicBezTo>
                    <a:pt x="226" y="107"/>
                    <a:pt x="217" y="106"/>
                    <a:pt x="211" y="102"/>
                  </a:cubicBezTo>
                  <a:cubicBezTo>
                    <a:pt x="191" y="92"/>
                    <a:pt x="171" y="46"/>
                    <a:pt x="185" y="26"/>
                  </a:cubicBezTo>
                  <a:cubicBezTo>
                    <a:pt x="193" y="15"/>
                    <a:pt x="215" y="10"/>
                    <a:pt x="237" y="9"/>
                  </a:cubicBezTo>
                  <a:cubicBezTo>
                    <a:pt x="237" y="2"/>
                    <a:pt x="237" y="2"/>
                    <a:pt x="237" y="2"/>
                  </a:cubicBezTo>
                  <a:cubicBezTo>
                    <a:pt x="235" y="2"/>
                    <a:pt x="234" y="2"/>
                    <a:pt x="232" y="2"/>
                  </a:cubicBezTo>
                  <a:cubicBezTo>
                    <a:pt x="208" y="4"/>
                    <a:pt x="179" y="15"/>
                    <a:pt x="157" y="15"/>
                  </a:cubicBezTo>
                  <a:close/>
                  <a:moveTo>
                    <a:pt x="78" y="2"/>
                  </a:moveTo>
                  <a:cubicBezTo>
                    <a:pt x="51" y="1"/>
                    <a:pt x="16" y="4"/>
                    <a:pt x="10" y="6"/>
                  </a:cubicBezTo>
                  <a:cubicBezTo>
                    <a:pt x="1" y="9"/>
                    <a:pt x="1" y="10"/>
                    <a:pt x="0" y="17"/>
                  </a:cubicBezTo>
                  <a:cubicBezTo>
                    <a:pt x="0" y="23"/>
                    <a:pt x="1" y="29"/>
                    <a:pt x="5" y="31"/>
                  </a:cubicBezTo>
                  <a:cubicBezTo>
                    <a:pt x="12" y="33"/>
                    <a:pt x="12" y="42"/>
                    <a:pt x="15" y="68"/>
                  </a:cubicBezTo>
                  <a:cubicBezTo>
                    <a:pt x="19" y="92"/>
                    <a:pt x="28" y="111"/>
                    <a:pt x="69" y="114"/>
                  </a:cubicBezTo>
                  <a:cubicBezTo>
                    <a:pt x="71" y="114"/>
                    <a:pt x="73" y="114"/>
                    <a:pt x="75" y="114"/>
                  </a:cubicBezTo>
                  <a:cubicBezTo>
                    <a:pt x="76" y="108"/>
                    <a:pt x="76" y="108"/>
                    <a:pt x="76" y="108"/>
                  </a:cubicBezTo>
                  <a:cubicBezTo>
                    <a:pt x="57" y="108"/>
                    <a:pt x="35" y="101"/>
                    <a:pt x="28" y="86"/>
                  </a:cubicBezTo>
                  <a:cubicBezTo>
                    <a:pt x="18" y="65"/>
                    <a:pt x="17" y="23"/>
                    <a:pt x="31" y="14"/>
                  </a:cubicBezTo>
                  <a:cubicBezTo>
                    <a:pt x="37" y="11"/>
                    <a:pt x="57" y="8"/>
                    <a:pt x="77" y="9"/>
                  </a:cubicBezTo>
                  <a:lnTo>
                    <a:pt x="78" y="2"/>
                  </a:lnTo>
                  <a:close/>
                </a:path>
              </a:pathLst>
            </a:custGeom>
            <a:solidFill>
              <a:srgbClr val="2680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47" name="Freeform 96"/>
            <p:cNvSpPr>
              <a:spLocks/>
            </p:cNvSpPr>
            <p:nvPr/>
          </p:nvSpPr>
          <p:spPr bwMode="auto">
            <a:xfrm>
              <a:off x="2670970" y="2516189"/>
              <a:ext cx="690563" cy="960438"/>
            </a:xfrm>
            <a:custGeom>
              <a:avLst/>
              <a:gdLst>
                <a:gd name="T0" fmla="*/ 155 w 430"/>
                <a:gd name="T1" fmla="*/ 55 h 598"/>
                <a:gd name="T2" fmla="*/ 348 w 430"/>
                <a:gd name="T3" fmla="*/ 103 h 598"/>
                <a:gd name="T4" fmla="*/ 402 w 430"/>
                <a:gd name="T5" fmla="*/ 279 h 598"/>
                <a:gd name="T6" fmla="*/ 205 w 430"/>
                <a:gd name="T7" fmla="*/ 597 h 598"/>
                <a:gd name="T8" fmla="*/ 33 w 430"/>
                <a:gd name="T9" fmla="*/ 272 h 598"/>
                <a:gd name="T10" fmla="*/ 155 w 430"/>
                <a:gd name="T11" fmla="*/ 55 h 598"/>
              </a:gdLst>
              <a:ahLst/>
              <a:cxnLst>
                <a:cxn ang="0">
                  <a:pos x="T0" y="T1"/>
                </a:cxn>
                <a:cxn ang="0">
                  <a:pos x="T2" y="T3"/>
                </a:cxn>
                <a:cxn ang="0">
                  <a:pos x="T4" y="T5"/>
                </a:cxn>
                <a:cxn ang="0">
                  <a:pos x="T6" y="T7"/>
                </a:cxn>
                <a:cxn ang="0">
                  <a:pos x="T8" y="T9"/>
                </a:cxn>
                <a:cxn ang="0">
                  <a:pos x="T10" y="T11"/>
                </a:cxn>
              </a:cxnLst>
              <a:rect l="0" t="0" r="r" b="b"/>
              <a:pathLst>
                <a:path w="430" h="598">
                  <a:moveTo>
                    <a:pt x="155" y="55"/>
                  </a:moveTo>
                  <a:cubicBezTo>
                    <a:pt x="171" y="26"/>
                    <a:pt x="297" y="0"/>
                    <a:pt x="348" y="103"/>
                  </a:cubicBezTo>
                  <a:cubicBezTo>
                    <a:pt x="400" y="207"/>
                    <a:pt x="374" y="243"/>
                    <a:pt x="402" y="279"/>
                  </a:cubicBezTo>
                  <a:cubicBezTo>
                    <a:pt x="430" y="316"/>
                    <a:pt x="364" y="598"/>
                    <a:pt x="205" y="597"/>
                  </a:cubicBezTo>
                  <a:cubicBezTo>
                    <a:pt x="36" y="596"/>
                    <a:pt x="0" y="326"/>
                    <a:pt x="33" y="272"/>
                  </a:cubicBezTo>
                  <a:cubicBezTo>
                    <a:pt x="67" y="217"/>
                    <a:pt x="37" y="55"/>
                    <a:pt x="155" y="55"/>
                  </a:cubicBezTo>
                </a:path>
              </a:pathLst>
            </a:custGeom>
            <a:solidFill>
              <a:srgbClr val="BF97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48" name="Freeform 97"/>
            <p:cNvSpPr>
              <a:spLocks/>
            </p:cNvSpPr>
            <p:nvPr/>
          </p:nvSpPr>
          <p:spPr bwMode="auto">
            <a:xfrm>
              <a:off x="2415382" y="3375027"/>
              <a:ext cx="1184275" cy="442913"/>
            </a:xfrm>
            <a:custGeom>
              <a:avLst/>
              <a:gdLst>
                <a:gd name="T0" fmla="*/ 438 w 737"/>
                <a:gd name="T1" fmla="*/ 0 h 276"/>
                <a:gd name="T2" fmla="*/ 295 w 737"/>
                <a:gd name="T3" fmla="*/ 7 h 276"/>
                <a:gd name="T4" fmla="*/ 79 w 737"/>
                <a:gd name="T5" fmla="*/ 99 h 276"/>
                <a:gd name="T6" fmla="*/ 0 w 737"/>
                <a:gd name="T7" fmla="*/ 276 h 276"/>
                <a:gd name="T8" fmla="*/ 737 w 737"/>
                <a:gd name="T9" fmla="*/ 276 h 276"/>
                <a:gd name="T10" fmla="*/ 658 w 737"/>
                <a:gd name="T11" fmla="*/ 99 h 276"/>
                <a:gd name="T12" fmla="*/ 438 w 737"/>
                <a:gd name="T13" fmla="*/ 0 h 276"/>
              </a:gdLst>
              <a:ahLst/>
              <a:cxnLst>
                <a:cxn ang="0">
                  <a:pos x="T0" y="T1"/>
                </a:cxn>
                <a:cxn ang="0">
                  <a:pos x="T2" y="T3"/>
                </a:cxn>
                <a:cxn ang="0">
                  <a:pos x="T4" y="T5"/>
                </a:cxn>
                <a:cxn ang="0">
                  <a:pos x="T6" y="T7"/>
                </a:cxn>
                <a:cxn ang="0">
                  <a:pos x="T8" y="T9"/>
                </a:cxn>
                <a:cxn ang="0">
                  <a:pos x="T10" y="T11"/>
                </a:cxn>
                <a:cxn ang="0">
                  <a:pos x="T12" y="T13"/>
                </a:cxn>
              </a:cxnLst>
              <a:rect l="0" t="0" r="r" b="b"/>
              <a:pathLst>
                <a:path w="737" h="276">
                  <a:moveTo>
                    <a:pt x="438" y="0"/>
                  </a:moveTo>
                  <a:cubicBezTo>
                    <a:pt x="437" y="3"/>
                    <a:pt x="296" y="5"/>
                    <a:pt x="295" y="7"/>
                  </a:cubicBezTo>
                  <a:cubicBezTo>
                    <a:pt x="250" y="70"/>
                    <a:pt x="155" y="82"/>
                    <a:pt x="79" y="99"/>
                  </a:cubicBezTo>
                  <a:cubicBezTo>
                    <a:pt x="3" y="116"/>
                    <a:pt x="0" y="212"/>
                    <a:pt x="0" y="276"/>
                  </a:cubicBezTo>
                  <a:cubicBezTo>
                    <a:pt x="737" y="276"/>
                    <a:pt x="737" y="276"/>
                    <a:pt x="737" y="276"/>
                  </a:cubicBezTo>
                  <a:cubicBezTo>
                    <a:pt x="737" y="212"/>
                    <a:pt x="736" y="116"/>
                    <a:pt x="658" y="99"/>
                  </a:cubicBezTo>
                  <a:cubicBezTo>
                    <a:pt x="581" y="81"/>
                    <a:pt x="480" y="66"/>
                    <a:pt x="438" y="0"/>
                  </a:cubicBezTo>
                  <a:close/>
                </a:path>
              </a:pathLst>
            </a:custGeom>
            <a:solidFill>
              <a:srgbClr val="7491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49" name="Freeform 98"/>
            <p:cNvSpPr>
              <a:spLocks/>
            </p:cNvSpPr>
            <p:nvPr/>
          </p:nvSpPr>
          <p:spPr bwMode="auto">
            <a:xfrm>
              <a:off x="2888457" y="3375027"/>
              <a:ext cx="238125" cy="442913"/>
            </a:xfrm>
            <a:custGeom>
              <a:avLst/>
              <a:gdLst>
                <a:gd name="T0" fmla="*/ 149 w 149"/>
                <a:gd name="T1" fmla="*/ 7 h 276"/>
                <a:gd name="T2" fmla="*/ 149 w 149"/>
                <a:gd name="T3" fmla="*/ 41 h 276"/>
                <a:gd name="T4" fmla="*/ 113 w 149"/>
                <a:gd name="T5" fmla="*/ 276 h 276"/>
                <a:gd name="T6" fmla="*/ 36 w 149"/>
                <a:gd name="T7" fmla="*/ 276 h 276"/>
                <a:gd name="T8" fmla="*/ 0 w 149"/>
                <a:gd name="T9" fmla="*/ 44 h 276"/>
                <a:gd name="T10" fmla="*/ 0 w 149"/>
                <a:gd name="T11" fmla="*/ 7 h 276"/>
                <a:gd name="T12" fmla="*/ 1 w 149"/>
                <a:gd name="T13" fmla="*/ 7 h 276"/>
                <a:gd name="T14" fmla="*/ 144 w 149"/>
                <a:gd name="T15" fmla="*/ 0 h 276"/>
                <a:gd name="T16" fmla="*/ 149 w 149"/>
                <a:gd name="T17" fmla="*/ 7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276">
                  <a:moveTo>
                    <a:pt x="149" y="7"/>
                  </a:moveTo>
                  <a:cubicBezTo>
                    <a:pt x="149" y="41"/>
                    <a:pt x="149" y="41"/>
                    <a:pt x="149" y="41"/>
                  </a:cubicBezTo>
                  <a:cubicBezTo>
                    <a:pt x="113" y="276"/>
                    <a:pt x="113" y="276"/>
                    <a:pt x="113" y="276"/>
                  </a:cubicBezTo>
                  <a:cubicBezTo>
                    <a:pt x="36" y="276"/>
                    <a:pt x="36" y="276"/>
                    <a:pt x="36" y="276"/>
                  </a:cubicBezTo>
                  <a:cubicBezTo>
                    <a:pt x="0" y="44"/>
                    <a:pt x="0" y="44"/>
                    <a:pt x="0" y="44"/>
                  </a:cubicBezTo>
                  <a:cubicBezTo>
                    <a:pt x="0" y="7"/>
                    <a:pt x="0" y="7"/>
                    <a:pt x="0" y="7"/>
                  </a:cubicBezTo>
                  <a:cubicBezTo>
                    <a:pt x="1" y="7"/>
                    <a:pt x="1" y="7"/>
                    <a:pt x="1" y="7"/>
                  </a:cubicBezTo>
                  <a:cubicBezTo>
                    <a:pt x="2" y="5"/>
                    <a:pt x="143" y="3"/>
                    <a:pt x="144" y="0"/>
                  </a:cubicBezTo>
                  <a:cubicBezTo>
                    <a:pt x="146" y="2"/>
                    <a:pt x="147" y="4"/>
                    <a:pt x="149"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50" name="Freeform 99"/>
            <p:cNvSpPr>
              <a:spLocks/>
            </p:cNvSpPr>
            <p:nvPr/>
          </p:nvSpPr>
          <p:spPr bwMode="auto">
            <a:xfrm>
              <a:off x="2890045" y="2976564"/>
              <a:ext cx="234950" cy="571500"/>
            </a:xfrm>
            <a:custGeom>
              <a:avLst/>
              <a:gdLst>
                <a:gd name="T0" fmla="*/ 0 w 147"/>
                <a:gd name="T1" fmla="*/ 98 h 356"/>
                <a:gd name="T2" fmla="*/ 0 w 147"/>
                <a:gd name="T3" fmla="*/ 219 h 356"/>
                <a:gd name="T4" fmla="*/ 0 w 147"/>
                <a:gd name="T5" fmla="*/ 278 h 356"/>
                <a:gd name="T6" fmla="*/ 147 w 147"/>
                <a:gd name="T7" fmla="*/ 278 h 356"/>
                <a:gd name="T8" fmla="*/ 147 w 147"/>
                <a:gd name="T9" fmla="*/ 219 h 356"/>
                <a:gd name="T10" fmla="*/ 147 w 147"/>
                <a:gd name="T11" fmla="*/ 98 h 356"/>
                <a:gd name="T12" fmla="*/ 0 w 147"/>
                <a:gd name="T13" fmla="*/ 98 h 356"/>
              </a:gdLst>
              <a:ahLst/>
              <a:cxnLst>
                <a:cxn ang="0">
                  <a:pos x="T0" y="T1"/>
                </a:cxn>
                <a:cxn ang="0">
                  <a:pos x="T2" y="T3"/>
                </a:cxn>
                <a:cxn ang="0">
                  <a:pos x="T4" y="T5"/>
                </a:cxn>
                <a:cxn ang="0">
                  <a:pos x="T6" y="T7"/>
                </a:cxn>
                <a:cxn ang="0">
                  <a:pos x="T8" y="T9"/>
                </a:cxn>
                <a:cxn ang="0">
                  <a:pos x="T10" y="T11"/>
                </a:cxn>
                <a:cxn ang="0">
                  <a:pos x="T12" y="T13"/>
                </a:cxn>
              </a:cxnLst>
              <a:rect l="0" t="0" r="r" b="b"/>
              <a:pathLst>
                <a:path w="147" h="356">
                  <a:moveTo>
                    <a:pt x="0" y="98"/>
                  </a:moveTo>
                  <a:cubicBezTo>
                    <a:pt x="0" y="219"/>
                    <a:pt x="0" y="219"/>
                    <a:pt x="0" y="219"/>
                  </a:cubicBezTo>
                  <a:cubicBezTo>
                    <a:pt x="0" y="278"/>
                    <a:pt x="0" y="278"/>
                    <a:pt x="0" y="278"/>
                  </a:cubicBezTo>
                  <a:cubicBezTo>
                    <a:pt x="37" y="354"/>
                    <a:pt x="103" y="356"/>
                    <a:pt x="147" y="278"/>
                  </a:cubicBezTo>
                  <a:cubicBezTo>
                    <a:pt x="147" y="219"/>
                    <a:pt x="147" y="219"/>
                    <a:pt x="147" y="219"/>
                  </a:cubicBezTo>
                  <a:cubicBezTo>
                    <a:pt x="147" y="98"/>
                    <a:pt x="147" y="98"/>
                    <a:pt x="147" y="98"/>
                  </a:cubicBezTo>
                  <a:cubicBezTo>
                    <a:pt x="147" y="0"/>
                    <a:pt x="0" y="0"/>
                    <a:pt x="0" y="98"/>
                  </a:cubicBezTo>
                </a:path>
              </a:pathLst>
            </a:custGeom>
            <a:solidFill>
              <a:srgbClr val="F6DB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grpSp>
          <p:nvGrpSpPr>
            <p:cNvPr id="51" name="Group 50"/>
            <p:cNvGrpSpPr/>
            <p:nvPr/>
          </p:nvGrpSpPr>
          <p:grpSpPr>
            <a:xfrm>
              <a:off x="3186172" y="2302670"/>
              <a:ext cx="468254" cy="828676"/>
              <a:chOff x="2548790" y="2218532"/>
              <a:chExt cx="468254" cy="828676"/>
            </a:xfrm>
          </p:grpSpPr>
          <p:grpSp>
            <p:nvGrpSpPr>
              <p:cNvPr id="182" name="Group 181"/>
              <p:cNvGrpSpPr/>
              <p:nvPr/>
            </p:nvGrpSpPr>
            <p:grpSpPr>
              <a:xfrm>
                <a:off x="2663031" y="2218532"/>
                <a:ext cx="354013" cy="827088"/>
                <a:chOff x="2291616" y="2152651"/>
                <a:chExt cx="354013" cy="827088"/>
              </a:xfrm>
            </p:grpSpPr>
            <p:sp>
              <p:nvSpPr>
                <p:cNvPr id="184" name="Freeform 73"/>
                <p:cNvSpPr>
                  <a:spLocks/>
                </p:cNvSpPr>
                <p:nvPr/>
              </p:nvSpPr>
              <p:spPr bwMode="auto">
                <a:xfrm>
                  <a:off x="2291616" y="2544763"/>
                  <a:ext cx="354013" cy="434975"/>
                </a:xfrm>
                <a:custGeom>
                  <a:avLst/>
                  <a:gdLst>
                    <a:gd name="T0" fmla="*/ 116 w 220"/>
                    <a:gd name="T1" fmla="*/ 0 h 271"/>
                    <a:gd name="T2" fmla="*/ 0 w 220"/>
                    <a:gd name="T3" fmla="*/ 35 h 271"/>
                    <a:gd name="T4" fmla="*/ 44 w 220"/>
                    <a:gd name="T5" fmla="*/ 271 h 271"/>
                    <a:gd name="T6" fmla="*/ 202 w 220"/>
                    <a:gd name="T7" fmla="*/ 271 h 271"/>
                    <a:gd name="T8" fmla="*/ 220 w 220"/>
                    <a:gd name="T9" fmla="*/ 36 h 271"/>
                    <a:gd name="T10" fmla="*/ 116 w 220"/>
                    <a:gd name="T11" fmla="*/ 0 h 271"/>
                  </a:gdLst>
                  <a:ahLst/>
                  <a:cxnLst>
                    <a:cxn ang="0">
                      <a:pos x="T0" y="T1"/>
                    </a:cxn>
                    <a:cxn ang="0">
                      <a:pos x="T2" y="T3"/>
                    </a:cxn>
                    <a:cxn ang="0">
                      <a:pos x="T4" y="T5"/>
                    </a:cxn>
                    <a:cxn ang="0">
                      <a:pos x="T6" y="T7"/>
                    </a:cxn>
                    <a:cxn ang="0">
                      <a:pos x="T8" y="T9"/>
                    </a:cxn>
                    <a:cxn ang="0">
                      <a:pos x="T10" y="T11"/>
                    </a:cxn>
                  </a:cxnLst>
                  <a:rect l="0" t="0" r="r" b="b"/>
                  <a:pathLst>
                    <a:path w="220" h="271">
                      <a:moveTo>
                        <a:pt x="116" y="0"/>
                      </a:moveTo>
                      <a:cubicBezTo>
                        <a:pt x="116" y="0"/>
                        <a:pt x="0" y="28"/>
                        <a:pt x="0" y="35"/>
                      </a:cubicBezTo>
                      <a:cubicBezTo>
                        <a:pt x="0" y="42"/>
                        <a:pt x="44" y="271"/>
                        <a:pt x="44" y="271"/>
                      </a:cubicBezTo>
                      <a:cubicBezTo>
                        <a:pt x="202" y="271"/>
                        <a:pt x="202" y="271"/>
                        <a:pt x="202" y="271"/>
                      </a:cubicBezTo>
                      <a:cubicBezTo>
                        <a:pt x="220" y="36"/>
                        <a:pt x="220" y="36"/>
                        <a:pt x="220" y="36"/>
                      </a:cubicBezTo>
                      <a:cubicBezTo>
                        <a:pt x="116" y="0"/>
                        <a:pt x="116" y="0"/>
                        <a:pt x="116" y="0"/>
                      </a:cubicBezTo>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85" name="Freeform 76"/>
                <p:cNvSpPr>
                  <a:spLocks/>
                </p:cNvSpPr>
                <p:nvPr/>
              </p:nvSpPr>
              <p:spPr bwMode="auto">
                <a:xfrm>
                  <a:off x="2420204" y="2544763"/>
                  <a:ext cx="114300" cy="112713"/>
                </a:xfrm>
                <a:custGeom>
                  <a:avLst/>
                  <a:gdLst>
                    <a:gd name="T0" fmla="*/ 0 w 71"/>
                    <a:gd name="T1" fmla="*/ 39 h 70"/>
                    <a:gd name="T2" fmla="*/ 20 w 71"/>
                    <a:gd name="T3" fmla="*/ 70 h 70"/>
                    <a:gd name="T4" fmla="*/ 51 w 71"/>
                    <a:gd name="T5" fmla="*/ 70 h 70"/>
                    <a:gd name="T6" fmla="*/ 71 w 71"/>
                    <a:gd name="T7" fmla="*/ 39 h 70"/>
                    <a:gd name="T8" fmla="*/ 36 w 71"/>
                    <a:gd name="T9" fmla="*/ 0 h 70"/>
                    <a:gd name="T10" fmla="*/ 0 w 71"/>
                    <a:gd name="T11" fmla="*/ 39 h 70"/>
                  </a:gdLst>
                  <a:ahLst/>
                  <a:cxnLst>
                    <a:cxn ang="0">
                      <a:pos x="T0" y="T1"/>
                    </a:cxn>
                    <a:cxn ang="0">
                      <a:pos x="T2" y="T3"/>
                    </a:cxn>
                    <a:cxn ang="0">
                      <a:pos x="T4" y="T5"/>
                    </a:cxn>
                    <a:cxn ang="0">
                      <a:pos x="T6" y="T7"/>
                    </a:cxn>
                    <a:cxn ang="0">
                      <a:pos x="T8" y="T9"/>
                    </a:cxn>
                    <a:cxn ang="0">
                      <a:pos x="T10" y="T11"/>
                    </a:cxn>
                  </a:cxnLst>
                  <a:rect l="0" t="0" r="r" b="b"/>
                  <a:pathLst>
                    <a:path w="71" h="70">
                      <a:moveTo>
                        <a:pt x="0" y="39"/>
                      </a:moveTo>
                      <a:cubicBezTo>
                        <a:pt x="20" y="70"/>
                        <a:pt x="20" y="70"/>
                        <a:pt x="20" y="70"/>
                      </a:cubicBezTo>
                      <a:cubicBezTo>
                        <a:pt x="30" y="70"/>
                        <a:pt x="41" y="70"/>
                        <a:pt x="51" y="70"/>
                      </a:cubicBezTo>
                      <a:cubicBezTo>
                        <a:pt x="71" y="39"/>
                        <a:pt x="71" y="39"/>
                        <a:pt x="71" y="39"/>
                      </a:cubicBezTo>
                      <a:cubicBezTo>
                        <a:pt x="36" y="0"/>
                        <a:pt x="36" y="0"/>
                        <a:pt x="36" y="0"/>
                      </a:cubicBezTo>
                      <a:cubicBezTo>
                        <a:pt x="0" y="39"/>
                        <a:pt x="0" y="39"/>
                        <a:pt x="0" y="39"/>
                      </a:cubicBezTo>
                    </a:path>
                  </a:pathLst>
                </a:custGeom>
                <a:solidFill>
                  <a:srgbClr val="2680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86" name="Freeform 77"/>
                <p:cNvSpPr>
                  <a:spLocks/>
                </p:cNvSpPr>
                <p:nvPr/>
              </p:nvSpPr>
              <p:spPr bwMode="auto">
                <a:xfrm>
                  <a:off x="2405916" y="2657476"/>
                  <a:ext cx="142875" cy="322263"/>
                </a:xfrm>
                <a:custGeom>
                  <a:avLst/>
                  <a:gdLst>
                    <a:gd name="T0" fmla="*/ 29 w 90"/>
                    <a:gd name="T1" fmla="*/ 0 h 203"/>
                    <a:gd name="T2" fmla="*/ 0 w 90"/>
                    <a:gd name="T3" fmla="*/ 203 h 203"/>
                    <a:gd name="T4" fmla="*/ 90 w 90"/>
                    <a:gd name="T5" fmla="*/ 203 h 203"/>
                    <a:gd name="T6" fmla="*/ 61 w 90"/>
                    <a:gd name="T7" fmla="*/ 0 h 203"/>
                    <a:gd name="T8" fmla="*/ 29 w 90"/>
                    <a:gd name="T9" fmla="*/ 0 h 203"/>
                  </a:gdLst>
                  <a:ahLst/>
                  <a:cxnLst>
                    <a:cxn ang="0">
                      <a:pos x="T0" y="T1"/>
                    </a:cxn>
                    <a:cxn ang="0">
                      <a:pos x="T2" y="T3"/>
                    </a:cxn>
                    <a:cxn ang="0">
                      <a:pos x="T4" y="T5"/>
                    </a:cxn>
                    <a:cxn ang="0">
                      <a:pos x="T6" y="T7"/>
                    </a:cxn>
                    <a:cxn ang="0">
                      <a:pos x="T8" y="T9"/>
                    </a:cxn>
                  </a:cxnLst>
                  <a:rect l="0" t="0" r="r" b="b"/>
                  <a:pathLst>
                    <a:path w="90" h="203">
                      <a:moveTo>
                        <a:pt x="29" y="0"/>
                      </a:moveTo>
                      <a:lnTo>
                        <a:pt x="0" y="203"/>
                      </a:lnTo>
                      <a:lnTo>
                        <a:pt x="90" y="203"/>
                      </a:lnTo>
                      <a:lnTo>
                        <a:pt x="61" y="0"/>
                      </a:lnTo>
                      <a:lnTo>
                        <a:pt x="29" y="0"/>
                      </a:lnTo>
                      <a:close/>
                    </a:path>
                  </a:pathLst>
                </a:custGeom>
                <a:solidFill>
                  <a:srgbClr val="2680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87" name="Freeform 78"/>
                <p:cNvSpPr>
                  <a:spLocks/>
                </p:cNvSpPr>
                <p:nvPr/>
              </p:nvSpPr>
              <p:spPr bwMode="auto">
                <a:xfrm>
                  <a:off x="2405916" y="2657476"/>
                  <a:ext cx="142875" cy="322263"/>
                </a:xfrm>
                <a:custGeom>
                  <a:avLst/>
                  <a:gdLst>
                    <a:gd name="T0" fmla="*/ 29 w 90"/>
                    <a:gd name="T1" fmla="*/ 0 h 203"/>
                    <a:gd name="T2" fmla="*/ 0 w 90"/>
                    <a:gd name="T3" fmla="*/ 203 h 203"/>
                    <a:gd name="T4" fmla="*/ 90 w 90"/>
                    <a:gd name="T5" fmla="*/ 203 h 203"/>
                    <a:gd name="T6" fmla="*/ 61 w 90"/>
                    <a:gd name="T7" fmla="*/ 0 h 203"/>
                    <a:gd name="T8" fmla="*/ 29 w 90"/>
                    <a:gd name="T9" fmla="*/ 0 h 203"/>
                  </a:gdLst>
                  <a:ahLst/>
                  <a:cxnLst>
                    <a:cxn ang="0">
                      <a:pos x="T0" y="T1"/>
                    </a:cxn>
                    <a:cxn ang="0">
                      <a:pos x="T2" y="T3"/>
                    </a:cxn>
                    <a:cxn ang="0">
                      <a:pos x="T4" y="T5"/>
                    </a:cxn>
                    <a:cxn ang="0">
                      <a:pos x="T6" y="T7"/>
                    </a:cxn>
                    <a:cxn ang="0">
                      <a:pos x="T8" y="T9"/>
                    </a:cxn>
                  </a:cxnLst>
                  <a:rect l="0" t="0" r="r" b="b"/>
                  <a:pathLst>
                    <a:path w="90" h="203">
                      <a:moveTo>
                        <a:pt x="29" y="0"/>
                      </a:moveTo>
                      <a:lnTo>
                        <a:pt x="0" y="203"/>
                      </a:lnTo>
                      <a:lnTo>
                        <a:pt x="90" y="203"/>
                      </a:lnTo>
                      <a:lnTo>
                        <a:pt x="61" y="0"/>
                      </a:lnTo>
                      <a:lnTo>
                        <a:pt x="2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88" name="Freeform 79"/>
                <p:cNvSpPr>
                  <a:spLocks/>
                </p:cNvSpPr>
                <p:nvPr/>
              </p:nvSpPr>
              <p:spPr bwMode="auto">
                <a:xfrm>
                  <a:off x="2331304" y="2378076"/>
                  <a:ext cx="146050" cy="282575"/>
                </a:xfrm>
                <a:custGeom>
                  <a:avLst/>
                  <a:gdLst>
                    <a:gd name="T0" fmla="*/ 8 w 92"/>
                    <a:gd name="T1" fmla="*/ 0 h 178"/>
                    <a:gd name="T2" fmla="*/ 0 w 92"/>
                    <a:gd name="T3" fmla="*/ 28 h 178"/>
                    <a:gd name="T4" fmla="*/ 21 w 92"/>
                    <a:gd name="T5" fmla="*/ 178 h 178"/>
                    <a:gd name="T6" fmla="*/ 92 w 92"/>
                    <a:gd name="T7" fmla="*/ 105 h 178"/>
                    <a:gd name="T8" fmla="*/ 8 w 92"/>
                    <a:gd name="T9" fmla="*/ 0 h 178"/>
                  </a:gdLst>
                  <a:ahLst/>
                  <a:cxnLst>
                    <a:cxn ang="0">
                      <a:pos x="T0" y="T1"/>
                    </a:cxn>
                    <a:cxn ang="0">
                      <a:pos x="T2" y="T3"/>
                    </a:cxn>
                    <a:cxn ang="0">
                      <a:pos x="T4" y="T5"/>
                    </a:cxn>
                    <a:cxn ang="0">
                      <a:pos x="T6" y="T7"/>
                    </a:cxn>
                    <a:cxn ang="0">
                      <a:pos x="T8" y="T9"/>
                    </a:cxn>
                  </a:cxnLst>
                  <a:rect l="0" t="0" r="r" b="b"/>
                  <a:pathLst>
                    <a:path w="92" h="178">
                      <a:moveTo>
                        <a:pt x="8" y="0"/>
                      </a:moveTo>
                      <a:lnTo>
                        <a:pt x="0" y="28"/>
                      </a:lnTo>
                      <a:lnTo>
                        <a:pt x="21" y="178"/>
                      </a:lnTo>
                      <a:lnTo>
                        <a:pt x="92" y="105"/>
                      </a:lnTo>
                      <a:lnTo>
                        <a:pt x="8" y="0"/>
                      </a:lnTo>
                      <a:close/>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89" name="Freeform 80"/>
                <p:cNvSpPr>
                  <a:spLocks/>
                </p:cNvSpPr>
                <p:nvPr/>
              </p:nvSpPr>
              <p:spPr bwMode="auto">
                <a:xfrm>
                  <a:off x="2331304" y="2378076"/>
                  <a:ext cx="146050" cy="282575"/>
                </a:xfrm>
                <a:custGeom>
                  <a:avLst/>
                  <a:gdLst>
                    <a:gd name="T0" fmla="*/ 8 w 92"/>
                    <a:gd name="T1" fmla="*/ 0 h 178"/>
                    <a:gd name="T2" fmla="*/ 0 w 92"/>
                    <a:gd name="T3" fmla="*/ 28 h 178"/>
                    <a:gd name="T4" fmla="*/ 21 w 92"/>
                    <a:gd name="T5" fmla="*/ 178 h 178"/>
                    <a:gd name="T6" fmla="*/ 92 w 92"/>
                    <a:gd name="T7" fmla="*/ 105 h 178"/>
                    <a:gd name="T8" fmla="*/ 8 w 92"/>
                    <a:gd name="T9" fmla="*/ 0 h 178"/>
                  </a:gdLst>
                  <a:ahLst/>
                  <a:cxnLst>
                    <a:cxn ang="0">
                      <a:pos x="T0" y="T1"/>
                    </a:cxn>
                    <a:cxn ang="0">
                      <a:pos x="T2" y="T3"/>
                    </a:cxn>
                    <a:cxn ang="0">
                      <a:pos x="T4" y="T5"/>
                    </a:cxn>
                    <a:cxn ang="0">
                      <a:pos x="T6" y="T7"/>
                    </a:cxn>
                    <a:cxn ang="0">
                      <a:pos x="T8" y="T9"/>
                    </a:cxn>
                  </a:cxnLst>
                  <a:rect l="0" t="0" r="r" b="b"/>
                  <a:pathLst>
                    <a:path w="92" h="178">
                      <a:moveTo>
                        <a:pt x="8" y="0"/>
                      </a:moveTo>
                      <a:lnTo>
                        <a:pt x="0" y="28"/>
                      </a:lnTo>
                      <a:lnTo>
                        <a:pt x="21" y="178"/>
                      </a:lnTo>
                      <a:lnTo>
                        <a:pt x="92" y="105"/>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90" name="Freeform 81"/>
                <p:cNvSpPr>
                  <a:spLocks/>
                </p:cNvSpPr>
                <p:nvPr/>
              </p:nvSpPr>
              <p:spPr bwMode="auto">
                <a:xfrm>
                  <a:off x="2344004" y="2322513"/>
                  <a:ext cx="266700" cy="92075"/>
                </a:xfrm>
                <a:custGeom>
                  <a:avLst/>
                  <a:gdLst>
                    <a:gd name="T0" fmla="*/ 0 w 167"/>
                    <a:gd name="T1" fmla="*/ 0 h 58"/>
                    <a:gd name="T2" fmla="*/ 0 w 167"/>
                    <a:gd name="T3" fmla="*/ 6 h 58"/>
                    <a:gd name="T4" fmla="*/ 83 w 167"/>
                    <a:gd name="T5" fmla="*/ 58 h 58"/>
                    <a:gd name="T6" fmla="*/ 85 w 167"/>
                    <a:gd name="T7" fmla="*/ 58 h 58"/>
                    <a:gd name="T8" fmla="*/ 167 w 167"/>
                    <a:gd name="T9" fmla="*/ 9 h 58"/>
                    <a:gd name="T10" fmla="*/ 167 w 167"/>
                    <a:gd name="T11" fmla="*/ 0 h 58"/>
                    <a:gd name="T12" fmla="*/ 0 w 167"/>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67" h="58">
                      <a:moveTo>
                        <a:pt x="0" y="0"/>
                      </a:moveTo>
                      <a:cubicBezTo>
                        <a:pt x="0" y="6"/>
                        <a:pt x="0" y="6"/>
                        <a:pt x="0" y="6"/>
                      </a:cubicBezTo>
                      <a:cubicBezTo>
                        <a:pt x="0" y="6"/>
                        <a:pt x="43" y="56"/>
                        <a:pt x="83" y="58"/>
                      </a:cubicBezTo>
                      <a:cubicBezTo>
                        <a:pt x="84" y="58"/>
                        <a:pt x="85" y="58"/>
                        <a:pt x="85" y="58"/>
                      </a:cubicBezTo>
                      <a:cubicBezTo>
                        <a:pt x="125" y="58"/>
                        <a:pt x="167" y="9"/>
                        <a:pt x="167" y="9"/>
                      </a:cubicBezTo>
                      <a:cubicBezTo>
                        <a:pt x="167" y="0"/>
                        <a:pt x="167" y="0"/>
                        <a:pt x="167" y="0"/>
                      </a:cubicBezTo>
                      <a:cubicBezTo>
                        <a:pt x="0" y="0"/>
                        <a:pt x="0" y="0"/>
                        <a:pt x="0" y="0"/>
                      </a:cubicBezTo>
                    </a:path>
                  </a:pathLst>
                </a:custGeom>
                <a:solidFill>
                  <a:srgbClr val="C5A0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91" name="Freeform 83"/>
                <p:cNvSpPr>
                  <a:spLocks/>
                </p:cNvSpPr>
                <p:nvPr/>
              </p:nvSpPr>
              <p:spPr bwMode="auto">
                <a:xfrm>
                  <a:off x="2477354" y="2378076"/>
                  <a:ext cx="142875" cy="284163"/>
                </a:xfrm>
                <a:custGeom>
                  <a:avLst/>
                  <a:gdLst>
                    <a:gd name="T0" fmla="*/ 84 w 90"/>
                    <a:gd name="T1" fmla="*/ 0 h 179"/>
                    <a:gd name="T2" fmla="*/ 90 w 90"/>
                    <a:gd name="T3" fmla="*/ 28 h 179"/>
                    <a:gd name="T4" fmla="*/ 70 w 90"/>
                    <a:gd name="T5" fmla="*/ 179 h 179"/>
                    <a:gd name="T6" fmla="*/ 0 w 90"/>
                    <a:gd name="T7" fmla="*/ 105 h 179"/>
                    <a:gd name="T8" fmla="*/ 84 w 90"/>
                    <a:gd name="T9" fmla="*/ 0 h 179"/>
                  </a:gdLst>
                  <a:ahLst/>
                  <a:cxnLst>
                    <a:cxn ang="0">
                      <a:pos x="T0" y="T1"/>
                    </a:cxn>
                    <a:cxn ang="0">
                      <a:pos x="T2" y="T3"/>
                    </a:cxn>
                    <a:cxn ang="0">
                      <a:pos x="T4" y="T5"/>
                    </a:cxn>
                    <a:cxn ang="0">
                      <a:pos x="T6" y="T7"/>
                    </a:cxn>
                    <a:cxn ang="0">
                      <a:pos x="T8" y="T9"/>
                    </a:cxn>
                  </a:cxnLst>
                  <a:rect l="0" t="0" r="r" b="b"/>
                  <a:pathLst>
                    <a:path w="90" h="179">
                      <a:moveTo>
                        <a:pt x="84" y="0"/>
                      </a:moveTo>
                      <a:lnTo>
                        <a:pt x="90" y="28"/>
                      </a:lnTo>
                      <a:lnTo>
                        <a:pt x="70" y="179"/>
                      </a:lnTo>
                      <a:lnTo>
                        <a:pt x="0" y="105"/>
                      </a:lnTo>
                      <a:lnTo>
                        <a:pt x="84" y="0"/>
                      </a:lnTo>
                      <a:close/>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92" name="Freeform 84"/>
                <p:cNvSpPr>
                  <a:spLocks/>
                </p:cNvSpPr>
                <p:nvPr/>
              </p:nvSpPr>
              <p:spPr bwMode="auto">
                <a:xfrm>
                  <a:off x="2477354" y="2378076"/>
                  <a:ext cx="142875" cy="284163"/>
                </a:xfrm>
                <a:custGeom>
                  <a:avLst/>
                  <a:gdLst>
                    <a:gd name="T0" fmla="*/ 84 w 90"/>
                    <a:gd name="T1" fmla="*/ 0 h 179"/>
                    <a:gd name="T2" fmla="*/ 90 w 90"/>
                    <a:gd name="T3" fmla="*/ 28 h 179"/>
                    <a:gd name="T4" fmla="*/ 70 w 90"/>
                    <a:gd name="T5" fmla="*/ 179 h 179"/>
                    <a:gd name="T6" fmla="*/ 0 w 90"/>
                    <a:gd name="T7" fmla="*/ 105 h 179"/>
                    <a:gd name="T8" fmla="*/ 84 w 90"/>
                    <a:gd name="T9" fmla="*/ 0 h 179"/>
                  </a:gdLst>
                  <a:ahLst/>
                  <a:cxnLst>
                    <a:cxn ang="0">
                      <a:pos x="T0" y="T1"/>
                    </a:cxn>
                    <a:cxn ang="0">
                      <a:pos x="T2" y="T3"/>
                    </a:cxn>
                    <a:cxn ang="0">
                      <a:pos x="T4" y="T5"/>
                    </a:cxn>
                    <a:cxn ang="0">
                      <a:pos x="T6" y="T7"/>
                    </a:cxn>
                    <a:cxn ang="0">
                      <a:pos x="T8" y="T9"/>
                    </a:cxn>
                  </a:cxnLst>
                  <a:rect l="0" t="0" r="r" b="b"/>
                  <a:pathLst>
                    <a:path w="90" h="179">
                      <a:moveTo>
                        <a:pt x="84" y="0"/>
                      </a:moveTo>
                      <a:lnTo>
                        <a:pt x="90" y="28"/>
                      </a:lnTo>
                      <a:lnTo>
                        <a:pt x="70" y="179"/>
                      </a:lnTo>
                      <a:lnTo>
                        <a:pt x="0" y="105"/>
                      </a:lnTo>
                      <a:lnTo>
                        <a:pt x="8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93" name="Freeform 85"/>
                <p:cNvSpPr>
                  <a:spLocks/>
                </p:cNvSpPr>
                <p:nvPr/>
              </p:nvSpPr>
              <p:spPr bwMode="auto">
                <a:xfrm>
                  <a:off x="2477354" y="254476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94" name="Freeform 86"/>
                <p:cNvSpPr>
                  <a:spLocks/>
                </p:cNvSpPr>
                <p:nvPr/>
              </p:nvSpPr>
              <p:spPr bwMode="auto">
                <a:xfrm>
                  <a:off x="2477354" y="2544763"/>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95" name="Freeform 87"/>
                <p:cNvSpPr>
                  <a:spLocks/>
                </p:cNvSpPr>
                <p:nvPr/>
              </p:nvSpPr>
              <p:spPr bwMode="auto">
                <a:xfrm>
                  <a:off x="2344004" y="2373313"/>
                  <a:ext cx="266700" cy="171450"/>
                </a:xfrm>
                <a:custGeom>
                  <a:avLst/>
                  <a:gdLst>
                    <a:gd name="T0" fmla="*/ 168 w 168"/>
                    <a:gd name="T1" fmla="*/ 0 h 108"/>
                    <a:gd name="T2" fmla="*/ 84 w 168"/>
                    <a:gd name="T3" fmla="*/ 105 h 108"/>
                    <a:gd name="T4" fmla="*/ 0 w 168"/>
                    <a:gd name="T5" fmla="*/ 0 h 108"/>
                    <a:gd name="T6" fmla="*/ 0 w 168"/>
                    <a:gd name="T7" fmla="*/ 3 h 108"/>
                    <a:gd name="T8" fmla="*/ 84 w 168"/>
                    <a:gd name="T9" fmla="*/ 108 h 108"/>
                    <a:gd name="T10" fmla="*/ 84 w 168"/>
                    <a:gd name="T11" fmla="*/ 108 h 108"/>
                    <a:gd name="T12" fmla="*/ 168 w 168"/>
                    <a:gd name="T13" fmla="*/ 3 h 108"/>
                    <a:gd name="T14" fmla="*/ 168 w 168"/>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108">
                      <a:moveTo>
                        <a:pt x="168" y="0"/>
                      </a:moveTo>
                      <a:lnTo>
                        <a:pt x="84" y="105"/>
                      </a:lnTo>
                      <a:lnTo>
                        <a:pt x="0" y="0"/>
                      </a:lnTo>
                      <a:lnTo>
                        <a:pt x="0" y="3"/>
                      </a:lnTo>
                      <a:lnTo>
                        <a:pt x="84" y="108"/>
                      </a:lnTo>
                      <a:lnTo>
                        <a:pt x="84" y="108"/>
                      </a:lnTo>
                      <a:lnTo>
                        <a:pt x="168" y="3"/>
                      </a:lnTo>
                      <a:lnTo>
                        <a:pt x="168" y="0"/>
                      </a:lnTo>
                      <a:close/>
                    </a:path>
                  </a:pathLst>
                </a:custGeom>
                <a:solidFill>
                  <a:srgbClr val="E9BE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96" name="Freeform 88"/>
                <p:cNvSpPr>
                  <a:spLocks/>
                </p:cNvSpPr>
                <p:nvPr/>
              </p:nvSpPr>
              <p:spPr bwMode="auto">
                <a:xfrm>
                  <a:off x="2344004" y="2373313"/>
                  <a:ext cx="266700" cy="171450"/>
                </a:xfrm>
                <a:custGeom>
                  <a:avLst/>
                  <a:gdLst>
                    <a:gd name="T0" fmla="*/ 168 w 168"/>
                    <a:gd name="T1" fmla="*/ 0 h 108"/>
                    <a:gd name="T2" fmla="*/ 84 w 168"/>
                    <a:gd name="T3" fmla="*/ 105 h 108"/>
                    <a:gd name="T4" fmla="*/ 0 w 168"/>
                    <a:gd name="T5" fmla="*/ 0 h 108"/>
                    <a:gd name="T6" fmla="*/ 0 w 168"/>
                    <a:gd name="T7" fmla="*/ 3 h 108"/>
                    <a:gd name="T8" fmla="*/ 84 w 168"/>
                    <a:gd name="T9" fmla="*/ 108 h 108"/>
                    <a:gd name="T10" fmla="*/ 84 w 168"/>
                    <a:gd name="T11" fmla="*/ 108 h 108"/>
                    <a:gd name="T12" fmla="*/ 168 w 168"/>
                    <a:gd name="T13" fmla="*/ 3 h 108"/>
                    <a:gd name="T14" fmla="*/ 168 w 168"/>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108">
                      <a:moveTo>
                        <a:pt x="168" y="0"/>
                      </a:moveTo>
                      <a:lnTo>
                        <a:pt x="84" y="105"/>
                      </a:lnTo>
                      <a:lnTo>
                        <a:pt x="0" y="0"/>
                      </a:lnTo>
                      <a:lnTo>
                        <a:pt x="0" y="3"/>
                      </a:lnTo>
                      <a:lnTo>
                        <a:pt x="84" y="108"/>
                      </a:lnTo>
                      <a:lnTo>
                        <a:pt x="84" y="108"/>
                      </a:lnTo>
                      <a:lnTo>
                        <a:pt x="168" y="3"/>
                      </a:lnTo>
                      <a:lnTo>
                        <a:pt x="16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97" name="Freeform 89"/>
                <p:cNvSpPr>
                  <a:spLocks noEditPoints="1"/>
                </p:cNvSpPr>
                <p:nvPr/>
              </p:nvSpPr>
              <p:spPr bwMode="auto">
                <a:xfrm>
                  <a:off x="2451954" y="2657476"/>
                  <a:ext cx="50800" cy="1588"/>
                </a:xfrm>
                <a:custGeom>
                  <a:avLst/>
                  <a:gdLst>
                    <a:gd name="T0" fmla="*/ 0 w 32"/>
                    <a:gd name="T1" fmla="*/ 0 h 1"/>
                    <a:gd name="T2" fmla="*/ 0 w 32"/>
                    <a:gd name="T3" fmla="*/ 1 h 1"/>
                    <a:gd name="T4" fmla="*/ 0 w 32"/>
                    <a:gd name="T5" fmla="*/ 1 h 1"/>
                    <a:gd name="T6" fmla="*/ 0 w 32"/>
                    <a:gd name="T7" fmla="*/ 0 h 1"/>
                    <a:gd name="T8" fmla="*/ 32 w 32"/>
                    <a:gd name="T9" fmla="*/ 0 h 1"/>
                    <a:gd name="T10" fmla="*/ 32 w 32"/>
                    <a:gd name="T11" fmla="*/ 0 h 1"/>
                    <a:gd name="T12" fmla="*/ 32 w 32"/>
                    <a:gd name="T13" fmla="*/ 1 h 1"/>
                    <a:gd name="T14" fmla="*/ 32 w 32"/>
                    <a:gd name="T15" fmla="*/ 1 h 1"/>
                    <a:gd name="T16" fmla="*/ 32 w 32"/>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1">
                      <a:moveTo>
                        <a:pt x="0" y="0"/>
                      </a:moveTo>
                      <a:lnTo>
                        <a:pt x="0" y="1"/>
                      </a:lnTo>
                      <a:lnTo>
                        <a:pt x="0" y="1"/>
                      </a:lnTo>
                      <a:lnTo>
                        <a:pt x="0" y="0"/>
                      </a:lnTo>
                      <a:close/>
                      <a:moveTo>
                        <a:pt x="32" y="0"/>
                      </a:moveTo>
                      <a:lnTo>
                        <a:pt x="32" y="0"/>
                      </a:lnTo>
                      <a:lnTo>
                        <a:pt x="32" y="1"/>
                      </a:lnTo>
                      <a:lnTo>
                        <a:pt x="32" y="1"/>
                      </a:lnTo>
                      <a:lnTo>
                        <a:pt x="32" y="0"/>
                      </a:lnTo>
                      <a:close/>
                    </a:path>
                  </a:pathLst>
                </a:custGeom>
                <a:solidFill>
                  <a:srgbClr val="2F2F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98" name="Freeform 90"/>
                <p:cNvSpPr>
                  <a:spLocks noEditPoints="1"/>
                </p:cNvSpPr>
                <p:nvPr/>
              </p:nvSpPr>
              <p:spPr bwMode="auto">
                <a:xfrm>
                  <a:off x="2451954" y="2657476"/>
                  <a:ext cx="50800" cy="1588"/>
                </a:xfrm>
                <a:custGeom>
                  <a:avLst/>
                  <a:gdLst>
                    <a:gd name="T0" fmla="*/ 0 w 32"/>
                    <a:gd name="T1" fmla="*/ 0 h 1"/>
                    <a:gd name="T2" fmla="*/ 0 w 32"/>
                    <a:gd name="T3" fmla="*/ 1 h 1"/>
                    <a:gd name="T4" fmla="*/ 0 w 32"/>
                    <a:gd name="T5" fmla="*/ 1 h 1"/>
                    <a:gd name="T6" fmla="*/ 0 w 32"/>
                    <a:gd name="T7" fmla="*/ 0 h 1"/>
                    <a:gd name="T8" fmla="*/ 32 w 32"/>
                    <a:gd name="T9" fmla="*/ 0 h 1"/>
                    <a:gd name="T10" fmla="*/ 32 w 32"/>
                    <a:gd name="T11" fmla="*/ 0 h 1"/>
                    <a:gd name="T12" fmla="*/ 32 w 32"/>
                    <a:gd name="T13" fmla="*/ 1 h 1"/>
                    <a:gd name="T14" fmla="*/ 32 w 32"/>
                    <a:gd name="T15" fmla="*/ 1 h 1"/>
                    <a:gd name="T16" fmla="*/ 32 w 32"/>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1">
                      <a:moveTo>
                        <a:pt x="0" y="0"/>
                      </a:moveTo>
                      <a:lnTo>
                        <a:pt x="0" y="1"/>
                      </a:lnTo>
                      <a:lnTo>
                        <a:pt x="0" y="1"/>
                      </a:lnTo>
                      <a:lnTo>
                        <a:pt x="0" y="0"/>
                      </a:lnTo>
                      <a:moveTo>
                        <a:pt x="32" y="0"/>
                      </a:moveTo>
                      <a:lnTo>
                        <a:pt x="32" y="0"/>
                      </a:lnTo>
                      <a:lnTo>
                        <a:pt x="32" y="1"/>
                      </a:lnTo>
                      <a:lnTo>
                        <a:pt x="32" y="1"/>
                      </a:lnTo>
                      <a:lnTo>
                        <a:pt x="3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99" name="Rectangle 91"/>
                <p:cNvSpPr>
                  <a:spLocks noChangeArrowheads="1"/>
                </p:cNvSpPr>
                <p:nvPr/>
              </p:nvSpPr>
              <p:spPr bwMode="auto">
                <a:xfrm>
                  <a:off x="2451954" y="2657476"/>
                  <a:ext cx="50800" cy="1588"/>
                </a:xfrm>
                <a:prstGeom prst="rect">
                  <a:avLst/>
                </a:prstGeom>
                <a:solidFill>
                  <a:srgbClr val="2273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200" name="Rectangle 92"/>
                <p:cNvSpPr>
                  <a:spLocks noChangeArrowheads="1"/>
                </p:cNvSpPr>
                <p:nvPr/>
              </p:nvSpPr>
              <p:spPr bwMode="auto">
                <a:xfrm>
                  <a:off x="2451954" y="2657476"/>
                  <a:ext cx="50800"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201" name="Freeform 94"/>
                <p:cNvSpPr>
                  <a:spLocks/>
                </p:cNvSpPr>
                <p:nvPr/>
              </p:nvSpPr>
              <p:spPr bwMode="auto">
                <a:xfrm>
                  <a:off x="2340829" y="2152651"/>
                  <a:ext cx="276225" cy="169863"/>
                </a:xfrm>
                <a:custGeom>
                  <a:avLst/>
                  <a:gdLst>
                    <a:gd name="T0" fmla="*/ 163 w 172"/>
                    <a:gd name="T1" fmla="*/ 36 h 105"/>
                    <a:gd name="T2" fmla="*/ 101 w 172"/>
                    <a:gd name="T3" fmla="*/ 3 h 105"/>
                    <a:gd name="T4" fmla="*/ 86 w 172"/>
                    <a:gd name="T5" fmla="*/ 11 h 105"/>
                    <a:gd name="T6" fmla="*/ 71 w 172"/>
                    <a:gd name="T7" fmla="*/ 3 h 105"/>
                    <a:gd name="T8" fmla="*/ 9 w 172"/>
                    <a:gd name="T9" fmla="*/ 36 h 105"/>
                    <a:gd name="T10" fmla="*/ 0 w 172"/>
                    <a:gd name="T11" fmla="*/ 65 h 105"/>
                    <a:gd name="T12" fmla="*/ 0 w 172"/>
                    <a:gd name="T13" fmla="*/ 104 h 105"/>
                    <a:gd name="T14" fmla="*/ 14 w 172"/>
                    <a:gd name="T15" fmla="*/ 101 h 105"/>
                    <a:gd name="T16" fmla="*/ 24 w 172"/>
                    <a:gd name="T17" fmla="*/ 74 h 105"/>
                    <a:gd name="T18" fmla="*/ 45 w 172"/>
                    <a:gd name="T19" fmla="*/ 48 h 105"/>
                    <a:gd name="T20" fmla="*/ 86 w 172"/>
                    <a:gd name="T21" fmla="*/ 33 h 105"/>
                    <a:gd name="T22" fmla="*/ 127 w 172"/>
                    <a:gd name="T23" fmla="*/ 48 h 105"/>
                    <a:gd name="T24" fmla="*/ 148 w 172"/>
                    <a:gd name="T25" fmla="*/ 74 h 105"/>
                    <a:gd name="T26" fmla="*/ 159 w 172"/>
                    <a:gd name="T27" fmla="*/ 101 h 105"/>
                    <a:gd name="T28" fmla="*/ 172 w 172"/>
                    <a:gd name="T29" fmla="*/ 104 h 105"/>
                    <a:gd name="T30" fmla="*/ 172 w 172"/>
                    <a:gd name="T31" fmla="*/ 65 h 105"/>
                    <a:gd name="T32" fmla="*/ 163 w 172"/>
                    <a:gd name="T33" fmla="*/ 3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2" h="105">
                      <a:moveTo>
                        <a:pt x="163" y="36"/>
                      </a:moveTo>
                      <a:cubicBezTo>
                        <a:pt x="157" y="23"/>
                        <a:pt x="109" y="6"/>
                        <a:pt x="101" y="3"/>
                      </a:cubicBezTo>
                      <a:cubicBezTo>
                        <a:pt x="92" y="0"/>
                        <a:pt x="86" y="11"/>
                        <a:pt x="86" y="11"/>
                      </a:cubicBezTo>
                      <a:cubicBezTo>
                        <a:pt x="86" y="11"/>
                        <a:pt x="80" y="0"/>
                        <a:pt x="71" y="3"/>
                      </a:cubicBezTo>
                      <a:cubicBezTo>
                        <a:pt x="63" y="6"/>
                        <a:pt x="15" y="23"/>
                        <a:pt x="9" y="36"/>
                      </a:cubicBezTo>
                      <a:cubicBezTo>
                        <a:pt x="3" y="48"/>
                        <a:pt x="0" y="57"/>
                        <a:pt x="0" y="65"/>
                      </a:cubicBezTo>
                      <a:cubicBezTo>
                        <a:pt x="0" y="74"/>
                        <a:pt x="0" y="104"/>
                        <a:pt x="0" y="104"/>
                      </a:cubicBezTo>
                      <a:cubicBezTo>
                        <a:pt x="0" y="104"/>
                        <a:pt x="9" y="105"/>
                        <a:pt x="14" y="101"/>
                      </a:cubicBezTo>
                      <a:cubicBezTo>
                        <a:pt x="19" y="98"/>
                        <a:pt x="24" y="87"/>
                        <a:pt x="24" y="74"/>
                      </a:cubicBezTo>
                      <a:cubicBezTo>
                        <a:pt x="24" y="61"/>
                        <a:pt x="34" y="50"/>
                        <a:pt x="45" y="48"/>
                      </a:cubicBezTo>
                      <a:cubicBezTo>
                        <a:pt x="58" y="46"/>
                        <a:pt x="86" y="41"/>
                        <a:pt x="86" y="33"/>
                      </a:cubicBezTo>
                      <a:cubicBezTo>
                        <a:pt x="86" y="41"/>
                        <a:pt x="117" y="46"/>
                        <a:pt x="127" y="48"/>
                      </a:cubicBezTo>
                      <a:cubicBezTo>
                        <a:pt x="139" y="50"/>
                        <a:pt x="148" y="61"/>
                        <a:pt x="148" y="74"/>
                      </a:cubicBezTo>
                      <a:cubicBezTo>
                        <a:pt x="148" y="87"/>
                        <a:pt x="154" y="98"/>
                        <a:pt x="159" y="101"/>
                      </a:cubicBezTo>
                      <a:cubicBezTo>
                        <a:pt x="164" y="105"/>
                        <a:pt x="172" y="104"/>
                        <a:pt x="172" y="104"/>
                      </a:cubicBezTo>
                      <a:cubicBezTo>
                        <a:pt x="172" y="104"/>
                        <a:pt x="172" y="74"/>
                        <a:pt x="172" y="65"/>
                      </a:cubicBezTo>
                      <a:cubicBezTo>
                        <a:pt x="172" y="57"/>
                        <a:pt x="169" y="48"/>
                        <a:pt x="163" y="36"/>
                      </a:cubicBezTo>
                      <a:close/>
                    </a:path>
                  </a:pathLst>
                </a:custGeom>
                <a:solidFill>
                  <a:srgbClr val="605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grpSp>
          <p:sp>
            <p:nvSpPr>
              <p:cNvPr id="183" name="Freeform 74"/>
              <p:cNvSpPr>
                <a:spLocks/>
              </p:cNvSpPr>
              <p:nvPr/>
            </p:nvSpPr>
            <p:spPr bwMode="auto">
              <a:xfrm>
                <a:off x="2548790" y="2485233"/>
                <a:ext cx="233363" cy="561975"/>
              </a:xfrm>
              <a:custGeom>
                <a:avLst/>
                <a:gdLst>
                  <a:gd name="T0" fmla="*/ 111 w 147"/>
                  <a:gd name="T1" fmla="*/ 0 h 354"/>
                  <a:gd name="T2" fmla="*/ 111 w 147"/>
                  <a:gd name="T3" fmla="*/ 39 h 354"/>
                  <a:gd name="T4" fmla="*/ 147 w 147"/>
                  <a:gd name="T5" fmla="*/ 354 h 354"/>
                  <a:gd name="T6" fmla="*/ 84 w 147"/>
                  <a:gd name="T7" fmla="*/ 354 h 354"/>
                  <a:gd name="T8" fmla="*/ 15 w 147"/>
                  <a:gd name="T9" fmla="*/ 214 h 354"/>
                  <a:gd name="T10" fmla="*/ 81 w 147"/>
                  <a:gd name="T11" fmla="*/ 169 h 354"/>
                  <a:gd name="T12" fmla="*/ 0 w 147"/>
                  <a:gd name="T13" fmla="*/ 132 h 354"/>
                  <a:gd name="T14" fmla="*/ 75 w 147"/>
                  <a:gd name="T15" fmla="*/ 16 h 354"/>
                  <a:gd name="T16" fmla="*/ 111 w 147"/>
                  <a:gd name="T17"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 h="354">
                    <a:moveTo>
                      <a:pt x="111" y="0"/>
                    </a:moveTo>
                    <a:lnTo>
                      <a:pt x="111" y="39"/>
                    </a:lnTo>
                    <a:lnTo>
                      <a:pt x="147" y="354"/>
                    </a:lnTo>
                    <a:lnTo>
                      <a:pt x="84" y="354"/>
                    </a:lnTo>
                    <a:lnTo>
                      <a:pt x="15" y="214"/>
                    </a:lnTo>
                    <a:lnTo>
                      <a:pt x="81" y="169"/>
                    </a:lnTo>
                    <a:lnTo>
                      <a:pt x="0" y="132"/>
                    </a:lnTo>
                    <a:lnTo>
                      <a:pt x="75" y="16"/>
                    </a:lnTo>
                    <a:lnTo>
                      <a:pt x="111" y="0"/>
                    </a:ln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grpSp>
        <p:grpSp>
          <p:nvGrpSpPr>
            <p:cNvPr id="52" name="Group 51"/>
            <p:cNvGrpSpPr/>
            <p:nvPr/>
          </p:nvGrpSpPr>
          <p:grpSpPr>
            <a:xfrm>
              <a:off x="2639220" y="2590802"/>
              <a:ext cx="709612" cy="769937"/>
              <a:chOff x="2668588" y="2424907"/>
              <a:chExt cx="709612" cy="769937"/>
            </a:xfrm>
          </p:grpSpPr>
          <p:sp>
            <p:nvSpPr>
              <p:cNvPr id="177" name="Freeform 100"/>
              <p:cNvSpPr>
                <a:spLocks/>
              </p:cNvSpPr>
              <p:nvPr/>
            </p:nvSpPr>
            <p:spPr bwMode="auto">
              <a:xfrm>
                <a:off x="3257550" y="2820194"/>
                <a:ext cx="120650" cy="177800"/>
              </a:xfrm>
              <a:custGeom>
                <a:avLst/>
                <a:gdLst>
                  <a:gd name="T0" fmla="*/ 57 w 75"/>
                  <a:gd name="T1" fmla="*/ 7 h 111"/>
                  <a:gd name="T2" fmla="*/ 11 w 75"/>
                  <a:gd name="T3" fmla="*/ 43 h 111"/>
                  <a:gd name="T4" fmla="*/ 18 w 75"/>
                  <a:gd name="T5" fmla="*/ 104 h 111"/>
                  <a:gd name="T6" fmla="*/ 64 w 75"/>
                  <a:gd name="T7" fmla="*/ 68 h 111"/>
                  <a:gd name="T8" fmla="*/ 57 w 75"/>
                  <a:gd name="T9" fmla="*/ 7 h 111"/>
                </a:gdLst>
                <a:ahLst/>
                <a:cxnLst>
                  <a:cxn ang="0">
                    <a:pos x="T0" y="T1"/>
                  </a:cxn>
                  <a:cxn ang="0">
                    <a:pos x="T2" y="T3"/>
                  </a:cxn>
                  <a:cxn ang="0">
                    <a:pos x="T4" y="T5"/>
                  </a:cxn>
                  <a:cxn ang="0">
                    <a:pos x="T6" y="T7"/>
                  </a:cxn>
                  <a:cxn ang="0">
                    <a:pos x="T8" y="T9"/>
                  </a:cxn>
                </a:cxnLst>
                <a:rect l="0" t="0" r="r" b="b"/>
                <a:pathLst>
                  <a:path w="75" h="111">
                    <a:moveTo>
                      <a:pt x="57" y="7"/>
                    </a:moveTo>
                    <a:cubicBezTo>
                      <a:pt x="43" y="0"/>
                      <a:pt x="22" y="17"/>
                      <a:pt x="11" y="43"/>
                    </a:cubicBezTo>
                    <a:cubicBezTo>
                      <a:pt x="0" y="70"/>
                      <a:pt x="3" y="97"/>
                      <a:pt x="18" y="104"/>
                    </a:cubicBezTo>
                    <a:cubicBezTo>
                      <a:pt x="33" y="111"/>
                      <a:pt x="53" y="94"/>
                      <a:pt x="64" y="68"/>
                    </a:cubicBezTo>
                    <a:cubicBezTo>
                      <a:pt x="75" y="41"/>
                      <a:pt x="72" y="14"/>
                      <a:pt x="57" y="7"/>
                    </a:cubicBezTo>
                    <a:close/>
                  </a:path>
                </a:pathLst>
              </a:custGeom>
              <a:solidFill>
                <a:srgbClr val="F6DB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78" name="Freeform 101"/>
              <p:cNvSpPr>
                <a:spLocks/>
              </p:cNvSpPr>
              <p:nvPr/>
            </p:nvSpPr>
            <p:spPr bwMode="auto">
              <a:xfrm>
                <a:off x="2695575" y="2820194"/>
                <a:ext cx="122238" cy="177800"/>
              </a:xfrm>
              <a:custGeom>
                <a:avLst/>
                <a:gdLst>
                  <a:gd name="T0" fmla="*/ 18 w 76"/>
                  <a:gd name="T1" fmla="*/ 7 h 111"/>
                  <a:gd name="T2" fmla="*/ 65 w 76"/>
                  <a:gd name="T3" fmla="*/ 43 h 111"/>
                  <a:gd name="T4" fmla="*/ 58 w 76"/>
                  <a:gd name="T5" fmla="*/ 104 h 111"/>
                  <a:gd name="T6" fmla="*/ 11 w 76"/>
                  <a:gd name="T7" fmla="*/ 68 h 111"/>
                  <a:gd name="T8" fmla="*/ 18 w 76"/>
                  <a:gd name="T9" fmla="*/ 7 h 111"/>
                </a:gdLst>
                <a:ahLst/>
                <a:cxnLst>
                  <a:cxn ang="0">
                    <a:pos x="T0" y="T1"/>
                  </a:cxn>
                  <a:cxn ang="0">
                    <a:pos x="T2" y="T3"/>
                  </a:cxn>
                  <a:cxn ang="0">
                    <a:pos x="T4" y="T5"/>
                  </a:cxn>
                  <a:cxn ang="0">
                    <a:pos x="T6" y="T7"/>
                  </a:cxn>
                  <a:cxn ang="0">
                    <a:pos x="T8" y="T9"/>
                  </a:cxn>
                </a:cxnLst>
                <a:rect l="0" t="0" r="r" b="b"/>
                <a:pathLst>
                  <a:path w="76" h="111">
                    <a:moveTo>
                      <a:pt x="18" y="7"/>
                    </a:moveTo>
                    <a:cubicBezTo>
                      <a:pt x="33" y="0"/>
                      <a:pt x="54" y="17"/>
                      <a:pt x="65" y="43"/>
                    </a:cubicBezTo>
                    <a:cubicBezTo>
                      <a:pt x="76" y="70"/>
                      <a:pt x="72" y="97"/>
                      <a:pt x="58" y="104"/>
                    </a:cubicBezTo>
                    <a:cubicBezTo>
                      <a:pt x="43" y="111"/>
                      <a:pt x="22" y="94"/>
                      <a:pt x="11" y="68"/>
                    </a:cubicBezTo>
                    <a:cubicBezTo>
                      <a:pt x="0" y="41"/>
                      <a:pt x="3" y="14"/>
                      <a:pt x="18" y="7"/>
                    </a:cubicBezTo>
                    <a:close/>
                  </a:path>
                </a:pathLst>
              </a:custGeom>
              <a:solidFill>
                <a:srgbClr val="F6DB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79" name="Freeform 102"/>
              <p:cNvSpPr>
                <a:spLocks/>
              </p:cNvSpPr>
              <p:nvPr/>
            </p:nvSpPr>
            <p:spPr bwMode="auto">
              <a:xfrm>
                <a:off x="2919413" y="3112294"/>
                <a:ext cx="234950" cy="82550"/>
              </a:xfrm>
              <a:custGeom>
                <a:avLst/>
                <a:gdLst>
                  <a:gd name="T0" fmla="*/ 147 w 147"/>
                  <a:gd name="T1" fmla="*/ 0 h 51"/>
                  <a:gd name="T2" fmla="*/ 0 w 147"/>
                  <a:gd name="T3" fmla="*/ 0 h 51"/>
                  <a:gd name="T4" fmla="*/ 0 w 147"/>
                  <a:gd name="T5" fmla="*/ 5 h 51"/>
                  <a:gd name="T6" fmla="*/ 73 w 147"/>
                  <a:gd name="T7" fmla="*/ 51 h 51"/>
                  <a:gd name="T8" fmla="*/ 147 w 147"/>
                  <a:gd name="T9" fmla="*/ 4 h 51"/>
                  <a:gd name="T10" fmla="*/ 147 w 147"/>
                  <a:gd name="T11" fmla="*/ 0 h 51"/>
                </a:gdLst>
                <a:ahLst/>
                <a:cxnLst>
                  <a:cxn ang="0">
                    <a:pos x="T0" y="T1"/>
                  </a:cxn>
                  <a:cxn ang="0">
                    <a:pos x="T2" y="T3"/>
                  </a:cxn>
                  <a:cxn ang="0">
                    <a:pos x="T4" y="T5"/>
                  </a:cxn>
                  <a:cxn ang="0">
                    <a:pos x="T6" y="T7"/>
                  </a:cxn>
                  <a:cxn ang="0">
                    <a:pos x="T8" y="T9"/>
                  </a:cxn>
                  <a:cxn ang="0">
                    <a:pos x="T10" y="T11"/>
                  </a:cxn>
                </a:cxnLst>
                <a:rect l="0" t="0" r="r" b="b"/>
                <a:pathLst>
                  <a:path w="147" h="51">
                    <a:moveTo>
                      <a:pt x="147" y="0"/>
                    </a:moveTo>
                    <a:cubicBezTo>
                      <a:pt x="0" y="0"/>
                      <a:pt x="0" y="0"/>
                      <a:pt x="0" y="0"/>
                    </a:cubicBezTo>
                    <a:cubicBezTo>
                      <a:pt x="0" y="5"/>
                      <a:pt x="0" y="5"/>
                      <a:pt x="0" y="5"/>
                    </a:cubicBezTo>
                    <a:cubicBezTo>
                      <a:pt x="0" y="5"/>
                      <a:pt x="46" y="51"/>
                      <a:pt x="73" y="51"/>
                    </a:cubicBezTo>
                    <a:cubicBezTo>
                      <a:pt x="100" y="51"/>
                      <a:pt x="147" y="4"/>
                      <a:pt x="147" y="4"/>
                    </a:cubicBezTo>
                    <a:cubicBezTo>
                      <a:pt x="147" y="0"/>
                      <a:pt x="147" y="0"/>
                      <a:pt x="147" y="0"/>
                    </a:cubicBezTo>
                  </a:path>
                </a:pathLst>
              </a:custGeom>
              <a:solidFill>
                <a:srgbClr val="C5AF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80" name="Freeform 103"/>
              <p:cNvSpPr>
                <a:spLocks/>
              </p:cNvSpPr>
              <p:nvPr/>
            </p:nvSpPr>
            <p:spPr bwMode="auto">
              <a:xfrm>
                <a:off x="2711450" y="2445544"/>
                <a:ext cx="652463" cy="723900"/>
              </a:xfrm>
              <a:custGeom>
                <a:avLst/>
                <a:gdLst>
                  <a:gd name="T0" fmla="*/ 203 w 406"/>
                  <a:gd name="T1" fmla="*/ 450 h 450"/>
                  <a:gd name="T2" fmla="*/ 30 w 406"/>
                  <a:gd name="T3" fmla="*/ 266 h 450"/>
                  <a:gd name="T4" fmla="*/ 203 w 406"/>
                  <a:gd name="T5" fmla="*/ 0 h 450"/>
                  <a:gd name="T6" fmla="*/ 375 w 406"/>
                  <a:gd name="T7" fmla="*/ 266 h 450"/>
                  <a:gd name="T8" fmla="*/ 203 w 406"/>
                  <a:gd name="T9" fmla="*/ 450 h 450"/>
                </a:gdLst>
                <a:ahLst/>
                <a:cxnLst>
                  <a:cxn ang="0">
                    <a:pos x="T0" y="T1"/>
                  </a:cxn>
                  <a:cxn ang="0">
                    <a:pos x="T2" y="T3"/>
                  </a:cxn>
                  <a:cxn ang="0">
                    <a:pos x="T4" y="T5"/>
                  </a:cxn>
                  <a:cxn ang="0">
                    <a:pos x="T6" y="T7"/>
                  </a:cxn>
                  <a:cxn ang="0">
                    <a:pos x="T8" y="T9"/>
                  </a:cxn>
                </a:cxnLst>
                <a:rect l="0" t="0" r="r" b="b"/>
                <a:pathLst>
                  <a:path w="406" h="450">
                    <a:moveTo>
                      <a:pt x="203" y="450"/>
                    </a:moveTo>
                    <a:cubicBezTo>
                      <a:pt x="157" y="450"/>
                      <a:pt x="60" y="374"/>
                      <a:pt x="30" y="266"/>
                    </a:cubicBezTo>
                    <a:cubicBezTo>
                      <a:pt x="0" y="157"/>
                      <a:pt x="57" y="0"/>
                      <a:pt x="203" y="0"/>
                    </a:cubicBezTo>
                    <a:cubicBezTo>
                      <a:pt x="349" y="0"/>
                      <a:pt x="406" y="157"/>
                      <a:pt x="375" y="266"/>
                    </a:cubicBezTo>
                    <a:cubicBezTo>
                      <a:pt x="346" y="374"/>
                      <a:pt x="249" y="450"/>
                      <a:pt x="203" y="450"/>
                    </a:cubicBezTo>
                    <a:close/>
                  </a:path>
                </a:pathLst>
              </a:custGeom>
              <a:solidFill>
                <a:srgbClr val="F6DB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81" name="Freeform 104"/>
              <p:cNvSpPr>
                <a:spLocks/>
              </p:cNvSpPr>
              <p:nvPr/>
            </p:nvSpPr>
            <p:spPr bwMode="auto">
              <a:xfrm>
                <a:off x="2668588" y="2424907"/>
                <a:ext cx="690563" cy="498475"/>
              </a:xfrm>
              <a:custGeom>
                <a:avLst/>
                <a:gdLst>
                  <a:gd name="T0" fmla="*/ 259 w 430"/>
                  <a:gd name="T1" fmla="*/ 148 h 310"/>
                  <a:gd name="T2" fmla="*/ 357 w 430"/>
                  <a:gd name="T3" fmla="*/ 226 h 310"/>
                  <a:gd name="T4" fmla="*/ 387 w 430"/>
                  <a:gd name="T5" fmla="*/ 301 h 310"/>
                  <a:gd name="T6" fmla="*/ 411 w 430"/>
                  <a:gd name="T7" fmla="*/ 145 h 310"/>
                  <a:gd name="T8" fmla="*/ 257 w 430"/>
                  <a:gd name="T9" fmla="*/ 4 h 310"/>
                  <a:gd name="T10" fmla="*/ 104 w 430"/>
                  <a:gd name="T11" fmla="*/ 47 h 310"/>
                  <a:gd name="T12" fmla="*/ 63 w 430"/>
                  <a:gd name="T13" fmla="*/ 310 h 310"/>
                  <a:gd name="T14" fmla="*/ 148 w 430"/>
                  <a:gd name="T15" fmla="*/ 105 h 310"/>
                  <a:gd name="T16" fmla="*/ 259 w 430"/>
                  <a:gd name="T17" fmla="*/ 148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0" h="310">
                    <a:moveTo>
                      <a:pt x="259" y="148"/>
                    </a:moveTo>
                    <a:cubicBezTo>
                      <a:pt x="295" y="223"/>
                      <a:pt x="310" y="246"/>
                      <a:pt x="357" y="226"/>
                    </a:cubicBezTo>
                    <a:cubicBezTo>
                      <a:pt x="405" y="206"/>
                      <a:pt x="396" y="262"/>
                      <a:pt x="387" y="301"/>
                    </a:cubicBezTo>
                    <a:cubicBezTo>
                      <a:pt x="430" y="248"/>
                      <a:pt x="425" y="197"/>
                      <a:pt x="411" y="145"/>
                    </a:cubicBezTo>
                    <a:cubicBezTo>
                      <a:pt x="397" y="88"/>
                      <a:pt x="325" y="2"/>
                      <a:pt x="257" y="4"/>
                    </a:cubicBezTo>
                    <a:cubicBezTo>
                      <a:pt x="220" y="0"/>
                      <a:pt x="164" y="5"/>
                      <a:pt x="104" y="47"/>
                    </a:cubicBezTo>
                    <a:cubicBezTo>
                      <a:pt x="0" y="122"/>
                      <a:pt x="35" y="290"/>
                      <a:pt x="63" y="310"/>
                    </a:cubicBezTo>
                    <a:cubicBezTo>
                      <a:pt x="36" y="155"/>
                      <a:pt x="102" y="186"/>
                      <a:pt x="148" y="105"/>
                    </a:cubicBezTo>
                    <a:cubicBezTo>
                      <a:pt x="163" y="69"/>
                      <a:pt x="221" y="67"/>
                      <a:pt x="259" y="148"/>
                    </a:cubicBezTo>
                    <a:close/>
                  </a:path>
                </a:pathLst>
              </a:custGeom>
              <a:solidFill>
                <a:srgbClr val="BF97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grpSp>
        <p:sp>
          <p:nvSpPr>
            <p:cNvPr id="53" name="Freeform 105"/>
            <p:cNvSpPr>
              <a:spLocks/>
            </p:cNvSpPr>
            <p:nvPr/>
          </p:nvSpPr>
          <p:spPr bwMode="auto">
            <a:xfrm>
              <a:off x="2712245" y="3384552"/>
              <a:ext cx="234950" cy="433388"/>
            </a:xfrm>
            <a:custGeom>
              <a:avLst/>
              <a:gdLst>
                <a:gd name="T0" fmla="*/ 148 w 148"/>
                <a:gd name="T1" fmla="*/ 272 h 273"/>
                <a:gd name="T2" fmla="*/ 84 w 148"/>
                <a:gd name="T3" fmla="*/ 272 h 273"/>
                <a:gd name="T4" fmla="*/ 80 w 148"/>
                <a:gd name="T5" fmla="*/ 273 h 273"/>
                <a:gd name="T6" fmla="*/ 16 w 148"/>
                <a:gd name="T7" fmla="*/ 213 h 273"/>
                <a:gd name="T8" fmla="*/ 81 w 148"/>
                <a:gd name="T9" fmla="*/ 169 h 273"/>
                <a:gd name="T10" fmla="*/ 0 w 148"/>
                <a:gd name="T11" fmla="*/ 131 h 273"/>
                <a:gd name="T12" fmla="*/ 54 w 148"/>
                <a:gd name="T13" fmla="*/ 48 h 273"/>
                <a:gd name="T14" fmla="*/ 75 w 148"/>
                <a:gd name="T15" fmla="*/ 16 h 273"/>
                <a:gd name="T16" fmla="*/ 111 w 148"/>
                <a:gd name="T17" fmla="*/ 0 h 273"/>
                <a:gd name="T18" fmla="*/ 111 w 148"/>
                <a:gd name="T19" fmla="*/ 38 h 273"/>
                <a:gd name="T20" fmla="*/ 147 w 148"/>
                <a:gd name="T21" fmla="*/ 273 h 273"/>
                <a:gd name="T22" fmla="*/ 148 w 148"/>
                <a:gd name="T23" fmla="*/ 272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8" h="273">
                  <a:moveTo>
                    <a:pt x="148" y="272"/>
                  </a:moveTo>
                  <a:lnTo>
                    <a:pt x="84" y="272"/>
                  </a:lnTo>
                  <a:lnTo>
                    <a:pt x="80" y="273"/>
                  </a:lnTo>
                  <a:lnTo>
                    <a:pt x="16" y="213"/>
                  </a:lnTo>
                  <a:lnTo>
                    <a:pt x="81" y="169"/>
                  </a:lnTo>
                  <a:lnTo>
                    <a:pt x="0" y="131"/>
                  </a:lnTo>
                  <a:lnTo>
                    <a:pt x="54" y="48"/>
                  </a:lnTo>
                  <a:lnTo>
                    <a:pt x="75" y="16"/>
                  </a:lnTo>
                  <a:lnTo>
                    <a:pt x="111" y="0"/>
                  </a:lnTo>
                  <a:lnTo>
                    <a:pt x="111" y="38"/>
                  </a:lnTo>
                  <a:lnTo>
                    <a:pt x="147" y="273"/>
                  </a:lnTo>
                  <a:lnTo>
                    <a:pt x="148" y="272"/>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54" name="Freeform 106"/>
            <p:cNvSpPr>
              <a:spLocks/>
            </p:cNvSpPr>
            <p:nvPr/>
          </p:nvSpPr>
          <p:spPr bwMode="auto">
            <a:xfrm>
              <a:off x="3067845" y="3381377"/>
              <a:ext cx="231775" cy="436563"/>
            </a:xfrm>
            <a:custGeom>
              <a:avLst/>
              <a:gdLst>
                <a:gd name="T0" fmla="*/ 66 w 146"/>
                <a:gd name="T1" fmla="*/ 169 h 275"/>
                <a:gd name="T2" fmla="*/ 132 w 146"/>
                <a:gd name="T3" fmla="*/ 212 h 275"/>
                <a:gd name="T4" fmla="*/ 67 w 146"/>
                <a:gd name="T5" fmla="*/ 275 h 275"/>
                <a:gd name="T6" fmla="*/ 63 w 146"/>
                <a:gd name="T7" fmla="*/ 274 h 275"/>
                <a:gd name="T8" fmla="*/ 0 w 146"/>
                <a:gd name="T9" fmla="*/ 274 h 275"/>
                <a:gd name="T10" fmla="*/ 1 w 146"/>
                <a:gd name="T11" fmla="*/ 275 h 275"/>
                <a:gd name="T12" fmla="*/ 37 w 146"/>
                <a:gd name="T13" fmla="*/ 37 h 275"/>
                <a:gd name="T14" fmla="*/ 37 w 146"/>
                <a:gd name="T15" fmla="*/ 0 h 275"/>
                <a:gd name="T16" fmla="*/ 81 w 146"/>
                <a:gd name="T17" fmla="*/ 19 h 275"/>
                <a:gd name="T18" fmla="*/ 100 w 146"/>
                <a:gd name="T19" fmla="*/ 51 h 275"/>
                <a:gd name="T20" fmla="*/ 146 w 146"/>
                <a:gd name="T21" fmla="*/ 130 h 275"/>
                <a:gd name="T22" fmla="*/ 66 w 146"/>
                <a:gd name="T23" fmla="*/ 16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6" h="275">
                  <a:moveTo>
                    <a:pt x="66" y="169"/>
                  </a:moveTo>
                  <a:lnTo>
                    <a:pt x="132" y="212"/>
                  </a:lnTo>
                  <a:lnTo>
                    <a:pt x="67" y="275"/>
                  </a:lnTo>
                  <a:lnTo>
                    <a:pt x="63" y="274"/>
                  </a:lnTo>
                  <a:lnTo>
                    <a:pt x="0" y="274"/>
                  </a:lnTo>
                  <a:lnTo>
                    <a:pt x="1" y="275"/>
                  </a:lnTo>
                  <a:lnTo>
                    <a:pt x="37" y="37"/>
                  </a:lnTo>
                  <a:lnTo>
                    <a:pt x="37" y="0"/>
                  </a:lnTo>
                  <a:lnTo>
                    <a:pt x="81" y="19"/>
                  </a:lnTo>
                  <a:lnTo>
                    <a:pt x="100" y="51"/>
                  </a:lnTo>
                  <a:lnTo>
                    <a:pt x="146" y="130"/>
                  </a:lnTo>
                  <a:lnTo>
                    <a:pt x="66" y="169"/>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55" name="Freeform 107"/>
            <p:cNvSpPr>
              <a:spLocks/>
            </p:cNvSpPr>
            <p:nvPr/>
          </p:nvSpPr>
          <p:spPr bwMode="auto">
            <a:xfrm>
              <a:off x="5316538" y="1786732"/>
              <a:ext cx="379413" cy="960438"/>
            </a:xfrm>
            <a:custGeom>
              <a:avLst/>
              <a:gdLst>
                <a:gd name="T0" fmla="*/ 85 w 236"/>
                <a:gd name="T1" fmla="*/ 54 h 598"/>
                <a:gd name="T2" fmla="*/ 191 w 236"/>
                <a:gd name="T3" fmla="*/ 103 h 598"/>
                <a:gd name="T4" fmla="*/ 221 w 236"/>
                <a:gd name="T5" fmla="*/ 279 h 598"/>
                <a:gd name="T6" fmla="*/ 113 w 236"/>
                <a:gd name="T7" fmla="*/ 597 h 598"/>
                <a:gd name="T8" fmla="*/ 18 w 236"/>
                <a:gd name="T9" fmla="*/ 271 h 598"/>
                <a:gd name="T10" fmla="*/ 85 w 236"/>
                <a:gd name="T11" fmla="*/ 54 h 598"/>
              </a:gdLst>
              <a:ahLst/>
              <a:cxnLst>
                <a:cxn ang="0">
                  <a:pos x="T0" y="T1"/>
                </a:cxn>
                <a:cxn ang="0">
                  <a:pos x="T2" y="T3"/>
                </a:cxn>
                <a:cxn ang="0">
                  <a:pos x="T4" y="T5"/>
                </a:cxn>
                <a:cxn ang="0">
                  <a:pos x="T6" y="T7"/>
                </a:cxn>
                <a:cxn ang="0">
                  <a:pos x="T8" y="T9"/>
                </a:cxn>
                <a:cxn ang="0">
                  <a:pos x="T10" y="T11"/>
                </a:cxn>
              </a:cxnLst>
              <a:rect l="0" t="0" r="r" b="b"/>
              <a:pathLst>
                <a:path w="236" h="598">
                  <a:moveTo>
                    <a:pt x="85" y="54"/>
                  </a:moveTo>
                  <a:cubicBezTo>
                    <a:pt x="94" y="25"/>
                    <a:pt x="163" y="0"/>
                    <a:pt x="191" y="103"/>
                  </a:cubicBezTo>
                  <a:cubicBezTo>
                    <a:pt x="219" y="206"/>
                    <a:pt x="205" y="243"/>
                    <a:pt x="221" y="279"/>
                  </a:cubicBezTo>
                  <a:cubicBezTo>
                    <a:pt x="236" y="316"/>
                    <a:pt x="200" y="598"/>
                    <a:pt x="113" y="597"/>
                  </a:cubicBezTo>
                  <a:cubicBezTo>
                    <a:pt x="20" y="596"/>
                    <a:pt x="0" y="326"/>
                    <a:pt x="18" y="271"/>
                  </a:cubicBezTo>
                  <a:cubicBezTo>
                    <a:pt x="37" y="217"/>
                    <a:pt x="20" y="54"/>
                    <a:pt x="85" y="54"/>
                  </a:cubicBezTo>
                </a:path>
              </a:pathLst>
            </a:custGeom>
            <a:solidFill>
              <a:srgbClr val="605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56" name="Freeform 108"/>
            <p:cNvSpPr>
              <a:spLocks/>
            </p:cNvSpPr>
            <p:nvPr/>
          </p:nvSpPr>
          <p:spPr bwMode="auto">
            <a:xfrm>
              <a:off x="5702300" y="1786732"/>
              <a:ext cx="379413" cy="960438"/>
            </a:xfrm>
            <a:custGeom>
              <a:avLst/>
              <a:gdLst>
                <a:gd name="T0" fmla="*/ 151 w 237"/>
                <a:gd name="T1" fmla="*/ 54 h 598"/>
                <a:gd name="T2" fmla="*/ 45 w 237"/>
                <a:gd name="T3" fmla="*/ 103 h 598"/>
                <a:gd name="T4" fmla="*/ 15 w 237"/>
                <a:gd name="T5" fmla="*/ 279 h 598"/>
                <a:gd name="T6" fmla="*/ 123 w 237"/>
                <a:gd name="T7" fmla="*/ 597 h 598"/>
                <a:gd name="T8" fmla="*/ 218 w 237"/>
                <a:gd name="T9" fmla="*/ 271 h 598"/>
                <a:gd name="T10" fmla="*/ 151 w 237"/>
                <a:gd name="T11" fmla="*/ 54 h 598"/>
              </a:gdLst>
              <a:ahLst/>
              <a:cxnLst>
                <a:cxn ang="0">
                  <a:pos x="T0" y="T1"/>
                </a:cxn>
                <a:cxn ang="0">
                  <a:pos x="T2" y="T3"/>
                </a:cxn>
                <a:cxn ang="0">
                  <a:pos x="T4" y="T5"/>
                </a:cxn>
                <a:cxn ang="0">
                  <a:pos x="T6" y="T7"/>
                </a:cxn>
                <a:cxn ang="0">
                  <a:pos x="T8" y="T9"/>
                </a:cxn>
                <a:cxn ang="0">
                  <a:pos x="T10" y="T11"/>
                </a:cxn>
              </a:cxnLst>
              <a:rect l="0" t="0" r="r" b="b"/>
              <a:pathLst>
                <a:path w="237" h="598">
                  <a:moveTo>
                    <a:pt x="151" y="54"/>
                  </a:moveTo>
                  <a:cubicBezTo>
                    <a:pt x="142" y="25"/>
                    <a:pt x="73" y="0"/>
                    <a:pt x="45" y="103"/>
                  </a:cubicBezTo>
                  <a:cubicBezTo>
                    <a:pt x="17" y="206"/>
                    <a:pt x="31" y="243"/>
                    <a:pt x="15" y="279"/>
                  </a:cubicBezTo>
                  <a:cubicBezTo>
                    <a:pt x="0" y="316"/>
                    <a:pt x="37" y="598"/>
                    <a:pt x="123" y="597"/>
                  </a:cubicBezTo>
                  <a:cubicBezTo>
                    <a:pt x="216" y="596"/>
                    <a:pt x="237" y="326"/>
                    <a:pt x="218" y="271"/>
                  </a:cubicBezTo>
                  <a:cubicBezTo>
                    <a:pt x="200" y="217"/>
                    <a:pt x="216" y="54"/>
                    <a:pt x="151" y="54"/>
                  </a:cubicBezTo>
                </a:path>
              </a:pathLst>
            </a:custGeom>
            <a:solidFill>
              <a:srgbClr val="605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57" name="Freeform 109"/>
            <p:cNvSpPr>
              <a:spLocks/>
            </p:cNvSpPr>
            <p:nvPr/>
          </p:nvSpPr>
          <p:spPr bwMode="auto">
            <a:xfrm>
              <a:off x="5116513" y="2553494"/>
              <a:ext cx="1182688" cy="442913"/>
            </a:xfrm>
            <a:custGeom>
              <a:avLst/>
              <a:gdLst>
                <a:gd name="T0" fmla="*/ 438 w 737"/>
                <a:gd name="T1" fmla="*/ 0 h 276"/>
                <a:gd name="T2" fmla="*/ 295 w 737"/>
                <a:gd name="T3" fmla="*/ 7 h 276"/>
                <a:gd name="T4" fmla="*/ 79 w 737"/>
                <a:gd name="T5" fmla="*/ 99 h 276"/>
                <a:gd name="T6" fmla="*/ 0 w 737"/>
                <a:gd name="T7" fmla="*/ 276 h 276"/>
                <a:gd name="T8" fmla="*/ 737 w 737"/>
                <a:gd name="T9" fmla="*/ 276 h 276"/>
                <a:gd name="T10" fmla="*/ 658 w 737"/>
                <a:gd name="T11" fmla="*/ 99 h 276"/>
                <a:gd name="T12" fmla="*/ 438 w 737"/>
                <a:gd name="T13" fmla="*/ 0 h 276"/>
              </a:gdLst>
              <a:ahLst/>
              <a:cxnLst>
                <a:cxn ang="0">
                  <a:pos x="T0" y="T1"/>
                </a:cxn>
                <a:cxn ang="0">
                  <a:pos x="T2" y="T3"/>
                </a:cxn>
                <a:cxn ang="0">
                  <a:pos x="T4" y="T5"/>
                </a:cxn>
                <a:cxn ang="0">
                  <a:pos x="T6" y="T7"/>
                </a:cxn>
                <a:cxn ang="0">
                  <a:pos x="T8" y="T9"/>
                </a:cxn>
                <a:cxn ang="0">
                  <a:pos x="T10" y="T11"/>
                </a:cxn>
                <a:cxn ang="0">
                  <a:pos x="T12" y="T13"/>
                </a:cxn>
              </a:cxnLst>
              <a:rect l="0" t="0" r="r" b="b"/>
              <a:pathLst>
                <a:path w="737" h="276">
                  <a:moveTo>
                    <a:pt x="438" y="0"/>
                  </a:moveTo>
                  <a:cubicBezTo>
                    <a:pt x="437" y="3"/>
                    <a:pt x="296" y="5"/>
                    <a:pt x="295" y="7"/>
                  </a:cubicBezTo>
                  <a:cubicBezTo>
                    <a:pt x="250" y="70"/>
                    <a:pt x="155" y="82"/>
                    <a:pt x="79" y="99"/>
                  </a:cubicBezTo>
                  <a:cubicBezTo>
                    <a:pt x="3" y="116"/>
                    <a:pt x="0" y="212"/>
                    <a:pt x="0" y="276"/>
                  </a:cubicBezTo>
                  <a:cubicBezTo>
                    <a:pt x="737" y="276"/>
                    <a:pt x="737" y="276"/>
                    <a:pt x="737" y="276"/>
                  </a:cubicBezTo>
                  <a:cubicBezTo>
                    <a:pt x="737" y="212"/>
                    <a:pt x="736" y="116"/>
                    <a:pt x="658" y="99"/>
                  </a:cubicBezTo>
                  <a:cubicBezTo>
                    <a:pt x="581" y="81"/>
                    <a:pt x="480" y="66"/>
                    <a:pt x="438" y="0"/>
                  </a:cubicBezTo>
                </a:path>
              </a:pathLst>
            </a:custGeom>
            <a:solidFill>
              <a:srgbClr val="C938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58" name="Freeform 110"/>
            <p:cNvSpPr>
              <a:spLocks/>
            </p:cNvSpPr>
            <p:nvPr/>
          </p:nvSpPr>
          <p:spPr bwMode="auto">
            <a:xfrm>
              <a:off x="5588000" y="2553494"/>
              <a:ext cx="238125" cy="442913"/>
            </a:xfrm>
            <a:custGeom>
              <a:avLst/>
              <a:gdLst>
                <a:gd name="T0" fmla="*/ 149 w 149"/>
                <a:gd name="T1" fmla="*/ 7 h 276"/>
                <a:gd name="T2" fmla="*/ 149 w 149"/>
                <a:gd name="T3" fmla="*/ 41 h 276"/>
                <a:gd name="T4" fmla="*/ 113 w 149"/>
                <a:gd name="T5" fmla="*/ 276 h 276"/>
                <a:gd name="T6" fmla="*/ 36 w 149"/>
                <a:gd name="T7" fmla="*/ 276 h 276"/>
                <a:gd name="T8" fmla="*/ 0 w 149"/>
                <a:gd name="T9" fmla="*/ 44 h 276"/>
                <a:gd name="T10" fmla="*/ 0 w 149"/>
                <a:gd name="T11" fmla="*/ 7 h 276"/>
                <a:gd name="T12" fmla="*/ 1 w 149"/>
                <a:gd name="T13" fmla="*/ 7 h 276"/>
                <a:gd name="T14" fmla="*/ 144 w 149"/>
                <a:gd name="T15" fmla="*/ 0 h 276"/>
                <a:gd name="T16" fmla="*/ 149 w 149"/>
                <a:gd name="T17" fmla="*/ 7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276">
                  <a:moveTo>
                    <a:pt x="149" y="7"/>
                  </a:moveTo>
                  <a:cubicBezTo>
                    <a:pt x="149" y="41"/>
                    <a:pt x="149" y="41"/>
                    <a:pt x="149" y="41"/>
                  </a:cubicBezTo>
                  <a:cubicBezTo>
                    <a:pt x="113" y="276"/>
                    <a:pt x="113" y="276"/>
                    <a:pt x="113" y="276"/>
                  </a:cubicBezTo>
                  <a:cubicBezTo>
                    <a:pt x="36" y="276"/>
                    <a:pt x="36" y="276"/>
                    <a:pt x="36" y="276"/>
                  </a:cubicBezTo>
                  <a:cubicBezTo>
                    <a:pt x="0" y="44"/>
                    <a:pt x="0" y="44"/>
                    <a:pt x="0" y="44"/>
                  </a:cubicBezTo>
                  <a:cubicBezTo>
                    <a:pt x="0" y="7"/>
                    <a:pt x="0" y="7"/>
                    <a:pt x="0" y="7"/>
                  </a:cubicBezTo>
                  <a:cubicBezTo>
                    <a:pt x="1" y="7"/>
                    <a:pt x="1" y="7"/>
                    <a:pt x="1" y="7"/>
                  </a:cubicBezTo>
                  <a:cubicBezTo>
                    <a:pt x="2" y="5"/>
                    <a:pt x="143" y="3"/>
                    <a:pt x="144" y="0"/>
                  </a:cubicBezTo>
                  <a:cubicBezTo>
                    <a:pt x="146" y="2"/>
                    <a:pt x="147" y="4"/>
                    <a:pt x="149" y="7"/>
                  </a:cubicBezTo>
                  <a:close/>
                </a:path>
              </a:pathLst>
            </a:custGeom>
            <a:solidFill>
              <a:srgbClr val="C938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59" name="Freeform 111"/>
            <p:cNvSpPr>
              <a:spLocks/>
            </p:cNvSpPr>
            <p:nvPr/>
          </p:nvSpPr>
          <p:spPr bwMode="auto">
            <a:xfrm>
              <a:off x="5589588" y="2155032"/>
              <a:ext cx="234950" cy="571500"/>
            </a:xfrm>
            <a:custGeom>
              <a:avLst/>
              <a:gdLst>
                <a:gd name="T0" fmla="*/ 0 w 147"/>
                <a:gd name="T1" fmla="*/ 98 h 356"/>
                <a:gd name="T2" fmla="*/ 0 w 147"/>
                <a:gd name="T3" fmla="*/ 219 h 356"/>
                <a:gd name="T4" fmla="*/ 0 w 147"/>
                <a:gd name="T5" fmla="*/ 278 h 356"/>
                <a:gd name="T6" fmla="*/ 147 w 147"/>
                <a:gd name="T7" fmla="*/ 278 h 356"/>
                <a:gd name="T8" fmla="*/ 147 w 147"/>
                <a:gd name="T9" fmla="*/ 219 h 356"/>
                <a:gd name="T10" fmla="*/ 147 w 147"/>
                <a:gd name="T11" fmla="*/ 98 h 356"/>
                <a:gd name="T12" fmla="*/ 0 w 147"/>
                <a:gd name="T13" fmla="*/ 98 h 356"/>
              </a:gdLst>
              <a:ahLst/>
              <a:cxnLst>
                <a:cxn ang="0">
                  <a:pos x="T0" y="T1"/>
                </a:cxn>
                <a:cxn ang="0">
                  <a:pos x="T2" y="T3"/>
                </a:cxn>
                <a:cxn ang="0">
                  <a:pos x="T4" y="T5"/>
                </a:cxn>
                <a:cxn ang="0">
                  <a:pos x="T6" y="T7"/>
                </a:cxn>
                <a:cxn ang="0">
                  <a:pos x="T8" y="T9"/>
                </a:cxn>
                <a:cxn ang="0">
                  <a:pos x="T10" y="T11"/>
                </a:cxn>
                <a:cxn ang="0">
                  <a:pos x="T12" y="T13"/>
                </a:cxn>
              </a:cxnLst>
              <a:rect l="0" t="0" r="r" b="b"/>
              <a:pathLst>
                <a:path w="147" h="356">
                  <a:moveTo>
                    <a:pt x="0" y="98"/>
                  </a:moveTo>
                  <a:cubicBezTo>
                    <a:pt x="0" y="219"/>
                    <a:pt x="0" y="219"/>
                    <a:pt x="0" y="219"/>
                  </a:cubicBezTo>
                  <a:cubicBezTo>
                    <a:pt x="0" y="278"/>
                    <a:pt x="0" y="278"/>
                    <a:pt x="0" y="278"/>
                  </a:cubicBezTo>
                  <a:cubicBezTo>
                    <a:pt x="37" y="354"/>
                    <a:pt x="103" y="356"/>
                    <a:pt x="147" y="278"/>
                  </a:cubicBezTo>
                  <a:cubicBezTo>
                    <a:pt x="147" y="219"/>
                    <a:pt x="147" y="219"/>
                    <a:pt x="147" y="219"/>
                  </a:cubicBezTo>
                  <a:cubicBezTo>
                    <a:pt x="147" y="98"/>
                    <a:pt x="147" y="98"/>
                    <a:pt x="147" y="98"/>
                  </a:cubicBezTo>
                  <a:cubicBezTo>
                    <a:pt x="147" y="0"/>
                    <a:pt x="0" y="0"/>
                    <a:pt x="0" y="98"/>
                  </a:cubicBezTo>
                </a:path>
              </a:pathLst>
            </a:custGeom>
            <a:solidFill>
              <a:srgbClr val="F6DC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60" name="Freeform 112"/>
            <p:cNvSpPr>
              <a:spLocks/>
            </p:cNvSpPr>
            <p:nvPr/>
          </p:nvSpPr>
          <p:spPr bwMode="auto">
            <a:xfrm>
              <a:off x="5927725" y="2164557"/>
              <a:ext cx="120650" cy="179388"/>
            </a:xfrm>
            <a:custGeom>
              <a:avLst/>
              <a:gdLst>
                <a:gd name="T0" fmla="*/ 57 w 75"/>
                <a:gd name="T1" fmla="*/ 7 h 111"/>
                <a:gd name="T2" fmla="*/ 11 w 75"/>
                <a:gd name="T3" fmla="*/ 43 h 111"/>
                <a:gd name="T4" fmla="*/ 18 w 75"/>
                <a:gd name="T5" fmla="*/ 104 h 111"/>
                <a:gd name="T6" fmla="*/ 64 w 75"/>
                <a:gd name="T7" fmla="*/ 68 h 111"/>
                <a:gd name="T8" fmla="*/ 57 w 75"/>
                <a:gd name="T9" fmla="*/ 7 h 111"/>
              </a:gdLst>
              <a:ahLst/>
              <a:cxnLst>
                <a:cxn ang="0">
                  <a:pos x="T0" y="T1"/>
                </a:cxn>
                <a:cxn ang="0">
                  <a:pos x="T2" y="T3"/>
                </a:cxn>
                <a:cxn ang="0">
                  <a:pos x="T4" y="T5"/>
                </a:cxn>
                <a:cxn ang="0">
                  <a:pos x="T6" y="T7"/>
                </a:cxn>
                <a:cxn ang="0">
                  <a:pos x="T8" y="T9"/>
                </a:cxn>
              </a:cxnLst>
              <a:rect l="0" t="0" r="r" b="b"/>
              <a:pathLst>
                <a:path w="75" h="111">
                  <a:moveTo>
                    <a:pt x="57" y="7"/>
                  </a:moveTo>
                  <a:cubicBezTo>
                    <a:pt x="43" y="0"/>
                    <a:pt x="22" y="17"/>
                    <a:pt x="11" y="43"/>
                  </a:cubicBezTo>
                  <a:cubicBezTo>
                    <a:pt x="0" y="70"/>
                    <a:pt x="3" y="97"/>
                    <a:pt x="18" y="104"/>
                  </a:cubicBezTo>
                  <a:cubicBezTo>
                    <a:pt x="33" y="111"/>
                    <a:pt x="53" y="94"/>
                    <a:pt x="64" y="68"/>
                  </a:cubicBezTo>
                  <a:cubicBezTo>
                    <a:pt x="75" y="41"/>
                    <a:pt x="72" y="14"/>
                    <a:pt x="57" y="7"/>
                  </a:cubicBezTo>
                  <a:close/>
                </a:path>
              </a:pathLst>
            </a:custGeom>
            <a:solidFill>
              <a:srgbClr val="F6DC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61" name="Freeform 113"/>
            <p:cNvSpPr>
              <a:spLocks/>
            </p:cNvSpPr>
            <p:nvPr/>
          </p:nvSpPr>
          <p:spPr bwMode="auto">
            <a:xfrm>
              <a:off x="5365750" y="2164557"/>
              <a:ext cx="122238" cy="179388"/>
            </a:xfrm>
            <a:custGeom>
              <a:avLst/>
              <a:gdLst>
                <a:gd name="T0" fmla="*/ 18 w 76"/>
                <a:gd name="T1" fmla="*/ 7 h 111"/>
                <a:gd name="T2" fmla="*/ 65 w 76"/>
                <a:gd name="T3" fmla="*/ 43 h 111"/>
                <a:gd name="T4" fmla="*/ 58 w 76"/>
                <a:gd name="T5" fmla="*/ 104 h 111"/>
                <a:gd name="T6" fmla="*/ 11 w 76"/>
                <a:gd name="T7" fmla="*/ 68 h 111"/>
                <a:gd name="T8" fmla="*/ 18 w 76"/>
                <a:gd name="T9" fmla="*/ 7 h 111"/>
              </a:gdLst>
              <a:ahLst/>
              <a:cxnLst>
                <a:cxn ang="0">
                  <a:pos x="T0" y="T1"/>
                </a:cxn>
                <a:cxn ang="0">
                  <a:pos x="T2" y="T3"/>
                </a:cxn>
                <a:cxn ang="0">
                  <a:pos x="T4" y="T5"/>
                </a:cxn>
                <a:cxn ang="0">
                  <a:pos x="T6" y="T7"/>
                </a:cxn>
                <a:cxn ang="0">
                  <a:pos x="T8" y="T9"/>
                </a:cxn>
              </a:cxnLst>
              <a:rect l="0" t="0" r="r" b="b"/>
              <a:pathLst>
                <a:path w="76" h="111">
                  <a:moveTo>
                    <a:pt x="18" y="7"/>
                  </a:moveTo>
                  <a:cubicBezTo>
                    <a:pt x="33" y="0"/>
                    <a:pt x="54" y="17"/>
                    <a:pt x="65" y="43"/>
                  </a:cubicBezTo>
                  <a:cubicBezTo>
                    <a:pt x="76" y="70"/>
                    <a:pt x="72" y="97"/>
                    <a:pt x="58" y="104"/>
                  </a:cubicBezTo>
                  <a:cubicBezTo>
                    <a:pt x="43" y="111"/>
                    <a:pt x="22" y="94"/>
                    <a:pt x="11" y="68"/>
                  </a:cubicBezTo>
                  <a:cubicBezTo>
                    <a:pt x="0" y="41"/>
                    <a:pt x="3" y="14"/>
                    <a:pt x="18" y="7"/>
                  </a:cubicBezTo>
                  <a:close/>
                </a:path>
              </a:pathLst>
            </a:custGeom>
            <a:solidFill>
              <a:srgbClr val="F6DC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62" name="Freeform 114"/>
            <p:cNvSpPr>
              <a:spLocks/>
            </p:cNvSpPr>
            <p:nvPr/>
          </p:nvSpPr>
          <p:spPr bwMode="auto">
            <a:xfrm>
              <a:off x="5589588" y="2458244"/>
              <a:ext cx="234950" cy="80963"/>
            </a:xfrm>
            <a:custGeom>
              <a:avLst/>
              <a:gdLst>
                <a:gd name="T0" fmla="*/ 147 w 147"/>
                <a:gd name="T1" fmla="*/ 0 h 51"/>
                <a:gd name="T2" fmla="*/ 0 w 147"/>
                <a:gd name="T3" fmla="*/ 0 h 51"/>
                <a:gd name="T4" fmla="*/ 0 w 147"/>
                <a:gd name="T5" fmla="*/ 5 h 51"/>
                <a:gd name="T6" fmla="*/ 73 w 147"/>
                <a:gd name="T7" fmla="*/ 51 h 51"/>
                <a:gd name="T8" fmla="*/ 147 w 147"/>
                <a:gd name="T9" fmla="*/ 4 h 51"/>
                <a:gd name="T10" fmla="*/ 147 w 147"/>
                <a:gd name="T11" fmla="*/ 0 h 51"/>
              </a:gdLst>
              <a:ahLst/>
              <a:cxnLst>
                <a:cxn ang="0">
                  <a:pos x="T0" y="T1"/>
                </a:cxn>
                <a:cxn ang="0">
                  <a:pos x="T2" y="T3"/>
                </a:cxn>
                <a:cxn ang="0">
                  <a:pos x="T4" y="T5"/>
                </a:cxn>
                <a:cxn ang="0">
                  <a:pos x="T6" y="T7"/>
                </a:cxn>
                <a:cxn ang="0">
                  <a:pos x="T8" y="T9"/>
                </a:cxn>
                <a:cxn ang="0">
                  <a:pos x="T10" y="T11"/>
                </a:cxn>
              </a:cxnLst>
              <a:rect l="0" t="0" r="r" b="b"/>
              <a:pathLst>
                <a:path w="147" h="51">
                  <a:moveTo>
                    <a:pt x="147" y="0"/>
                  </a:moveTo>
                  <a:cubicBezTo>
                    <a:pt x="0" y="0"/>
                    <a:pt x="0" y="0"/>
                    <a:pt x="0" y="0"/>
                  </a:cubicBezTo>
                  <a:cubicBezTo>
                    <a:pt x="0" y="5"/>
                    <a:pt x="0" y="5"/>
                    <a:pt x="0" y="5"/>
                  </a:cubicBezTo>
                  <a:cubicBezTo>
                    <a:pt x="0" y="5"/>
                    <a:pt x="46" y="51"/>
                    <a:pt x="73" y="51"/>
                  </a:cubicBezTo>
                  <a:cubicBezTo>
                    <a:pt x="100" y="51"/>
                    <a:pt x="147" y="4"/>
                    <a:pt x="147" y="4"/>
                  </a:cubicBezTo>
                  <a:cubicBezTo>
                    <a:pt x="147" y="0"/>
                    <a:pt x="147" y="0"/>
                    <a:pt x="147" y="0"/>
                  </a:cubicBezTo>
                </a:path>
              </a:pathLst>
            </a:custGeom>
            <a:solidFill>
              <a:srgbClr val="C5B0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63" name="Freeform 115"/>
            <p:cNvSpPr>
              <a:spLocks/>
            </p:cNvSpPr>
            <p:nvPr/>
          </p:nvSpPr>
          <p:spPr bwMode="auto">
            <a:xfrm>
              <a:off x="5381625" y="1791494"/>
              <a:ext cx="652463" cy="722313"/>
            </a:xfrm>
            <a:custGeom>
              <a:avLst/>
              <a:gdLst>
                <a:gd name="T0" fmla="*/ 203 w 406"/>
                <a:gd name="T1" fmla="*/ 450 h 450"/>
                <a:gd name="T2" fmla="*/ 30 w 406"/>
                <a:gd name="T3" fmla="*/ 266 h 450"/>
                <a:gd name="T4" fmla="*/ 203 w 406"/>
                <a:gd name="T5" fmla="*/ 0 h 450"/>
                <a:gd name="T6" fmla="*/ 375 w 406"/>
                <a:gd name="T7" fmla="*/ 266 h 450"/>
                <a:gd name="T8" fmla="*/ 203 w 406"/>
                <a:gd name="T9" fmla="*/ 450 h 450"/>
              </a:gdLst>
              <a:ahLst/>
              <a:cxnLst>
                <a:cxn ang="0">
                  <a:pos x="T0" y="T1"/>
                </a:cxn>
                <a:cxn ang="0">
                  <a:pos x="T2" y="T3"/>
                </a:cxn>
                <a:cxn ang="0">
                  <a:pos x="T4" y="T5"/>
                </a:cxn>
                <a:cxn ang="0">
                  <a:pos x="T6" y="T7"/>
                </a:cxn>
                <a:cxn ang="0">
                  <a:pos x="T8" y="T9"/>
                </a:cxn>
              </a:cxnLst>
              <a:rect l="0" t="0" r="r" b="b"/>
              <a:pathLst>
                <a:path w="406" h="450">
                  <a:moveTo>
                    <a:pt x="203" y="450"/>
                  </a:moveTo>
                  <a:cubicBezTo>
                    <a:pt x="157" y="450"/>
                    <a:pt x="60" y="374"/>
                    <a:pt x="30" y="266"/>
                  </a:cubicBezTo>
                  <a:cubicBezTo>
                    <a:pt x="0" y="157"/>
                    <a:pt x="57" y="0"/>
                    <a:pt x="203" y="0"/>
                  </a:cubicBezTo>
                  <a:cubicBezTo>
                    <a:pt x="349" y="0"/>
                    <a:pt x="406" y="157"/>
                    <a:pt x="375" y="266"/>
                  </a:cubicBezTo>
                  <a:cubicBezTo>
                    <a:pt x="346" y="374"/>
                    <a:pt x="249" y="450"/>
                    <a:pt x="203" y="450"/>
                  </a:cubicBezTo>
                  <a:close/>
                </a:path>
              </a:pathLst>
            </a:custGeom>
            <a:solidFill>
              <a:srgbClr val="F6DC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64" name="Freeform 116"/>
            <p:cNvSpPr>
              <a:spLocks/>
            </p:cNvSpPr>
            <p:nvPr/>
          </p:nvSpPr>
          <p:spPr bwMode="auto">
            <a:xfrm>
              <a:off x="5368925" y="1774032"/>
              <a:ext cx="657225" cy="493713"/>
            </a:xfrm>
            <a:custGeom>
              <a:avLst/>
              <a:gdLst>
                <a:gd name="T0" fmla="*/ 392 w 409"/>
                <a:gd name="T1" fmla="*/ 143 h 308"/>
                <a:gd name="T2" fmla="*/ 238 w 409"/>
                <a:gd name="T3" fmla="*/ 2 h 308"/>
                <a:gd name="T4" fmla="*/ 204 w 409"/>
                <a:gd name="T5" fmla="*/ 1 h 308"/>
                <a:gd name="T6" fmla="*/ 171 w 409"/>
                <a:gd name="T7" fmla="*/ 2 h 308"/>
                <a:gd name="T8" fmla="*/ 16 w 409"/>
                <a:gd name="T9" fmla="*/ 143 h 308"/>
                <a:gd name="T10" fmla="*/ 28 w 409"/>
                <a:gd name="T11" fmla="*/ 280 h 308"/>
                <a:gd name="T12" fmla="*/ 44 w 409"/>
                <a:gd name="T13" fmla="*/ 308 h 308"/>
                <a:gd name="T14" fmla="*/ 39 w 409"/>
                <a:gd name="T15" fmla="*/ 227 h 308"/>
                <a:gd name="T16" fmla="*/ 71 w 409"/>
                <a:gd name="T17" fmla="*/ 224 h 308"/>
                <a:gd name="T18" fmla="*/ 168 w 409"/>
                <a:gd name="T19" fmla="*/ 146 h 308"/>
                <a:gd name="T20" fmla="*/ 204 w 409"/>
                <a:gd name="T21" fmla="*/ 96 h 308"/>
                <a:gd name="T22" fmla="*/ 240 w 409"/>
                <a:gd name="T23" fmla="*/ 146 h 308"/>
                <a:gd name="T24" fmla="*/ 338 w 409"/>
                <a:gd name="T25" fmla="*/ 224 h 308"/>
                <a:gd name="T26" fmla="*/ 370 w 409"/>
                <a:gd name="T27" fmla="*/ 227 h 308"/>
                <a:gd name="T28" fmla="*/ 365 w 409"/>
                <a:gd name="T29" fmla="*/ 308 h 308"/>
                <a:gd name="T30" fmla="*/ 381 w 409"/>
                <a:gd name="T31" fmla="*/ 280 h 308"/>
                <a:gd name="T32" fmla="*/ 392 w 409"/>
                <a:gd name="T33" fmla="*/ 143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9" h="308">
                  <a:moveTo>
                    <a:pt x="392" y="143"/>
                  </a:moveTo>
                  <a:cubicBezTo>
                    <a:pt x="378" y="86"/>
                    <a:pt x="306" y="0"/>
                    <a:pt x="238" y="2"/>
                  </a:cubicBezTo>
                  <a:cubicBezTo>
                    <a:pt x="228" y="1"/>
                    <a:pt x="217" y="0"/>
                    <a:pt x="204" y="1"/>
                  </a:cubicBezTo>
                  <a:cubicBezTo>
                    <a:pt x="192" y="0"/>
                    <a:pt x="181" y="1"/>
                    <a:pt x="171" y="2"/>
                  </a:cubicBezTo>
                  <a:cubicBezTo>
                    <a:pt x="103" y="0"/>
                    <a:pt x="31" y="86"/>
                    <a:pt x="16" y="143"/>
                  </a:cubicBezTo>
                  <a:cubicBezTo>
                    <a:pt x="5" y="189"/>
                    <a:pt x="0" y="234"/>
                    <a:pt x="28" y="280"/>
                  </a:cubicBezTo>
                  <a:cubicBezTo>
                    <a:pt x="32" y="294"/>
                    <a:pt x="38" y="304"/>
                    <a:pt x="44" y="308"/>
                  </a:cubicBezTo>
                  <a:cubicBezTo>
                    <a:pt x="38" y="273"/>
                    <a:pt x="37" y="247"/>
                    <a:pt x="39" y="227"/>
                  </a:cubicBezTo>
                  <a:cubicBezTo>
                    <a:pt x="44" y="219"/>
                    <a:pt x="54" y="217"/>
                    <a:pt x="71" y="224"/>
                  </a:cubicBezTo>
                  <a:cubicBezTo>
                    <a:pt x="118" y="244"/>
                    <a:pt x="133" y="221"/>
                    <a:pt x="168" y="146"/>
                  </a:cubicBezTo>
                  <a:cubicBezTo>
                    <a:pt x="179" y="123"/>
                    <a:pt x="188" y="96"/>
                    <a:pt x="204" y="96"/>
                  </a:cubicBezTo>
                  <a:cubicBezTo>
                    <a:pt x="221" y="96"/>
                    <a:pt x="230" y="123"/>
                    <a:pt x="240" y="146"/>
                  </a:cubicBezTo>
                  <a:cubicBezTo>
                    <a:pt x="276" y="221"/>
                    <a:pt x="291" y="244"/>
                    <a:pt x="338" y="224"/>
                  </a:cubicBezTo>
                  <a:cubicBezTo>
                    <a:pt x="355" y="217"/>
                    <a:pt x="365" y="219"/>
                    <a:pt x="370" y="227"/>
                  </a:cubicBezTo>
                  <a:cubicBezTo>
                    <a:pt x="372" y="247"/>
                    <a:pt x="371" y="273"/>
                    <a:pt x="365" y="308"/>
                  </a:cubicBezTo>
                  <a:cubicBezTo>
                    <a:pt x="371" y="304"/>
                    <a:pt x="376" y="294"/>
                    <a:pt x="381" y="280"/>
                  </a:cubicBezTo>
                  <a:cubicBezTo>
                    <a:pt x="409" y="234"/>
                    <a:pt x="404" y="189"/>
                    <a:pt x="392" y="143"/>
                  </a:cubicBezTo>
                  <a:close/>
                </a:path>
              </a:pathLst>
            </a:custGeom>
            <a:solidFill>
              <a:srgbClr val="605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65" name="Freeform 117"/>
            <p:cNvSpPr>
              <a:spLocks/>
            </p:cNvSpPr>
            <p:nvPr/>
          </p:nvSpPr>
          <p:spPr bwMode="auto">
            <a:xfrm>
              <a:off x="5413375" y="2563019"/>
              <a:ext cx="233363" cy="433388"/>
            </a:xfrm>
            <a:custGeom>
              <a:avLst/>
              <a:gdLst>
                <a:gd name="T0" fmla="*/ 147 w 147"/>
                <a:gd name="T1" fmla="*/ 272 h 273"/>
                <a:gd name="T2" fmla="*/ 84 w 147"/>
                <a:gd name="T3" fmla="*/ 272 h 273"/>
                <a:gd name="T4" fmla="*/ 80 w 147"/>
                <a:gd name="T5" fmla="*/ 273 h 273"/>
                <a:gd name="T6" fmla="*/ 15 w 147"/>
                <a:gd name="T7" fmla="*/ 214 h 273"/>
                <a:gd name="T8" fmla="*/ 81 w 147"/>
                <a:gd name="T9" fmla="*/ 169 h 273"/>
                <a:gd name="T10" fmla="*/ 0 w 147"/>
                <a:gd name="T11" fmla="*/ 132 h 273"/>
                <a:gd name="T12" fmla="*/ 53 w 147"/>
                <a:gd name="T13" fmla="*/ 49 h 273"/>
                <a:gd name="T14" fmla="*/ 74 w 147"/>
                <a:gd name="T15" fmla="*/ 16 h 273"/>
                <a:gd name="T16" fmla="*/ 110 w 147"/>
                <a:gd name="T17" fmla="*/ 0 h 273"/>
                <a:gd name="T18" fmla="*/ 110 w 147"/>
                <a:gd name="T19" fmla="*/ 39 h 273"/>
                <a:gd name="T20" fmla="*/ 146 w 147"/>
                <a:gd name="T21" fmla="*/ 273 h 273"/>
                <a:gd name="T22" fmla="*/ 147 w 147"/>
                <a:gd name="T23" fmla="*/ 272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7" h="273">
                  <a:moveTo>
                    <a:pt x="147" y="272"/>
                  </a:moveTo>
                  <a:lnTo>
                    <a:pt x="84" y="272"/>
                  </a:lnTo>
                  <a:lnTo>
                    <a:pt x="80" y="273"/>
                  </a:lnTo>
                  <a:lnTo>
                    <a:pt x="15" y="214"/>
                  </a:lnTo>
                  <a:lnTo>
                    <a:pt x="81" y="169"/>
                  </a:lnTo>
                  <a:lnTo>
                    <a:pt x="0" y="132"/>
                  </a:lnTo>
                  <a:lnTo>
                    <a:pt x="53" y="49"/>
                  </a:lnTo>
                  <a:lnTo>
                    <a:pt x="74" y="16"/>
                  </a:lnTo>
                  <a:lnTo>
                    <a:pt x="110" y="0"/>
                  </a:lnTo>
                  <a:lnTo>
                    <a:pt x="110" y="39"/>
                  </a:lnTo>
                  <a:lnTo>
                    <a:pt x="146" y="273"/>
                  </a:lnTo>
                  <a:lnTo>
                    <a:pt x="147" y="272"/>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66" name="Freeform 118"/>
            <p:cNvSpPr>
              <a:spLocks/>
            </p:cNvSpPr>
            <p:nvPr/>
          </p:nvSpPr>
          <p:spPr bwMode="auto">
            <a:xfrm>
              <a:off x="5767388" y="2559844"/>
              <a:ext cx="233363" cy="436563"/>
            </a:xfrm>
            <a:custGeom>
              <a:avLst/>
              <a:gdLst>
                <a:gd name="T0" fmla="*/ 66 w 147"/>
                <a:gd name="T1" fmla="*/ 169 h 275"/>
                <a:gd name="T2" fmla="*/ 133 w 147"/>
                <a:gd name="T3" fmla="*/ 213 h 275"/>
                <a:gd name="T4" fmla="*/ 67 w 147"/>
                <a:gd name="T5" fmla="*/ 275 h 275"/>
                <a:gd name="T6" fmla="*/ 63 w 147"/>
                <a:gd name="T7" fmla="*/ 274 h 275"/>
                <a:gd name="T8" fmla="*/ 0 w 147"/>
                <a:gd name="T9" fmla="*/ 274 h 275"/>
                <a:gd name="T10" fmla="*/ 1 w 147"/>
                <a:gd name="T11" fmla="*/ 275 h 275"/>
                <a:gd name="T12" fmla="*/ 37 w 147"/>
                <a:gd name="T13" fmla="*/ 38 h 275"/>
                <a:gd name="T14" fmla="*/ 37 w 147"/>
                <a:gd name="T15" fmla="*/ 0 h 275"/>
                <a:gd name="T16" fmla="*/ 81 w 147"/>
                <a:gd name="T17" fmla="*/ 19 h 275"/>
                <a:gd name="T18" fmla="*/ 100 w 147"/>
                <a:gd name="T19" fmla="*/ 52 h 275"/>
                <a:gd name="T20" fmla="*/ 147 w 147"/>
                <a:gd name="T21" fmla="*/ 131 h 275"/>
                <a:gd name="T22" fmla="*/ 66 w 147"/>
                <a:gd name="T23" fmla="*/ 16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7" h="275">
                  <a:moveTo>
                    <a:pt x="66" y="169"/>
                  </a:moveTo>
                  <a:lnTo>
                    <a:pt x="133" y="213"/>
                  </a:lnTo>
                  <a:lnTo>
                    <a:pt x="67" y="275"/>
                  </a:lnTo>
                  <a:lnTo>
                    <a:pt x="63" y="274"/>
                  </a:lnTo>
                  <a:lnTo>
                    <a:pt x="0" y="274"/>
                  </a:lnTo>
                  <a:lnTo>
                    <a:pt x="1" y="275"/>
                  </a:lnTo>
                  <a:lnTo>
                    <a:pt x="37" y="38"/>
                  </a:lnTo>
                  <a:lnTo>
                    <a:pt x="37" y="0"/>
                  </a:lnTo>
                  <a:lnTo>
                    <a:pt x="81" y="19"/>
                  </a:lnTo>
                  <a:lnTo>
                    <a:pt x="100" y="52"/>
                  </a:lnTo>
                  <a:lnTo>
                    <a:pt x="147" y="131"/>
                  </a:lnTo>
                  <a:lnTo>
                    <a:pt x="66" y="169"/>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67" name="Freeform 119"/>
            <p:cNvSpPr>
              <a:spLocks/>
            </p:cNvSpPr>
            <p:nvPr/>
          </p:nvSpPr>
          <p:spPr bwMode="auto">
            <a:xfrm>
              <a:off x="5621338" y="3086894"/>
              <a:ext cx="1247775" cy="565150"/>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7"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rgbClr val="FFDE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68" name="Freeform 120"/>
            <p:cNvSpPr>
              <a:spLocks/>
            </p:cNvSpPr>
            <p:nvPr/>
          </p:nvSpPr>
          <p:spPr bwMode="auto">
            <a:xfrm>
              <a:off x="5621338" y="3086894"/>
              <a:ext cx="1247775" cy="565150"/>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7"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69" name="Freeform 121"/>
            <p:cNvSpPr>
              <a:spLocks/>
            </p:cNvSpPr>
            <p:nvPr/>
          </p:nvSpPr>
          <p:spPr bwMode="auto">
            <a:xfrm>
              <a:off x="6110288" y="2680494"/>
              <a:ext cx="268288" cy="560388"/>
            </a:xfrm>
            <a:custGeom>
              <a:avLst/>
              <a:gdLst>
                <a:gd name="T0" fmla="*/ 0 w 167"/>
                <a:gd name="T1" fmla="*/ 102 h 349"/>
                <a:gd name="T2" fmla="*/ 0 w 167"/>
                <a:gd name="T3" fmla="*/ 230 h 349"/>
                <a:gd name="T4" fmla="*/ 0 w 167"/>
                <a:gd name="T5" fmla="*/ 293 h 349"/>
                <a:gd name="T6" fmla="*/ 167 w 167"/>
                <a:gd name="T7" fmla="*/ 293 h 349"/>
                <a:gd name="T8" fmla="*/ 167 w 167"/>
                <a:gd name="T9" fmla="*/ 230 h 349"/>
                <a:gd name="T10" fmla="*/ 167 w 167"/>
                <a:gd name="T11" fmla="*/ 102 h 349"/>
                <a:gd name="T12" fmla="*/ 0 w 167"/>
                <a:gd name="T13" fmla="*/ 102 h 349"/>
              </a:gdLst>
              <a:ahLst/>
              <a:cxnLst>
                <a:cxn ang="0">
                  <a:pos x="T0" y="T1"/>
                </a:cxn>
                <a:cxn ang="0">
                  <a:pos x="T2" y="T3"/>
                </a:cxn>
                <a:cxn ang="0">
                  <a:pos x="T4" y="T5"/>
                </a:cxn>
                <a:cxn ang="0">
                  <a:pos x="T6" y="T7"/>
                </a:cxn>
                <a:cxn ang="0">
                  <a:pos x="T8" y="T9"/>
                </a:cxn>
                <a:cxn ang="0">
                  <a:pos x="T10" y="T11"/>
                </a:cxn>
                <a:cxn ang="0">
                  <a:pos x="T12" y="T13"/>
                </a:cxn>
              </a:cxnLst>
              <a:rect l="0" t="0" r="r" b="b"/>
              <a:pathLst>
                <a:path w="167" h="349">
                  <a:moveTo>
                    <a:pt x="0" y="102"/>
                  </a:moveTo>
                  <a:cubicBezTo>
                    <a:pt x="0" y="230"/>
                    <a:pt x="0" y="230"/>
                    <a:pt x="0" y="230"/>
                  </a:cubicBezTo>
                  <a:cubicBezTo>
                    <a:pt x="0" y="293"/>
                    <a:pt x="0" y="293"/>
                    <a:pt x="0" y="293"/>
                  </a:cubicBezTo>
                  <a:cubicBezTo>
                    <a:pt x="46" y="347"/>
                    <a:pt x="121" y="349"/>
                    <a:pt x="167" y="293"/>
                  </a:cubicBezTo>
                  <a:cubicBezTo>
                    <a:pt x="167" y="230"/>
                    <a:pt x="167" y="230"/>
                    <a:pt x="167" y="230"/>
                  </a:cubicBezTo>
                  <a:cubicBezTo>
                    <a:pt x="167" y="102"/>
                    <a:pt x="167" y="102"/>
                    <a:pt x="167" y="102"/>
                  </a:cubicBezTo>
                  <a:cubicBezTo>
                    <a:pt x="167" y="0"/>
                    <a:pt x="0" y="0"/>
                    <a:pt x="0" y="102"/>
                  </a:cubicBezTo>
                </a:path>
              </a:pathLst>
            </a:custGeom>
            <a:solidFill>
              <a:srgbClr val="DBB1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70" name="Freeform 122"/>
            <p:cNvSpPr>
              <a:spLocks/>
            </p:cNvSpPr>
            <p:nvPr/>
          </p:nvSpPr>
          <p:spPr bwMode="auto">
            <a:xfrm>
              <a:off x="5934075" y="2645569"/>
              <a:ext cx="112713" cy="163513"/>
            </a:xfrm>
            <a:custGeom>
              <a:avLst/>
              <a:gdLst>
                <a:gd name="T0" fmla="*/ 19 w 70"/>
                <a:gd name="T1" fmla="*/ 5 h 102"/>
                <a:gd name="T2" fmla="*/ 61 w 70"/>
                <a:gd name="T3" fmla="*/ 42 h 102"/>
                <a:gd name="T4" fmla="*/ 50 w 70"/>
                <a:gd name="T5" fmla="*/ 97 h 102"/>
                <a:gd name="T6" fmla="*/ 8 w 70"/>
                <a:gd name="T7" fmla="*/ 60 h 102"/>
                <a:gd name="T8" fmla="*/ 19 w 70"/>
                <a:gd name="T9" fmla="*/ 5 h 102"/>
              </a:gdLst>
              <a:ahLst/>
              <a:cxnLst>
                <a:cxn ang="0">
                  <a:pos x="T0" y="T1"/>
                </a:cxn>
                <a:cxn ang="0">
                  <a:pos x="T2" y="T3"/>
                </a:cxn>
                <a:cxn ang="0">
                  <a:pos x="T4" y="T5"/>
                </a:cxn>
                <a:cxn ang="0">
                  <a:pos x="T6" y="T7"/>
                </a:cxn>
                <a:cxn ang="0">
                  <a:pos x="T8" y="T9"/>
                </a:cxn>
              </a:cxnLst>
              <a:rect l="0" t="0" r="r" b="b"/>
              <a:pathLst>
                <a:path w="70" h="102">
                  <a:moveTo>
                    <a:pt x="19" y="5"/>
                  </a:moveTo>
                  <a:cubicBezTo>
                    <a:pt x="34" y="0"/>
                    <a:pt x="53" y="17"/>
                    <a:pt x="61" y="42"/>
                  </a:cubicBezTo>
                  <a:cubicBezTo>
                    <a:pt x="70" y="67"/>
                    <a:pt x="64" y="92"/>
                    <a:pt x="50" y="97"/>
                  </a:cubicBezTo>
                  <a:cubicBezTo>
                    <a:pt x="35" y="102"/>
                    <a:pt x="16" y="85"/>
                    <a:pt x="8" y="60"/>
                  </a:cubicBezTo>
                  <a:cubicBezTo>
                    <a:pt x="0" y="34"/>
                    <a:pt x="5" y="10"/>
                    <a:pt x="19" y="5"/>
                  </a:cubicBezTo>
                  <a:close/>
                </a:path>
              </a:pathLst>
            </a:custGeom>
            <a:solidFill>
              <a:srgbClr val="F6D1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71" name="Freeform 123"/>
            <p:cNvSpPr>
              <a:spLocks/>
            </p:cNvSpPr>
            <p:nvPr/>
          </p:nvSpPr>
          <p:spPr bwMode="auto">
            <a:xfrm>
              <a:off x="6442075" y="2645569"/>
              <a:ext cx="111125" cy="163513"/>
            </a:xfrm>
            <a:custGeom>
              <a:avLst/>
              <a:gdLst>
                <a:gd name="T0" fmla="*/ 50 w 70"/>
                <a:gd name="T1" fmla="*/ 5 h 102"/>
                <a:gd name="T2" fmla="*/ 9 w 70"/>
                <a:gd name="T3" fmla="*/ 42 h 102"/>
                <a:gd name="T4" fmla="*/ 20 w 70"/>
                <a:gd name="T5" fmla="*/ 97 h 102"/>
                <a:gd name="T6" fmla="*/ 62 w 70"/>
                <a:gd name="T7" fmla="*/ 60 h 102"/>
                <a:gd name="T8" fmla="*/ 50 w 70"/>
                <a:gd name="T9" fmla="*/ 5 h 102"/>
              </a:gdLst>
              <a:ahLst/>
              <a:cxnLst>
                <a:cxn ang="0">
                  <a:pos x="T0" y="T1"/>
                </a:cxn>
                <a:cxn ang="0">
                  <a:pos x="T2" y="T3"/>
                </a:cxn>
                <a:cxn ang="0">
                  <a:pos x="T4" y="T5"/>
                </a:cxn>
                <a:cxn ang="0">
                  <a:pos x="T6" y="T7"/>
                </a:cxn>
                <a:cxn ang="0">
                  <a:pos x="T8" y="T9"/>
                </a:cxn>
              </a:cxnLst>
              <a:rect l="0" t="0" r="r" b="b"/>
              <a:pathLst>
                <a:path w="70" h="102">
                  <a:moveTo>
                    <a:pt x="50" y="5"/>
                  </a:moveTo>
                  <a:cubicBezTo>
                    <a:pt x="36" y="0"/>
                    <a:pt x="17" y="17"/>
                    <a:pt x="9" y="42"/>
                  </a:cubicBezTo>
                  <a:cubicBezTo>
                    <a:pt x="0" y="67"/>
                    <a:pt x="5" y="92"/>
                    <a:pt x="20" y="97"/>
                  </a:cubicBezTo>
                  <a:cubicBezTo>
                    <a:pt x="35" y="102"/>
                    <a:pt x="54" y="85"/>
                    <a:pt x="62" y="60"/>
                  </a:cubicBezTo>
                  <a:cubicBezTo>
                    <a:pt x="70" y="34"/>
                    <a:pt x="65" y="10"/>
                    <a:pt x="50" y="5"/>
                  </a:cubicBezTo>
                  <a:close/>
                </a:path>
              </a:pathLst>
            </a:custGeom>
            <a:solidFill>
              <a:srgbClr val="F6D1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72" name="Freeform 124"/>
            <p:cNvSpPr>
              <a:spLocks/>
            </p:cNvSpPr>
            <p:nvPr/>
          </p:nvSpPr>
          <p:spPr bwMode="auto">
            <a:xfrm>
              <a:off x="6186488" y="3217069"/>
              <a:ext cx="115888" cy="112713"/>
            </a:xfrm>
            <a:custGeom>
              <a:avLst/>
              <a:gdLst>
                <a:gd name="T0" fmla="*/ 0 w 72"/>
                <a:gd name="T1" fmla="*/ 39 h 70"/>
                <a:gd name="T2" fmla="*/ 21 w 72"/>
                <a:gd name="T3" fmla="*/ 70 h 70"/>
                <a:gd name="T4" fmla="*/ 52 w 72"/>
                <a:gd name="T5" fmla="*/ 70 h 70"/>
                <a:gd name="T6" fmla="*/ 72 w 72"/>
                <a:gd name="T7" fmla="*/ 39 h 70"/>
                <a:gd name="T8" fmla="*/ 37 w 72"/>
                <a:gd name="T9" fmla="*/ 0 h 70"/>
                <a:gd name="T10" fmla="*/ 0 w 72"/>
                <a:gd name="T11" fmla="*/ 39 h 70"/>
              </a:gdLst>
              <a:ahLst/>
              <a:cxnLst>
                <a:cxn ang="0">
                  <a:pos x="T0" y="T1"/>
                </a:cxn>
                <a:cxn ang="0">
                  <a:pos x="T2" y="T3"/>
                </a:cxn>
                <a:cxn ang="0">
                  <a:pos x="T4" y="T5"/>
                </a:cxn>
                <a:cxn ang="0">
                  <a:pos x="T6" y="T7"/>
                </a:cxn>
                <a:cxn ang="0">
                  <a:pos x="T8" y="T9"/>
                </a:cxn>
                <a:cxn ang="0">
                  <a:pos x="T10" y="T11"/>
                </a:cxn>
              </a:cxnLst>
              <a:rect l="0" t="0" r="r" b="b"/>
              <a:pathLst>
                <a:path w="72" h="70">
                  <a:moveTo>
                    <a:pt x="0" y="39"/>
                  </a:moveTo>
                  <a:cubicBezTo>
                    <a:pt x="21" y="70"/>
                    <a:pt x="21" y="70"/>
                    <a:pt x="21" y="70"/>
                  </a:cubicBezTo>
                  <a:cubicBezTo>
                    <a:pt x="31" y="70"/>
                    <a:pt x="42" y="70"/>
                    <a:pt x="52" y="70"/>
                  </a:cubicBezTo>
                  <a:cubicBezTo>
                    <a:pt x="72" y="39"/>
                    <a:pt x="72" y="39"/>
                    <a:pt x="72" y="39"/>
                  </a:cubicBezTo>
                  <a:cubicBezTo>
                    <a:pt x="37" y="0"/>
                    <a:pt x="37" y="0"/>
                    <a:pt x="37" y="0"/>
                  </a:cubicBezTo>
                  <a:cubicBezTo>
                    <a:pt x="0" y="39"/>
                    <a:pt x="0" y="39"/>
                    <a:pt x="0" y="39"/>
                  </a:cubicBezTo>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73" name="Freeform 125"/>
            <p:cNvSpPr>
              <a:spLocks/>
            </p:cNvSpPr>
            <p:nvPr/>
          </p:nvSpPr>
          <p:spPr bwMode="auto">
            <a:xfrm>
              <a:off x="6173788" y="3329782"/>
              <a:ext cx="142875" cy="322263"/>
            </a:xfrm>
            <a:custGeom>
              <a:avLst/>
              <a:gdLst>
                <a:gd name="T0" fmla="*/ 29 w 90"/>
                <a:gd name="T1" fmla="*/ 0 h 203"/>
                <a:gd name="T2" fmla="*/ 0 w 90"/>
                <a:gd name="T3" fmla="*/ 203 h 203"/>
                <a:gd name="T4" fmla="*/ 90 w 90"/>
                <a:gd name="T5" fmla="*/ 203 h 203"/>
                <a:gd name="T6" fmla="*/ 60 w 90"/>
                <a:gd name="T7" fmla="*/ 0 h 203"/>
                <a:gd name="T8" fmla="*/ 29 w 90"/>
                <a:gd name="T9" fmla="*/ 0 h 203"/>
              </a:gdLst>
              <a:ahLst/>
              <a:cxnLst>
                <a:cxn ang="0">
                  <a:pos x="T0" y="T1"/>
                </a:cxn>
                <a:cxn ang="0">
                  <a:pos x="T2" y="T3"/>
                </a:cxn>
                <a:cxn ang="0">
                  <a:pos x="T4" y="T5"/>
                </a:cxn>
                <a:cxn ang="0">
                  <a:pos x="T6" y="T7"/>
                </a:cxn>
                <a:cxn ang="0">
                  <a:pos x="T8" y="T9"/>
                </a:cxn>
              </a:cxnLst>
              <a:rect l="0" t="0" r="r" b="b"/>
              <a:pathLst>
                <a:path w="90" h="203">
                  <a:moveTo>
                    <a:pt x="29" y="0"/>
                  </a:moveTo>
                  <a:lnTo>
                    <a:pt x="0" y="203"/>
                  </a:lnTo>
                  <a:lnTo>
                    <a:pt x="90" y="203"/>
                  </a:lnTo>
                  <a:lnTo>
                    <a:pt x="60" y="0"/>
                  </a:lnTo>
                  <a:lnTo>
                    <a:pt x="29" y="0"/>
                  </a:lnTo>
                  <a:close/>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74" name="Freeform 126"/>
            <p:cNvSpPr>
              <a:spLocks/>
            </p:cNvSpPr>
            <p:nvPr/>
          </p:nvSpPr>
          <p:spPr bwMode="auto">
            <a:xfrm>
              <a:off x="6173788" y="3329782"/>
              <a:ext cx="142875" cy="322263"/>
            </a:xfrm>
            <a:custGeom>
              <a:avLst/>
              <a:gdLst>
                <a:gd name="T0" fmla="*/ 29 w 90"/>
                <a:gd name="T1" fmla="*/ 0 h 203"/>
                <a:gd name="T2" fmla="*/ 0 w 90"/>
                <a:gd name="T3" fmla="*/ 203 h 203"/>
                <a:gd name="T4" fmla="*/ 90 w 90"/>
                <a:gd name="T5" fmla="*/ 203 h 203"/>
                <a:gd name="T6" fmla="*/ 60 w 90"/>
                <a:gd name="T7" fmla="*/ 0 h 203"/>
                <a:gd name="T8" fmla="*/ 29 w 90"/>
                <a:gd name="T9" fmla="*/ 0 h 203"/>
              </a:gdLst>
              <a:ahLst/>
              <a:cxnLst>
                <a:cxn ang="0">
                  <a:pos x="T0" y="T1"/>
                </a:cxn>
                <a:cxn ang="0">
                  <a:pos x="T2" y="T3"/>
                </a:cxn>
                <a:cxn ang="0">
                  <a:pos x="T4" y="T5"/>
                </a:cxn>
                <a:cxn ang="0">
                  <a:pos x="T6" y="T7"/>
                </a:cxn>
                <a:cxn ang="0">
                  <a:pos x="T8" y="T9"/>
                </a:cxn>
              </a:cxnLst>
              <a:rect l="0" t="0" r="r" b="b"/>
              <a:pathLst>
                <a:path w="90" h="203">
                  <a:moveTo>
                    <a:pt x="29" y="0"/>
                  </a:moveTo>
                  <a:lnTo>
                    <a:pt x="0" y="203"/>
                  </a:lnTo>
                  <a:lnTo>
                    <a:pt x="90" y="203"/>
                  </a:lnTo>
                  <a:lnTo>
                    <a:pt x="60" y="0"/>
                  </a:lnTo>
                  <a:lnTo>
                    <a:pt x="2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75" name="Freeform 127"/>
            <p:cNvSpPr>
              <a:spLocks/>
            </p:cNvSpPr>
            <p:nvPr/>
          </p:nvSpPr>
          <p:spPr bwMode="auto">
            <a:xfrm>
              <a:off x="6099175" y="3050382"/>
              <a:ext cx="146050" cy="282575"/>
            </a:xfrm>
            <a:custGeom>
              <a:avLst/>
              <a:gdLst>
                <a:gd name="T0" fmla="*/ 7 w 92"/>
                <a:gd name="T1" fmla="*/ 0 h 178"/>
                <a:gd name="T2" fmla="*/ 0 w 92"/>
                <a:gd name="T3" fmla="*/ 28 h 178"/>
                <a:gd name="T4" fmla="*/ 21 w 92"/>
                <a:gd name="T5" fmla="*/ 178 h 178"/>
                <a:gd name="T6" fmla="*/ 92 w 92"/>
                <a:gd name="T7" fmla="*/ 105 h 178"/>
                <a:gd name="T8" fmla="*/ 7 w 92"/>
                <a:gd name="T9" fmla="*/ 0 h 178"/>
              </a:gdLst>
              <a:ahLst/>
              <a:cxnLst>
                <a:cxn ang="0">
                  <a:pos x="T0" y="T1"/>
                </a:cxn>
                <a:cxn ang="0">
                  <a:pos x="T2" y="T3"/>
                </a:cxn>
                <a:cxn ang="0">
                  <a:pos x="T4" y="T5"/>
                </a:cxn>
                <a:cxn ang="0">
                  <a:pos x="T6" y="T7"/>
                </a:cxn>
                <a:cxn ang="0">
                  <a:pos x="T8" y="T9"/>
                </a:cxn>
              </a:cxnLst>
              <a:rect l="0" t="0" r="r" b="b"/>
              <a:pathLst>
                <a:path w="92" h="178">
                  <a:moveTo>
                    <a:pt x="7" y="0"/>
                  </a:moveTo>
                  <a:lnTo>
                    <a:pt x="0" y="28"/>
                  </a:lnTo>
                  <a:lnTo>
                    <a:pt x="21" y="178"/>
                  </a:lnTo>
                  <a:lnTo>
                    <a:pt x="92" y="105"/>
                  </a:lnTo>
                  <a:lnTo>
                    <a:pt x="7" y="0"/>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76" name="Freeform 128"/>
            <p:cNvSpPr>
              <a:spLocks/>
            </p:cNvSpPr>
            <p:nvPr/>
          </p:nvSpPr>
          <p:spPr bwMode="auto">
            <a:xfrm>
              <a:off x="6099175" y="3050382"/>
              <a:ext cx="146050" cy="282575"/>
            </a:xfrm>
            <a:custGeom>
              <a:avLst/>
              <a:gdLst>
                <a:gd name="T0" fmla="*/ 7 w 92"/>
                <a:gd name="T1" fmla="*/ 0 h 178"/>
                <a:gd name="T2" fmla="*/ 0 w 92"/>
                <a:gd name="T3" fmla="*/ 28 h 178"/>
                <a:gd name="T4" fmla="*/ 21 w 92"/>
                <a:gd name="T5" fmla="*/ 178 h 178"/>
                <a:gd name="T6" fmla="*/ 92 w 92"/>
                <a:gd name="T7" fmla="*/ 105 h 178"/>
                <a:gd name="T8" fmla="*/ 7 w 92"/>
                <a:gd name="T9" fmla="*/ 0 h 178"/>
              </a:gdLst>
              <a:ahLst/>
              <a:cxnLst>
                <a:cxn ang="0">
                  <a:pos x="T0" y="T1"/>
                </a:cxn>
                <a:cxn ang="0">
                  <a:pos x="T2" y="T3"/>
                </a:cxn>
                <a:cxn ang="0">
                  <a:pos x="T4" y="T5"/>
                </a:cxn>
                <a:cxn ang="0">
                  <a:pos x="T6" y="T7"/>
                </a:cxn>
                <a:cxn ang="0">
                  <a:pos x="T8" y="T9"/>
                </a:cxn>
              </a:cxnLst>
              <a:rect l="0" t="0" r="r" b="b"/>
              <a:pathLst>
                <a:path w="92" h="178">
                  <a:moveTo>
                    <a:pt x="7" y="0"/>
                  </a:moveTo>
                  <a:lnTo>
                    <a:pt x="0" y="28"/>
                  </a:lnTo>
                  <a:lnTo>
                    <a:pt x="21" y="178"/>
                  </a:lnTo>
                  <a:lnTo>
                    <a:pt x="92" y="105"/>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77" name="Freeform 129"/>
            <p:cNvSpPr>
              <a:spLocks/>
            </p:cNvSpPr>
            <p:nvPr/>
          </p:nvSpPr>
          <p:spPr bwMode="auto">
            <a:xfrm>
              <a:off x="6110288" y="2993232"/>
              <a:ext cx="268288" cy="93663"/>
            </a:xfrm>
            <a:custGeom>
              <a:avLst/>
              <a:gdLst>
                <a:gd name="T0" fmla="*/ 0 w 167"/>
                <a:gd name="T1" fmla="*/ 0 h 58"/>
                <a:gd name="T2" fmla="*/ 0 w 167"/>
                <a:gd name="T3" fmla="*/ 6 h 58"/>
                <a:gd name="T4" fmla="*/ 83 w 167"/>
                <a:gd name="T5" fmla="*/ 58 h 58"/>
                <a:gd name="T6" fmla="*/ 85 w 167"/>
                <a:gd name="T7" fmla="*/ 58 h 58"/>
                <a:gd name="T8" fmla="*/ 167 w 167"/>
                <a:gd name="T9" fmla="*/ 9 h 58"/>
                <a:gd name="T10" fmla="*/ 167 w 167"/>
                <a:gd name="T11" fmla="*/ 0 h 58"/>
                <a:gd name="T12" fmla="*/ 0 w 167"/>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67" h="58">
                  <a:moveTo>
                    <a:pt x="0" y="0"/>
                  </a:moveTo>
                  <a:cubicBezTo>
                    <a:pt x="0" y="6"/>
                    <a:pt x="0" y="6"/>
                    <a:pt x="0" y="6"/>
                  </a:cubicBezTo>
                  <a:cubicBezTo>
                    <a:pt x="0" y="6"/>
                    <a:pt x="43" y="56"/>
                    <a:pt x="83" y="58"/>
                  </a:cubicBezTo>
                  <a:cubicBezTo>
                    <a:pt x="84" y="58"/>
                    <a:pt x="85" y="58"/>
                    <a:pt x="85" y="58"/>
                  </a:cubicBezTo>
                  <a:cubicBezTo>
                    <a:pt x="125" y="58"/>
                    <a:pt x="167" y="9"/>
                    <a:pt x="167" y="9"/>
                  </a:cubicBezTo>
                  <a:cubicBezTo>
                    <a:pt x="167" y="0"/>
                    <a:pt x="167" y="0"/>
                    <a:pt x="167" y="0"/>
                  </a:cubicBezTo>
                  <a:cubicBezTo>
                    <a:pt x="0" y="0"/>
                    <a:pt x="0" y="0"/>
                    <a:pt x="0" y="0"/>
                  </a:cubicBezTo>
                </a:path>
              </a:pathLst>
            </a:custGeom>
            <a:solidFill>
              <a:srgbClr val="AF8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78" name="Freeform 130"/>
            <p:cNvSpPr>
              <a:spLocks/>
            </p:cNvSpPr>
            <p:nvPr/>
          </p:nvSpPr>
          <p:spPr bwMode="auto">
            <a:xfrm>
              <a:off x="5834063" y="2296319"/>
              <a:ext cx="822325" cy="760413"/>
            </a:xfrm>
            <a:custGeom>
              <a:avLst/>
              <a:gdLst>
                <a:gd name="T0" fmla="*/ 256 w 513"/>
                <a:gd name="T1" fmla="*/ 0 h 473"/>
                <a:gd name="T2" fmla="*/ 115 w 513"/>
                <a:gd name="T3" fmla="*/ 378 h 473"/>
                <a:gd name="T4" fmla="*/ 256 w 513"/>
                <a:gd name="T5" fmla="*/ 473 h 473"/>
                <a:gd name="T6" fmla="*/ 398 w 513"/>
                <a:gd name="T7" fmla="*/ 378 h 473"/>
                <a:gd name="T8" fmla="*/ 256 w 513"/>
                <a:gd name="T9" fmla="*/ 0 h 473"/>
              </a:gdLst>
              <a:ahLst/>
              <a:cxnLst>
                <a:cxn ang="0">
                  <a:pos x="T0" y="T1"/>
                </a:cxn>
                <a:cxn ang="0">
                  <a:pos x="T2" y="T3"/>
                </a:cxn>
                <a:cxn ang="0">
                  <a:pos x="T4" y="T5"/>
                </a:cxn>
                <a:cxn ang="0">
                  <a:pos x="T6" y="T7"/>
                </a:cxn>
                <a:cxn ang="0">
                  <a:pos x="T8" y="T9"/>
                </a:cxn>
              </a:cxnLst>
              <a:rect l="0" t="0" r="r" b="b"/>
              <a:pathLst>
                <a:path w="513" h="473">
                  <a:moveTo>
                    <a:pt x="256" y="0"/>
                  </a:moveTo>
                  <a:cubicBezTo>
                    <a:pt x="0" y="0"/>
                    <a:pt x="98" y="351"/>
                    <a:pt x="115" y="378"/>
                  </a:cubicBezTo>
                  <a:cubicBezTo>
                    <a:pt x="134" y="408"/>
                    <a:pt x="215" y="473"/>
                    <a:pt x="256" y="473"/>
                  </a:cubicBezTo>
                  <a:cubicBezTo>
                    <a:pt x="298" y="473"/>
                    <a:pt x="379" y="408"/>
                    <a:pt x="398" y="378"/>
                  </a:cubicBezTo>
                  <a:cubicBezTo>
                    <a:pt x="415" y="351"/>
                    <a:pt x="513" y="0"/>
                    <a:pt x="256" y="0"/>
                  </a:cubicBezTo>
                  <a:close/>
                </a:path>
              </a:pathLst>
            </a:custGeom>
            <a:solidFill>
              <a:srgbClr val="DBB1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79" name="Freeform 131"/>
            <p:cNvSpPr>
              <a:spLocks noEditPoints="1"/>
            </p:cNvSpPr>
            <p:nvPr/>
          </p:nvSpPr>
          <p:spPr bwMode="auto">
            <a:xfrm>
              <a:off x="5916613" y="2201069"/>
              <a:ext cx="625475" cy="582613"/>
            </a:xfrm>
            <a:custGeom>
              <a:avLst/>
              <a:gdLst>
                <a:gd name="T0" fmla="*/ 93 w 390"/>
                <a:gd name="T1" fmla="*/ 68 h 363"/>
                <a:gd name="T2" fmla="*/ 390 w 390"/>
                <a:gd name="T3" fmla="*/ 66 h 363"/>
                <a:gd name="T4" fmla="*/ 374 w 390"/>
                <a:gd name="T5" fmla="*/ 357 h 363"/>
                <a:gd name="T6" fmla="*/ 374 w 390"/>
                <a:gd name="T7" fmla="*/ 357 h 363"/>
                <a:gd name="T8" fmla="*/ 374 w 390"/>
                <a:gd name="T9" fmla="*/ 360 h 363"/>
                <a:gd name="T10" fmla="*/ 372 w 390"/>
                <a:gd name="T11" fmla="*/ 363 h 363"/>
                <a:gd name="T12" fmla="*/ 367 w 390"/>
                <a:gd name="T13" fmla="*/ 362 h 363"/>
                <a:gd name="T14" fmla="*/ 366 w 390"/>
                <a:gd name="T15" fmla="*/ 361 h 363"/>
                <a:gd name="T16" fmla="*/ 366 w 390"/>
                <a:gd name="T17" fmla="*/ 339 h 363"/>
                <a:gd name="T18" fmla="*/ 371 w 390"/>
                <a:gd name="T19" fmla="*/ 307 h 363"/>
                <a:gd name="T20" fmla="*/ 327 w 390"/>
                <a:gd name="T21" fmla="*/ 183 h 363"/>
                <a:gd name="T22" fmla="*/ 318 w 390"/>
                <a:gd name="T23" fmla="*/ 171 h 363"/>
                <a:gd name="T24" fmla="*/ 307 w 390"/>
                <a:gd name="T25" fmla="*/ 158 h 363"/>
                <a:gd name="T26" fmla="*/ 301 w 390"/>
                <a:gd name="T27" fmla="*/ 154 h 363"/>
                <a:gd name="T28" fmla="*/ 212 w 390"/>
                <a:gd name="T29" fmla="*/ 168 h 363"/>
                <a:gd name="T30" fmla="*/ 129 w 390"/>
                <a:gd name="T31" fmla="*/ 186 h 363"/>
                <a:gd name="T32" fmla="*/ 93 w 390"/>
                <a:gd name="T33" fmla="*/ 176 h 363"/>
                <a:gd name="T34" fmla="*/ 45 w 390"/>
                <a:gd name="T35" fmla="*/ 315 h 363"/>
                <a:gd name="T36" fmla="*/ 48 w 390"/>
                <a:gd name="T37" fmla="*/ 339 h 363"/>
                <a:gd name="T38" fmla="*/ 48 w 390"/>
                <a:gd name="T39" fmla="*/ 361 h 363"/>
                <a:gd name="T40" fmla="*/ 48 w 390"/>
                <a:gd name="T41" fmla="*/ 362 h 363"/>
                <a:gd name="T42" fmla="*/ 43 w 390"/>
                <a:gd name="T43" fmla="*/ 363 h 363"/>
                <a:gd name="T44" fmla="*/ 41 w 390"/>
                <a:gd name="T45" fmla="*/ 360 h 363"/>
                <a:gd name="T46" fmla="*/ 40 w 390"/>
                <a:gd name="T47" fmla="*/ 351 h 363"/>
                <a:gd name="T48" fmla="*/ 38 w 390"/>
                <a:gd name="T49" fmla="*/ 338 h 363"/>
                <a:gd name="T50" fmla="*/ 93 w 390"/>
                <a:gd name="T51" fmla="*/ 68 h 363"/>
                <a:gd name="T52" fmla="*/ 224 w 390"/>
                <a:gd name="T53" fmla="*/ 135 h 363"/>
                <a:gd name="T54" fmla="*/ 228 w 390"/>
                <a:gd name="T55" fmla="*/ 134 h 363"/>
                <a:gd name="T56" fmla="*/ 222 w 390"/>
                <a:gd name="T57" fmla="*/ 135 h 363"/>
                <a:gd name="T58" fmla="*/ 224 w 390"/>
                <a:gd name="T59" fmla="*/ 135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90" h="363">
                  <a:moveTo>
                    <a:pt x="93" y="68"/>
                  </a:moveTo>
                  <a:cubicBezTo>
                    <a:pt x="179" y="0"/>
                    <a:pt x="350" y="10"/>
                    <a:pt x="390" y="66"/>
                  </a:cubicBezTo>
                  <a:cubicBezTo>
                    <a:pt x="374" y="123"/>
                    <a:pt x="386" y="276"/>
                    <a:pt x="374" y="357"/>
                  </a:cubicBezTo>
                  <a:cubicBezTo>
                    <a:pt x="374" y="357"/>
                    <a:pt x="374" y="357"/>
                    <a:pt x="374" y="357"/>
                  </a:cubicBezTo>
                  <a:cubicBezTo>
                    <a:pt x="374" y="358"/>
                    <a:pt x="374" y="359"/>
                    <a:pt x="374" y="360"/>
                  </a:cubicBezTo>
                  <a:cubicBezTo>
                    <a:pt x="373" y="360"/>
                    <a:pt x="372" y="362"/>
                    <a:pt x="372" y="363"/>
                  </a:cubicBezTo>
                  <a:cubicBezTo>
                    <a:pt x="371" y="363"/>
                    <a:pt x="368" y="363"/>
                    <a:pt x="367" y="362"/>
                  </a:cubicBezTo>
                  <a:cubicBezTo>
                    <a:pt x="367" y="362"/>
                    <a:pt x="366" y="361"/>
                    <a:pt x="366" y="361"/>
                  </a:cubicBezTo>
                  <a:cubicBezTo>
                    <a:pt x="366" y="354"/>
                    <a:pt x="366" y="340"/>
                    <a:pt x="366" y="339"/>
                  </a:cubicBezTo>
                  <a:cubicBezTo>
                    <a:pt x="367" y="328"/>
                    <a:pt x="370" y="318"/>
                    <a:pt x="371" y="307"/>
                  </a:cubicBezTo>
                  <a:cubicBezTo>
                    <a:pt x="363" y="255"/>
                    <a:pt x="339" y="245"/>
                    <a:pt x="327" y="183"/>
                  </a:cubicBezTo>
                  <a:cubicBezTo>
                    <a:pt x="324" y="179"/>
                    <a:pt x="321" y="175"/>
                    <a:pt x="318" y="171"/>
                  </a:cubicBezTo>
                  <a:cubicBezTo>
                    <a:pt x="315" y="167"/>
                    <a:pt x="311" y="162"/>
                    <a:pt x="307" y="158"/>
                  </a:cubicBezTo>
                  <a:cubicBezTo>
                    <a:pt x="305" y="157"/>
                    <a:pt x="303" y="156"/>
                    <a:pt x="301" y="154"/>
                  </a:cubicBezTo>
                  <a:cubicBezTo>
                    <a:pt x="254" y="137"/>
                    <a:pt x="256" y="150"/>
                    <a:pt x="212" y="168"/>
                  </a:cubicBezTo>
                  <a:cubicBezTo>
                    <a:pt x="195" y="175"/>
                    <a:pt x="148" y="188"/>
                    <a:pt x="129" y="186"/>
                  </a:cubicBezTo>
                  <a:cubicBezTo>
                    <a:pt x="121" y="186"/>
                    <a:pt x="94" y="183"/>
                    <a:pt x="93" y="176"/>
                  </a:cubicBezTo>
                  <a:cubicBezTo>
                    <a:pt x="58" y="230"/>
                    <a:pt x="55" y="269"/>
                    <a:pt x="45" y="315"/>
                  </a:cubicBezTo>
                  <a:cubicBezTo>
                    <a:pt x="46" y="323"/>
                    <a:pt x="48" y="331"/>
                    <a:pt x="48" y="339"/>
                  </a:cubicBezTo>
                  <a:cubicBezTo>
                    <a:pt x="48" y="340"/>
                    <a:pt x="49" y="354"/>
                    <a:pt x="48" y="361"/>
                  </a:cubicBezTo>
                  <a:cubicBezTo>
                    <a:pt x="48" y="361"/>
                    <a:pt x="48" y="362"/>
                    <a:pt x="48" y="362"/>
                  </a:cubicBezTo>
                  <a:cubicBezTo>
                    <a:pt x="47" y="363"/>
                    <a:pt x="43" y="363"/>
                    <a:pt x="43" y="363"/>
                  </a:cubicBezTo>
                  <a:cubicBezTo>
                    <a:pt x="43" y="362"/>
                    <a:pt x="41" y="360"/>
                    <a:pt x="41" y="360"/>
                  </a:cubicBezTo>
                  <a:cubicBezTo>
                    <a:pt x="40" y="356"/>
                    <a:pt x="40" y="354"/>
                    <a:pt x="40" y="351"/>
                  </a:cubicBezTo>
                  <a:cubicBezTo>
                    <a:pt x="39" y="347"/>
                    <a:pt x="39" y="342"/>
                    <a:pt x="38" y="338"/>
                  </a:cubicBezTo>
                  <a:cubicBezTo>
                    <a:pt x="25" y="288"/>
                    <a:pt x="0" y="89"/>
                    <a:pt x="93" y="68"/>
                  </a:cubicBezTo>
                  <a:close/>
                  <a:moveTo>
                    <a:pt x="224" y="135"/>
                  </a:moveTo>
                  <a:cubicBezTo>
                    <a:pt x="225" y="135"/>
                    <a:pt x="227" y="134"/>
                    <a:pt x="228" y="134"/>
                  </a:cubicBezTo>
                  <a:cubicBezTo>
                    <a:pt x="226" y="134"/>
                    <a:pt x="224" y="135"/>
                    <a:pt x="222" y="135"/>
                  </a:cubicBezTo>
                  <a:cubicBezTo>
                    <a:pt x="222" y="135"/>
                    <a:pt x="223" y="135"/>
                    <a:pt x="224" y="135"/>
                  </a:cubicBezTo>
                  <a:close/>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80" name="Freeform 132"/>
            <p:cNvSpPr>
              <a:spLocks/>
            </p:cNvSpPr>
            <p:nvPr/>
          </p:nvSpPr>
          <p:spPr bwMode="auto">
            <a:xfrm>
              <a:off x="6245225" y="3050382"/>
              <a:ext cx="141288" cy="284163"/>
            </a:xfrm>
            <a:custGeom>
              <a:avLst/>
              <a:gdLst>
                <a:gd name="T0" fmla="*/ 84 w 89"/>
                <a:gd name="T1" fmla="*/ 0 h 179"/>
                <a:gd name="T2" fmla="*/ 89 w 89"/>
                <a:gd name="T3" fmla="*/ 28 h 179"/>
                <a:gd name="T4" fmla="*/ 70 w 89"/>
                <a:gd name="T5" fmla="*/ 179 h 179"/>
                <a:gd name="T6" fmla="*/ 0 w 89"/>
                <a:gd name="T7" fmla="*/ 105 h 179"/>
                <a:gd name="T8" fmla="*/ 84 w 89"/>
                <a:gd name="T9" fmla="*/ 0 h 179"/>
              </a:gdLst>
              <a:ahLst/>
              <a:cxnLst>
                <a:cxn ang="0">
                  <a:pos x="T0" y="T1"/>
                </a:cxn>
                <a:cxn ang="0">
                  <a:pos x="T2" y="T3"/>
                </a:cxn>
                <a:cxn ang="0">
                  <a:pos x="T4" y="T5"/>
                </a:cxn>
                <a:cxn ang="0">
                  <a:pos x="T6" y="T7"/>
                </a:cxn>
                <a:cxn ang="0">
                  <a:pos x="T8" y="T9"/>
                </a:cxn>
              </a:cxnLst>
              <a:rect l="0" t="0" r="r" b="b"/>
              <a:pathLst>
                <a:path w="89" h="179">
                  <a:moveTo>
                    <a:pt x="84" y="0"/>
                  </a:moveTo>
                  <a:lnTo>
                    <a:pt x="89" y="28"/>
                  </a:lnTo>
                  <a:lnTo>
                    <a:pt x="70" y="179"/>
                  </a:lnTo>
                  <a:lnTo>
                    <a:pt x="0" y="105"/>
                  </a:lnTo>
                  <a:lnTo>
                    <a:pt x="84" y="0"/>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81" name="Freeform 133"/>
            <p:cNvSpPr>
              <a:spLocks/>
            </p:cNvSpPr>
            <p:nvPr/>
          </p:nvSpPr>
          <p:spPr bwMode="auto">
            <a:xfrm>
              <a:off x="6245225" y="3050382"/>
              <a:ext cx="141288" cy="284163"/>
            </a:xfrm>
            <a:custGeom>
              <a:avLst/>
              <a:gdLst>
                <a:gd name="T0" fmla="*/ 84 w 89"/>
                <a:gd name="T1" fmla="*/ 0 h 179"/>
                <a:gd name="T2" fmla="*/ 89 w 89"/>
                <a:gd name="T3" fmla="*/ 28 h 179"/>
                <a:gd name="T4" fmla="*/ 70 w 89"/>
                <a:gd name="T5" fmla="*/ 179 h 179"/>
                <a:gd name="T6" fmla="*/ 0 w 89"/>
                <a:gd name="T7" fmla="*/ 105 h 179"/>
                <a:gd name="T8" fmla="*/ 84 w 89"/>
                <a:gd name="T9" fmla="*/ 0 h 179"/>
              </a:gdLst>
              <a:ahLst/>
              <a:cxnLst>
                <a:cxn ang="0">
                  <a:pos x="T0" y="T1"/>
                </a:cxn>
                <a:cxn ang="0">
                  <a:pos x="T2" y="T3"/>
                </a:cxn>
                <a:cxn ang="0">
                  <a:pos x="T4" y="T5"/>
                </a:cxn>
                <a:cxn ang="0">
                  <a:pos x="T6" y="T7"/>
                </a:cxn>
                <a:cxn ang="0">
                  <a:pos x="T8" y="T9"/>
                </a:cxn>
              </a:cxnLst>
              <a:rect l="0" t="0" r="r" b="b"/>
              <a:pathLst>
                <a:path w="89" h="179">
                  <a:moveTo>
                    <a:pt x="84" y="0"/>
                  </a:moveTo>
                  <a:lnTo>
                    <a:pt x="89" y="28"/>
                  </a:lnTo>
                  <a:lnTo>
                    <a:pt x="70" y="179"/>
                  </a:lnTo>
                  <a:lnTo>
                    <a:pt x="0" y="105"/>
                  </a:lnTo>
                  <a:lnTo>
                    <a:pt x="8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82" name="Freeform 134"/>
            <p:cNvSpPr>
              <a:spLocks/>
            </p:cNvSpPr>
            <p:nvPr/>
          </p:nvSpPr>
          <p:spPr bwMode="auto">
            <a:xfrm>
              <a:off x="6110288" y="3045619"/>
              <a:ext cx="268288" cy="171450"/>
            </a:xfrm>
            <a:custGeom>
              <a:avLst/>
              <a:gdLst>
                <a:gd name="T0" fmla="*/ 169 w 169"/>
                <a:gd name="T1" fmla="*/ 0 h 108"/>
                <a:gd name="T2" fmla="*/ 85 w 169"/>
                <a:gd name="T3" fmla="*/ 105 h 108"/>
                <a:gd name="T4" fmla="*/ 0 w 169"/>
                <a:gd name="T5" fmla="*/ 0 h 108"/>
                <a:gd name="T6" fmla="*/ 0 w 169"/>
                <a:gd name="T7" fmla="*/ 3 h 108"/>
                <a:gd name="T8" fmla="*/ 85 w 169"/>
                <a:gd name="T9" fmla="*/ 108 h 108"/>
                <a:gd name="T10" fmla="*/ 85 w 169"/>
                <a:gd name="T11" fmla="*/ 108 h 108"/>
                <a:gd name="T12" fmla="*/ 169 w 169"/>
                <a:gd name="T13" fmla="*/ 3 h 108"/>
                <a:gd name="T14" fmla="*/ 169 w 169"/>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108">
                  <a:moveTo>
                    <a:pt x="169" y="0"/>
                  </a:moveTo>
                  <a:lnTo>
                    <a:pt x="85" y="105"/>
                  </a:lnTo>
                  <a:lnTo>
                    <a:pt x="0" y="0"/>
                  </a:lnTo>
                  <a:lnTo>
                    <a:pt x="0" y="3"/>
                  </a:lnTo>
                  <a:lnTo>
                    <a:pt x="85" y="108"/>
                  </a:lnTo>
                  <a:lnTo>
                    <a:pt x="85" y="108"/>
                  </a:lnTo>
                  <a:lnTo>
                    <a:pt x="169" y="3"/>
                  </a:lnTo>
                  <a:lnTo>
                    <a:pt x="169" y="0"/>
                  </a:lnTo>
                  <a:close/>
                </a:path>
              </a:pathLst>
            </a:custGeom>
            <a:solidFill>
              <a:srgbClr val="D0A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83" name="Freeform 135"/>
            <p:cNvSpPr>
              <a:spLocks/>
            </p:cNvSpPr>
            <p:nvPr/>
          </p:nvSpPr>
          <p:spPr bwMode="auto">
            <a:xfrm>
              <a:off x="6110288" y="3045619"/>
              <a:ext cx="268288" cy="171450"/>
            </a:xfrm>
            <a:custGeom>
              <a:avLst/>
              <a:gdLst>
                <a:gd name="T0" fmla="*/ 169 w 169"/>
                <a:gd name="T1" fmla="*/ 0 h 108"/>
                <a:gd name="T2" fmla="*/ 85 w 169"/>
                <a:gd name="T3" fmla="*/ 105 h 108"/>
                <a:gd name="T4" fmla="*/ 0 w 169"/>
                <a:gd name="T5" fmla="*/ 0 h 108"/>
                <a:gd name="T6" fmla="*/ 0 w 169"/>
                <a:gd name="T7" fmla="*/ 3 h 108"/>
                <a:gd name="T8" fmla="*/ 85 w 169"/>
                <a:gd name="T9" fmla="*/ 108 h 108"/>
                <a:gd name="T10" fmla="*/ 85 w 169"/>
                <a:gd name="T11" fmla="*/ 108 h 108"/>
                <a:gd name="T12" fmla="*/ 169 w 169"/>
                <a:gd name="T13" fmla="*/ 3 h 108"/>
                <a:gd name="T14" fmla="*/ 169 w 169"/>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108">
                  <a:moveTo>
                    <a:pt x="169" y="0"/>
                  </a:moveTo>
                  <a:lnTo>
                    <a:pt x="85" y="105"/>
                  </a:lnTo>
                  <a:lnTo>
                    <a:pt x="0" y="0"/>
                  </a:lnTo>
                  <a:lnTo>
                    <a:pt x="0" y="3"/>
                  </a:lnTo>
                  <a:lnTo>
                    <a:pt x="85" y="108"/>
                  </a:lnTo>
                  <a:lnTo>
                    <a:pt x="85" y="108"/>
                  </a:lnTo>
                  <a:lnTo>
                    <a:pt x="169" y="3"/>
                  </a:lnTo>
                  <a:lnTo>
                    <a:pt x="16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84" name="Freeform 136"/>
            <p:cNvSpPr>
              <a:spLocks noEditPoints="1"/>
            </p:cNvSpPr>
            <p:nvPr/>
          </p:nvSpPr>
          <p:spPr bwMode="auto">
            <a:xfrm>
              <a:off x="6219825" y="3329782"/>
              <a:ext cx="49213" cy="1588"/>
            </a:xfrm>
            <a:custGeom>
              <a:avLst/>
              <a:gdLst>
                <a:gd name="T0" fmla="*/ 0 w 31"/>
                <a:gd name="T1" fmla="*/ 0 h 1"/>
                <a:gd name="T2" fmla="*/ 0 w 31"/>
                <a:gd name="T3" fmla="*/ 1 h 1"/>
                <a:gd name="T4" fmla="*/ 0 w 31"/>
                <a:gd name="T5" fmla="*/ 1 h 1"/>
                <a:gd name="T6" fmla="*/ 0 w 31"/>
                <a:gd name="T7" fmla="*/ 0 h 1"/>
                <a:gd name="T8" fmla="*/ 31 w 31"/>
                <a:gd name="T9" fmla="*/ 0 h 1"/>
                <a:gd name="T10" fmla="*/ 31 w 31"/>
                <a:gd name="T11" fmla="*/ 0 h 1"/>
                <a:gd name="T12" fmla="*/ 31 w 31"/>
                <a:gd name="T13" fmla="*/ 1 h 1"/>
                <a:gd name="T14" fmla="*/ 31 w 31"/>
                <a:gd name="T15" fmla="*/ 1 h 1"/>
                <a:gd name="T16" fmla="*/ 31 w 31"/>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1">
                  <a:moveTo>
                    <a:pt x="0" y="0"/>
                  </a:moveTo>
                  <a:lnTo>
                    <a:pt x="0" y="1"/>
                  </a:lnTo>
                  <a:lnTo>
                    <a:pt x="0" y="1"/>
                  </a:lnTo>
                  <a:lnTo>
                    <a:pt x="0" y="0"/>
                  </a:lnTo>
                  <a:close/>
                  <a:moveTo>
                    <a:pt x="31" y="0"/>
                  </a:moveTo>
                  <a:lnTo>
                    <a:pt x="31" y="0"/>
                  </a:lnTo>
                  <a:lnTo>
                    <a:pt x="31" y="1"/>
                  </a:lnTo>
                  <a:lnTo>
                    <a:pt x="31" y="1"/>
                  </a:lnTo>
                  <a:lnTo>
                    <a:pt x="31" y="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85" name="Freeform 137"/>
            <p:cNvSpPr>
              <a:spLocks noEditPoints="1"/>
            </p:cNvSpPr>
            <p:nvPr/>
          </p:nvSpPr>
          <p:spPr bwMode="auto">
            <a:xfrm>
              <a:off x="6219825" y="3329782"/>
              <a:ext cx="49213" cy="1588"/>
            </a:xfrm>
            <a:custGeom>
              <a:avLst/>
              <a:gdLst>
                <a:gd name="T0" fmla="*/ 0 w 31"/>
                <a:gd name="T1" fmla="*/ 0 h 1"/>
                <a:gd name="T2" fmla="*/ 0 w 31"/>
                <a:gd name="T3" fmla="*/ 1 h 1"/>
                <a:gd name="T4" fmla="*/ 0 w 31"/>
                <a:gd name="T5" fmla="*/ 1 h 1"/>
                <a:gd name="T6" fmla="*/ 0 w 31"/>
                <a:gd name="T7" fmla="*/ 0 h 1"/>
                <a:gd name="T8" fmla="*/ 31 w 31"/>
                <a:gd name="T9" fmla="*/ 0 h 1"/>
                <a:gd name="T10" fmla="*/ 31 w 31"/>
                <a:gd name="T11" fmla="*/ 0 h 1"/>
                <a:gd name="T12" fmla="*/ 31 w 31"/>
                <a:gd name="T13" fmla="*/ 1 h 1"/>
                <a:gd name="T14" fmla="*/ 31 w 31"/>
                <a:gd name="T15" fmla="*/ 1 h 1"/>
                <a:gd name="T16" fmla="*/ 31 w 31"/>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1">
                  <a:moveTo>
                    <a:pt x="0" y="0"/>
                  </a:moveTo>
                  <a:lnTo>
                    <a:pt x="0" y="1"/>
                  </a:lnTo>
                  <a:lnTo>
                    <a:pt x="0" y="1"/>
                  </a:lnTo>
                  <a:lnTo>
                    <a:pt x="0" y="0"/>
                  </a:lnTo>
                  <a:moveTo>
                    <a:pt x="31" y="0"/>
                  </a:moveTo>
                  <a:lnTo>
                    <a:pt x="31" y="0"/>
                  </a:lnTo>
                  <a:lnTo>
                    <a:pt x="31" y="1"/>
                  </a:lnTo>
                  <a:lnTo>
                    <a:pt x="31" y="1"/>
                  </a:lnTo>
                  <a:lnTo>
                    <a:pt x="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86" name="Rectangle 138"/>
            <p:cNvSpPr>
              <a:spLocks noChangeArrowheads="1"/>
            </p:cNvSpPr>
            <p:nvPr/>
          </p:nvSpPr>
          <p:spPr bwMode="auto">
            <a:xfrm>
              <a:off x="6219825" y="3329782"/>
              <a:ext cx="49213" cy="1588"/>
            </a:xfrm>
            <a:prstGeom prst="rect">
              <a:avLst/>
            </a:prstGeom>
            <a:solidFill>
              <a:srgbClr val="2F2F2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87" name="Rectangle 139"/>
            <p:cNvSpPr>
              <a:spLocks noChangeArrowheads="1"/>
            </p:cNvSpPr>
            <p:nvPr/>
          </p:nvSpPr>
          <p:spPr bwMode="auto">
            <a:xfrm>
              <a:off x="6219825" y="3329782"/>
              <a:ext cx="49213"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88" name="Freeform 140"/>
            <p:cNvSpPr>
              <a:spLocks/>
            </p:cNvSpPr>
            <p:nvPr/>
          </p:nvSpPr>
          <p:spPr bwMode="auto">
            <a:xfrm>
              <a:off x="3990975" y="2572544"/>
              <a:ext cx="1246188" cy="565150"/>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7"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rgbClr val="FFDE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89" name="Freeform 141"/>
            <p:cNvSpPr>
              <a:spLocks/>
            </p:cNvSpPr>
            <p:nvPr/>
          </p:nvSpPr>
          <p:spPr bwMode="auto">
            <a:xfrm>
              <a:off x="3990975" y="2572544"/>
              <a:ext cx="1246188" cy="565150"/>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7"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rgbClr val="7491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90" name="Freeform 142"/>
            <p:cNvSpPr>
              <a:spLocks/>
            </p:cNvSpPr>
            <p:nvPr/>
          </p:nvSpPr>
          <p:spPr bwMode="auto">
            <a:xfrm>
              <a:off x="4479925" y="2167732"/>
              <a:ext cx="268288" cy="558800"/>
            </a:xfrm>
            <a:custGeom>
              <a:avLst/>
              <a:gdLst>
                <a:gd name="T0" fmla="*/ 0 w 167"/>
                <a:gd name="T1" fmla="*/ 102 h 349"/>
                <a:gd name="T2" fmla="*/ 0 w 167"/>
                <a:gd name="T3" fmla="*/ 230 h 349"/>
                <a:gd name="T4" fmla="*/ 0 w 167"/>
                <a:gd name="T5" fmla="*/ 293 h 349"/>
                <a:gd name="T6" fmla="*/ 167 w 167"/>
                <a:gd name="T7" fmla="*/ 293 h 349"/>
                <a:gd name="T8" fmla="*/ 167 w 167"/>
                <a:gd name="T9" fmla="*/ 230 h 349"/>
                <a:gd name="T10" fmla="*/ 167 w 167"/>
                <a:gd name="T11" fmla="*/ 102 h 349"/>
                <a:gd name="T12" fmla="*/ 0 w 167"/>
                <a:gd name="T13" fmla="*/ 102 h 349"/>
              </a:gdLst>
              <a:ahLst/>
              <a:cxnLst>
                <a:cxn ang="0">
                  <a:pos x="T0" y="T1"/>
                </a:cxn>
                <a:cxn ang="0">
                  <a:pos x="T2" y="T3"/>
                </a:cxn>
                <a:cxn ang="0">
                  <a:pos x="T4" y="T5"/>
                </a:cxn>
                <a:cxn ang="0">
                  <a:pos x="T6" y="T7"/>
                </a:cxn>
                <a:cxn ang="0">
                  <a:pos x="T8" y="T9"/>
                </a:cxn>
                <a:cxn ang="0">
                  <a:pos x="T10" y="T11"/>
                </a:cxn>
                <a:cxn ang="0">
                  <a:pos x="T12" y="T13"/>
                </a:cxn>
              </a:cxnLst>
              <a:rect l="0" t="0" r="r" b="b"/>
              <a:pathLst>
                <a:path w="167" h="349">
                  <a:moveTo>
                    <a:pt x="0" y="102"/>
                  </a:moveTo>
                  <a:cubicBezTo>
                    <a:pt x="0" y="230"/>
                    <a:pt x="0" y="230"/>
                    <a:pt x="0" y="230"/>
                  </a:cubicBezTo>
                  <a:cubicBezTo>
                    <a:pt x="0" y="293"/>
                    <a:pt x="0" y="293"/>
                    <a:pt x="0" y="293"/>
                  </a:cubicBezTo>
                  <a:cubicBezTo>
                    <a:pt x="46" y="347"/>
                    <a:pt x="121" y="349"/>
                    <a:pt x="167" y="293"/>
                  </a:cubicBezTo>
                  <a:cubicBezTo>
                    <a:pt x="167" y="230"/>
                    <a:pt x="167" y="230"/>
                    <a:pt x="167" y="230"/>
                  </a:cubicBezTo>
                  <a:cubicBezTo>
                    <a:pt x="167" y="102"/>
                    <a:pt x="167" y="102"/>
                    <a:pt x="167" y="102"/>
                  </a:cubicBezTo>
                  <a:cubicBezTo>
                    <a:pt x="167" y="0"/>
                    <a:pt x="0" y="0"/>
                    <a:pt x="0" y="102"/>
                  </a:cubicBezTo>
                </a:path>
              </a:pathLst>
            </a:custGeom>
            <a:solidFill>
              <a:srgbClr val="F6D9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91" name="Freeform 143"/>
            <p:cNvSpPr>
              <a:spLocks/>
            </p:cNvSpPr>
            <p:nvPr/>
          </p:nvSpPr>
          <p:spPr bwMode="auto">
            <a:xfrm>
              <a:off x="4303713" y="2131219"/>
              <a:ext cx="112713" cy="163513"/>
            </a:xfrm>
            <a:custGeom>
              <a:avLst/>
              <a:gdLst>
                <a:gd name="T0" fmla="*/ 19 w 70"/>
                <a:gd name="T1" fmla="*/ 5 h 102"/>
                <a:gd name="T2" fmla="*/ 61 w 70"/>
                <a:gd name="T3" fmla="*/ 42 h 102"/>
                <a:gd name="T4" fmla="*/ 50 w 70"/>
                <a:gd name="T5" fmla="*/ 97 h 102"/>
                <a:gd name="T6" fmla="*/ 8 w 70"/>
                <a:gd name="T7" fmla="*/ 60 h 102"/>
                <a:gd name="T8" fmla="*/ 19 w 70"/>
                <a:gd name="T9" fmla="*/ 5 h 102"/>
              </a:gdLst>
              <a:ahLst/>
              <a:cxnLst>
                <a:cxn ang="0">
                  <a:pos x="T0" y="T1"/>
                </a:cxn>
                <a:cxn ang="0">
                  <a:pos x="T2" y="T3"/>
                </a:cxn>
                <a:cxn ang="0">
                  <a:pos x="T4" y="T5"/>
                </a:cxn>
                <a:cxn ang="0">
                  <a:pos x="T6" y="T7"/>
                </a:cxn>
                <a:cxn ang="0">
                  <a:pos x="T8" y="T9"/>
                </a:cxn>
              </a:cxnLst>
              <a:rect l="0" t="0" r="r" b="b"/>
              <a:pathLst>
                <a:path w="70" h="102">
                  <a:moveTo>
                    <a:pt x="19" y="5"/>
                  </a:moveTo>
                  <a:cubicBezTo>
                    <a:pt x="34" y="0"/>
                    <a:pt x="53" y="17"/>
                    <a:pt x="61" y="42"/>
                  </a:cubicBezTo>
                  <a:cubicBezTo>
                    <a:pt x="70" y="67"/>
                    <a:pt x="64" y="92"/>
                    <a:pt x="50" y="97"/>
                  </a:cubicBezTo>
                  <a:cubicBezTo>
                    <a:pt x="35" y="102"/>
                    <a:pt x="16" y="85"/>
                    <a:pt x="8" y="60"/>
                  </a:cubicBezTo>
                  <a:cubicBezTo>
                    <a:pt x="0" y="34"/>
                    <a:pt x="5" y="10"/>
                    <a:pt x="19" y="5"/>
                  </a:cubicBezTo>
                  <a:close/>
                </a:path>
              </a:pathLst>
            </a:custGeom>
            <a:solidFill>
              <a:srgbClr val="F6D9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92" name="Freeform 144"/>
            <p:cNvSpPr>
              <a:spLocks/>
            </p:cNvSpPr>
            <p:nvPr/>
          </p:nvSpPr>
          <p:spPr bwMode="auto">
            <a:xfrm>
              <a:off x="4811713" y="2131219"/>
              <a:ext cx="111125" cy="163513"/>
            </a:xfrm>
            <a:custGeom>
              <a:avLst/>
              <a:gdLst>
                <a:gd name="T0" fmla="*/ 50 w 70"/>
                <a:gd name="T1" fmla="*/ 5 h 102"/>
                <a:gd name="T2" fmla="*/ 9 w 70"/>
                <a:gd name="T3" fmla="*/ 42 h 102"/>
                <a:gd name="T4" fmla="*/ 20 w 70"/>
                <a:gd name="T5" fmla="*/ 97 h 102"/>
                <a:gd name="T6" fmla="*/ 62 w 70"/>
                <a:gd name="T7" fmla="*/ 60 h 102"/>
                <a:gd name="T8" fmla="*/ 50 w 70"/>
                <a:gd name="T9" fmla="*/ 5 h 102"/>
              </a:gdLst>
              <a:ahLst/>
              <a:cxnLst>
                <a:cxn ang="0">
                  <a:pos x="T0" y="T1"/>
                </a:cxn>
                <a:cxn ang="0">
                  <a:pos x="T2" y="T3"/>
                </a:cxn>
                <a:cxn ang="0">
                  <a:pos x="T4" y="T5"/>
                </a:cxn>
                <a:cxn ang="0">
                  <a:pos x="T6" y="T7"/>
                </a:cxn>
                <a:cxn ang="0">
                  <a:pos x="T8" y="T9"/>
                </a:cxn>
              </a:cxnLst>
              <a:rect l="0" t="0" r="r" b="b"/>
              <a:pathLst>
                <a:path w="70" h="102">
                  <a:moveTo>
                    <a:pt x="50" y="5"/>
                  </a:moveTo>
                  <a:cubicBezTo>
                    <a:pt x="36" y="0"/>
                    <a:pt x="17" y="17"/>
                    <a:pt x="9" y="42"/>
                  </a:cubicBezTo>
                  <a:cubicBezTo>
                    <a:pt x="0" y="67"/>
                    <a:pt x="5" y="92"/>
                    <a:pt x="20" y="97"/>
                  </a:cubicBezTo>
                  <a:cubicBezTo>
                    <a:pt x="35" y="102"/>
                    <a:pt x="54" y="85"/>
                    <a:pt x="62" y="60"/>
                  </a:cubicBezTo>
                  <a:cubicBezTo>
                    <a:pt x="70" y="34"/>
                    <a:pt x="65" y="10"/>
                    <a:pt x="50" y="5"/>
                  </a:cubicBezTo>
                  <a:close/>
                </a:path>
              </a:pathLst>
            </a:custGeom>
            <a:solidFill>
              <a:srgbClr val="F6D9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93" name="Freeform 145"/>
            <p:cNvSpPr>
              <a:spLocks/>
            </p:cNvSpPr>
            <p:nvPr/>
          </p:nvSpPr>
          <p:spPr bwMode="auto">
            <a:xfrm>
              <a:off x="4556125" y="2702719"/>
              <a:ext cx="115888" cy="112713"/>
            </a:xfrm>
            <a:custGeom>
              <a:avLst/>
              <a:gdLst>
                <a:gd name="T0" fmla="*/ 0 w 72"/>
                <a:gd name="T1" fmla="*/ 39 h 70"/>
                <a:gd name="T2" fmla="*/ 21 w 72"/>
                <a:gd name="T3" fmla="*/ 70 h 70"/>
                <a:gd name="T4" fmla="*/ 52 w 72"/>
                <a:gd name="T5" fmla="*/ 70 h 70"/>
                <a:gd name="T6" fmla="*/ 72 w 72"/>
                <a:gd name="T7" fmla="*/ 39 h 70"/>
                <a:gd name="T8" fmla="*/ 37 w 72"/>
                <a:gd name="T9" fmla="*/ 0 h 70"/>
                <a:gd name="T10" fmla="*/ 0 w 72"/>
                <a:gd name="T11" fmla="*/ 39 h 70"/>
              </a:gdLst>
              <a:ahLst/>
              <a:cxnLst>
                <a:cxn ang="0">
                  <a:pos x="T0" y="T1"/>
                </a:cxn>
                <a:cxn ang="0">
                  <a:pos x="T2" y="T3"/>
                </a:cxn>
                <a:cxn ang="0">
                  <a:pos x="T4" y="T5"/>
                </a:cxn>
                <a:cxn ang="0">
                  <a:pos x="T6" y="T7"/>
                </a:cxn>
                <a:cxn ang="0">
                  <a:pos x="T8" y="T9"/>
                </a:cxn>
                <a:cxn ang="0">
                  <a:pos x="T10" y="T11"/>
                </a:cxn>
              </a:cxnLst>
              <a:rect l="0" t="0" r="r" b="b"/>
              <a:pathLst>
                <a:path w="72" h="70">
                  <a:moveTo>
                    <a:pt x="0" y="39"/>
                  </a:moveTo>
                  <a:cubicBezTo>
                    <a:pt x="21" y="70"/>
                    <a:pt x="21" y="70"/>
                    <a:pt x="21" y="70"/>
                  </a:cubicBezTo>
                  <a:cubicBezTo>
                    <a:pt x="31" y="70"/>
                    <a:pt x="42" y="70"/>
                    <a:pt x="52" y="70"/>
                  </a:cubicBezTo>
                  <a:cubicBezTo>
                    <a:pt x="72" y="39"/>
                    <a:pt x="72" y="39"/>
                    <a:pt x="72" y="39"/>
                  </a:cubicBezTo>
                  <a:cubicBezTo>
                    <a:pt x="37" y="0"/>
                    <a:pt x="37" y="0"/>
                    <a:pt x="37" y="0"/>
                  </a:cubicBezTo>
                  <a:cubicBezTo>
                    <a:pt x="0" y="39"/>
                    <a:pt x="0" y="39"/>
                    <a:pt x="0" y="39"/>
                  </a:cubicBezTo>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94" name="Freeform 146"/>
            <p:cNvSpPr>
              <a:spLocks/>
            </p:cNvSpPr>
            <p:nvPr/>
          </p:nvSpPr>
          <p:spPr bwMode="auto">
            <a:xfrm>
              <a:off x="4543425" y="2815432"/>
              <a:ext cx="142875" cy="322263"/>
            </a:xfrm>
            <a:custGeom>
              <a:avLst/>
              <a:gdLst>
                <a:gd name="T0" fmla="*/ 29 w 90"/>
                <a:gd name="T1" fmla="*/ 0 h 203"/>
                <a:gd name="T2" fmla="*/ 0 w 90"/>
                <a:gd name="T3" fmla="*/ 203 h 203"/>
                <a:gd name="T4" fmla="*/ 90 w 90"/>
                <a:gd name="T5" fmla="*/ 203 h 203"/>
                <a:gd name="T6" fmla="*/ 60 w 90"/>
                <a:gd name="T7" fmla="*/ 0 h 203"/>
                <a:gd name="T8" fmla="*/ 29 w 90"/>
                <a:gd name="T9" fmla="*/ 0 h 203"/>
              </a:gdLst>
              <a:ahLst/>
              <a:cxnLst>
                <a:cxn ang="0">
                  <a:pos x="T0" y="T1"/>
                </a:cxn>
                <a:cxn ang="0">
                  <a:pos x="T2" y="T3"/>
                </a:cxn>
                <a:cxn ang="0">
                  <a:pos x="T4" y="T5"/>
                </a:cxn>
                <a:cxn ang="0">
                  <a:pos x="T6" y="T7"/>
                </a:cxn>
                <a:cxn ang="0">
                  <a:pos x="T8" y="T9"/>
                </a:cxn>
              </a:cxnLst>
              <a:rect l="0" t="0" r="r" b="b"/>
              <a:pathLst>
                <a:path w="90" h="203">
                  <a:moveTo>
                    <a:pt x="29" y="0"/>
                  </a:moveTo>
                  <a:lnTo>
                    <a:pt x="0" y="203"/>
                  </a:lnTo>
                  <a:lnTo>
                    <a:pt x="90" y="203"/>
                  </a:lnTo>
                  <a:lnTo>
                    <a:pt x="60" y="0"/>
                  </a:lnTo>
                  <a:lnTo>
                    <a:pt x="29" y="0"/>
                  </a:lnTo>
                  <a:close/>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95" name="Freeform 147"/>
            <p:cNvSpPr>
              <a:spLocks/>
            </p:cNvSpPr>
            <p:nvPr/>
          </p:nvSpPr>
          <p:spPr bwMode="auto">
            <a:xfrm>
              <a:off x="4543425" y="2815432"/>
              <a:ext cx="142875" cy="322263"/>
            </a:xfrm>
            <a:custGeom>
              <a:avLst/>
              <a:gdLst>
                <a:gd name="T0" fmla="*/ 29 w 90"/>
                <a:gd name="T1" fmla="*/ 0 h 203"/>
                <a:gd name="T2" fmla="*/ 0 w 90"/>
                <a:gd name="T3" fmla="*/ 203 h 203"/>
                <a:gd name="T4" fmla="*/ 90 w 90"/>
                <a:gd name="T5" fmla="*/ 203 h 203"/>
                <a:gd name="T6" fmla="*/ 60 w 90"/>
                <a:gd name="T7" fmla="*/ 0 h 203"/>
                <a:gd name="T8" fmla="*/ 29 w 90"/>
                <a:gd name="T9" fmla="*/ 0 h 203"/>
              </a:gdLst>
              <a:ahLst/>
              <a:cxnLst>
                <a:cxn ang="0">
                  <a:pos x="T0" y="T1"/>
                </a:cxn>
                <a:cxn ang="0">
                  <a:pos x="T2" y="T3"/>
                </a:cxn>
                <a:cxn ang="0">
                  <a:pos x="T4" y="T5"/>
                </a:cxn>
                <a:cxn ang="0">
                  <a:pos x="T6" y="T7"/>
                </a:cxn>
                <a:cxn ang="0">
                  <a:pos x="T8" y="T9"/>
                </a:cxn>
              </a:cxnLst>
              <a:rect l="0" t="0" r="r" b="b"/>
              <a:pathLst>
                <a:path w="90" h="203">
                  <a:moveTo>
                    <a:pt x="29" y="0"/>
                  </a:moveTo>
                  <a:lnTo>
                    <a:pt x="0" y="203"/>
                  </a:lnTo>
                  <a:lnTo>
                    <a:pt x="90" y="203"/>
                  </a:lnTo>
                  <a:lnTo>
                    <a:pt x="60" y="0"/>
                  </a:lnTo>
                  <a:lnTo>
                    <a:pt x="2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96" name="Freeform 148"/>
            <p:cNvSpPr>
              <a:spLocks/>
            </p:cNvSpPr>
            <p:nvPr/>
          </p:nvSpPr>
          <p:spPr bwMode="auto">
            <a:xfrm>
              <a:off x="4468813" y="2536032"/>
              <a:ext cx="146050" cy="282575"/>
            </a:xfrm>
            <a:custGeom>
              <a:avLst/>
              <a:gdLst>
                <a:gd name="T0" fmla="*/ 7 w 92"/>
                <a:gd name="T1" fmla="*/ 0 h 178"/>
                <a:gd name="T2" fmla="*/ 0 w 92"/>
                <a:gd name="T3" fmla="*/ 28 h 178"/>
                <a:gd name="T4" fmla="*/ 20 w 92"/>
                <a:gd name="T5" fmla="*/ 178 h 178"/>
                <a:gd name="T6" fmla="*/ 92 w 92"/>
                <a:gd name="T7" fmla="*/ 105 h 178"/>
                <a:gd name="T8" fmla="*/ 7 w 92"/>
                <a:gd name="T9" fmla="*/ 0 h 178"/>
              </a:gdLst>
              <a:ahLst/>
              <a:cxnLst>
                <a:cxn ang="0">
                  <a:pos x="T0" y="T1"/>
                </a:cxn>
                <a:cxn ang="0">
                  <a:pos x="T2" y="T3"/>
                </a:cxn>
                <a:cxn ang="0">
                  <a:pos x="T4" y="T5"/>
                </a:cxn>
                <a:cxn ang="0">
                  <a:pos x="T6" y="T7"/>
                </a:cxn>
                <a:cxn ang="0">
                  <a:pos x="T8" y="T9"/>
                </a:cxn>
              </a:cxnLst>
              <a:rect l="0" t="0" r="r" b="b"/>
              <a:pathLst>
                <a:path w="92" h="178">
                  <a:moveTo>
                    <a:pt x="7" y="0"/>
                  </a:moveTo>
                  <a:lnTo>
                    <a:pt x="0" y="28"/>
                  </a:lnTo>
                  <a:lnTo>
                    <a:pt x="20" y="178"/>
                  </a:lnTo>
                  <a:lnTo>
                    <a:pt x="92" y="105"/>
                  </a:lnTo>
                  <a:lnTo>
                    <a:pt x="7" y="0"/>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97" name="Freeform 149"/>
            <p:cNvSpPr>
              <a:spLocks/>
            </p:cNvSpPr>
            <p:nvPr/>
          </p:nvSpPr>
          <p:spPr bwMode="auto">
            <a:xfrm>
              <a:off x="4468813" y="2536032"/>
              <a:ext cx="146050" cy="282575"/>
            </a:xfrm>
            <a:custGeom>
              <a:avLst/>
              <a:gdLst>
                <a:gd name="T0" fmla="*/ 7 w 92"/>
                <a:gd name="T1" fmla="*/ 0 h 178"/>
                <a:gd name="T2" fmla="*/ 0 w 92"/>
                <a:gd name="T3" fmla="*/ 28 h 178"/>
                <a:gd name="T4" fmla="*/ 20 w 92"/>
                <a:gd name="T5" fmla="*/ 178 h 178"/>
                <a:gd name="T6" fmla="*/ 92 w 92"/>
                <a:gd name="T7" fmla="*/ 105 h 178"/>
                <a:gd name="T8" fmla="*/ 7 w 92"/>
                <a:gd name="T9" fmla="*/ 0 h 178"/>
              </a:gdLst>
              <a:ahLst/>
              <a:cxnLst>
                <a:cxn ang="0">
                  <a:pos x="T0" y="T1"/>
                </a:cxn>
                <a:cxn ang="0">
                  <a:pos x="T2" y="T3"/>
                </a:cxn>
                <a:cxn ang="0">
                  <a:pos x="T4" y="T5"/>
                </a:cxn>
                <a:cxn ang="0">
                  <a:pos x="T6" y="T7"/>
                </a:cxn>
                <a:cxn ang="0">
                  <a:pos x="T8" y="T9"/>
                </a:cxn>
              </a:cxnLst>
              <a:rect l="0" t="0" r="r" b="b"/>
              <a:pathLst>
                <a:path w="92" h="178">
                  <a:moveTo>
                    <a:pt x="7" y="0"/>
                  </a:moveTo>
                  <a:lnTo>
                    <a:pt x="0" y="28"/>
                  </a:lnTo>
                  <a:lnTo>
                    <a:pt x="20" y="178"/>
                  </a:lnTo>
                  <a:lnTo>
                    <a:pt x="92" y="105"/>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98" name="Freeform 150"/>
            <p:cNvSpPr>
              <a:spLocks/>
            </p:cNvSpPr>
            <p:nvPr/>
          </p:nvSpPr>
          <p:spPr bwMode="auto">
            <a:xfrm>
              <a:off x="4479925" y="2480469"/>
              <a:ext cx="268288" cy="92075"/>
            </a:xfrm>
            <a:custGeom>
              <a:avLst/>
              <a:gdLst>
                <a:gd name="T0" fmla="*/ 0 w 167"/>
                <a:gd name="T1" fmla="*/ 0 h 58"/>
                <a:gd name="T2" fmla="*/ 0 w 167"/>
                <a:gd name="T3" fmla="*/ 6 h 58"/>
                <a:gd name="T4" fmla="*/ 83 w 167"/>
                <a:gd name="T5" fmla="*/ 58 h 58"/>
                <a:gd name="T6" fmla="*/ 85 w 167"/>
                <a:gd name="T7" fmla="*/ 58 h 58"/>
                <a:gd name="T8" fmla="*/ 167 w 167"/>
                <a:gd name="T9" fmla="*/ 9 h 58"/>
                <a:gd name="T10" fmla="*/ 167 w 167"/>
                <a:gd name="T11" fmla="*/ 0 h 58"/>
                <a:gd name="T12" fmla="*/ 0 w 167"/>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67" h="58">
                  <a:moveTo>
                    <a:pt x="0" y="0"/>
                  </a:moveTo>
                  <a:cubicBezTo>
                    <a:pt x="0" y="6"/>
                    <a:pt x="0" y="6"/>
                    <a:pt x="0" y="6"/>
                  </a:cubicBezTo>
                  <a:cubicBezTo>
                    <a:pt x="0" y="6"/>
                    <a:pt x="43" y="56"/>
                    <a:pt x="83" y="58"/>
                  </a:cubicBezTo>
                  <a:cubicBezTo>
                    <a:pt x="84" y="58"/>
                    <a:pt x="85" y="58"/>
                    <a:pt x="85" y="58"/>
                  </a:cubicBezTo>
                  <a:cubicBezTo>
                    <a:pt x="125" y="58"/>
                    <a:pt x="167" y="9"/>
                    <a:pt x="167" y="9"/>
                  </a:cubicBezTo>
                  <a:cubicBezTo>
                    <a:pt x="167" y="0"/>
                    <a:pt x="167" y="0"/>
                    <a:pt x="167" y="0"/>
                  </a:cubicBezTo>
                  <a:cubicBezTo>
                    <a:pt x="0" y="0"/>
                    <a:pt x="0" y="0"/>
                    <a:pt x="0" y="0"/>
                  </a:cubicBezTo>
                </a:path>
              </a:pathLst>
            </a:custGeom>
            <a:solidFill>
              <a:srgbClr val="C5AE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99" name="Freeform 151"/>
            <p:cNvSpPr>
              <a:spLocks/>
            </p:cNvSpPr>
            <p:nvPr/>
          </p:nvSpPr>
          <p:spPr bwMode="auto">
            <a:xfrm>
              <a:off x="4202113" y="1783557"/>
              <a:ext cx="823913" cy="758825"/>
            </a:xfrm>
            <a:custGeom>
              <a:avLst/>
              <a:gdLst>
                <a:gd name="T0" fmla="*/ 256 w 513"/>
                <a:gd name="T1" fmla="*/ 0 h 473"/>
                <a:gd name="T2" fmla="*/ 115 w 513"/>
                <a:gd name="T3" fmla="*/ 378 h 473"/>
                <a:gd name="T4" fmla="*/ 256 w 513"/>
                <a:gd name="T5" fmla="*/ 473 h 473"/>
                <a:gd name="T6" fmla="*/ 398 w 513"/>
                <a:gd name="T7" fmla="*/ 378 h 473"/>
                <a:gd name="T8" fmla="*/ 256 w 513"/>
                <a:gd name="T9" fmla="*/ 0 h 473"/>
              </a:gdLst>
              <a:ahLst/>
              <a:cxnLst>
                <a:cxn ang="0">
                  <a:pos x="T0" y="T1"/>
                </a:cxn>
                <a:cxn ang="0">
                  <a:pos x="T2" y="T3"/>
                </a:cxn>
                <a:cxn ang="0">
                  <a:pos x="T4" y="T5"/>
                </a:cxn>
                <a:cxn ang="0">
                  <a:pos x="T6" y="T7"/>
                </a:cxn>
                <a:cxn ang="0">
                  <a:pos x="T8" y="T9"/>
                </a:cxn>
              </a:cxnLst>
              <a:rect l="0" t="0" r="r" b="b"/>
              <a:pathLst>
                <a:path w="513" h="473">
                  <a:moveTo>
                    <a:pt x="256" y="0"/>
                  </a:moveTo>
                  <a:cubicBezTo>
                    <a:pt x="0" y="0"/>
                    <a:pt x="98" y="351"/>
                    <a:pt x="115" y="378"/>
                  </a:cubicBezTo>
                  <a:cubicBezTo>
                    <a:pt x="134" y="408"/>
                    <a:pt x="215" y="473"/>
                    <a:pt x="256" y="473"/>
                  </a:cubicBezTo>
                  <a:cubicBezTo>
                    <a:pt x="298" y="473"/>
                    <a:pt x="379" y="408"/>
                    <a:pt x="398" y="378"/>
                  </a:cubicBezTo>
                  <a:cubicBezTo>
                    <a:pt x="415" y="351"/>
                    <a:pt x="513" y="0"/>
                    <a:pt x="256" y="0"/>
                  </a:cubicBezTo>
                  <a:close/>
                </a:path>
              </a:pathLst>
            </a:custGeom>
            <a:solidFill>
              <a:srgbClr val="F6D9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00" name="Freeform 152"/>
            <p:cNvSpPr>
              <a:spLocks noEditPoints="1"/>
            </p:cNvSpPr>
            <p:nvPr/>
          </p:nvSpPr>
          <p:spPr bwMode="auto">
            <a:xfrm>
              <a:off x="4319588" y="1670844"/>
              <a:ext cx="633413" cy="598488"/>
            </a:xfrm>
            <a:custGeom>
              <a:avLst/>
              <a:gdLst>
                <a:gd name="T0" fmla="*/ 302 w 394"/>
                <a:gd name="T1" fmla="*/ 78 h 373"/>
                <a:gd name="T2" fmla="*/ 0 w 394"/>
                <a:gd name="T3" fmla="*/ 156 h 373"/>
                <a:gd name="T4" fmla="*/ 20 w 394"/>
                <a:gd name="T5" fmla="*/ 367 h 373"/>
                <a:gd name="T6" fmla="*/ 20 w 394"/>
                <a:gd name="T7" fmla="*/ 367 h 373"/>
                <a:gd name="T8" fmla="*/ 21 w 394"/>
                <a:gd name="T9" fmla="*/ 370 h 373"/>
                <a:gd name="T10" fmla="*/ 23 w 394"/>
                <a:gd name="T11" fmla="*/ 373 h 373"/>
                <a:gd name="T12" fmla="*/ 27 w 394"/>
                <a:gd name="T13" fmla="*/ 372 h 373"/>
                <a:gd name="T14" fmla="*/ 28 w 394"/>
                <a:gd name="T15" fmla="*/ 371 h 373"/>
                <a:gd name="T16" fmla="*/ 28 w 394"/>
                <a:gd name="T17" fmla="*/ 349 h 373"/>
                <a:gd name="T18" fmla="*/ 27 w 394"/>
                <a:gd name="T19" fmla="*/ 316 h 373"/>
                <a:gd name="T20" fmla="*/ 56 w 394"/>
                <a:gd name="T21" fmla="*/ 212 h 373"/>
                <a:gd name="T22" fmla="*/ 76 w 394"/>
                <a:gd name="T23" fmla="*/ 188 h 373"/>
                <a:gd name="T24" fmla="*/ 183 w 394"/>
                <a:gd name="T25" fmla="*/ 218 h 373"/>
                <a:gd name="T26" fmla="*/ 243 w 394"/>
                <a:gd name="T27" fmla="*/ 225 h 373"/>
                <a:gd name="T28" fmla="*/ 301 w 394"/>
                <a:gd name="T29" fmla="*/ 186 h 373"/>
                <a:gd name="T30" fmla="*/ 350 w 394"/>
                <a:gd name="T31" fmla="*/ 325 h 373"/>
                <a:gd name="T32" fmla="*/ 346 w 394"/>
                <a:gd name="T33" fmla="*/ 349 h 373"/>
                <a:gd name="T34" fmla="*/ 346 w 394"/>
                <a:gd name="T35" fmla="*/ 371 h 373"/>
                <a:gd name="T36" fmla="*/ 347 w 394"/>
                <a:gd name="T37" fmla="*/ 372 h 373"/>
                <a:gd name="T38" fmla="*/ 351 w 394"/>
                <a:gd name="T39" fmla="*/ 373 h 373"/>
                <a:gd name="T40" fmla="*/ 353 w 394"/>
                <a:gd name="T41" fmla="*/ 370 h 373"/>
                <a:gd name="T42" fmla="*/ 354 w 394"/>
                <a:gd name="T43" fmla="*/ 361 h 373"/>
                <a:gd name="T44" fmla="*/ 356 w 394"/>
                <a:gd name="T45" fmla="*/ 348 h 373"/>
                <a:gd name="T46" fmla="*/ 302 w 394"/>
                <a:gd name="T47" fmla="*/ 78 h 373"/>
                <a:gd name="T48" fmla="*/ 170 w 394"/>
                <a:gd name="T49" fmla="*/ 145 h 373"/>
                <a:gd name="T50" fmla="*/ 166 w 394"/>
                <a:gd name="T51" fmla="*/ 144 h 373"/>
                <a:gd name="T52" fmla="*/ 173 w 394"/>
                <a:gd name="T53" fmla="*/ 145 h 373"/>
                <a:gd name="T54" fmla="*/ 170 w 394"/>
                <a:gd name="T55" fmla="*/ 145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94" h="373">
                  <a:moveTo>
                    <a:pt x="302" y="78"/>
                  </a:moveTo>
                  <a:cubicBezTo>
                    <a:pt x="213" y="0"/>
                    <a:pt x="40" y="100"/>
                    <a:pt x="0" y="156"/>
                  </a:cubicBezTo>
                  <a:cubicBezTo>
                    <a:pt x="16" y="213"/>
                    <a:pt x="8" y="286"/>
                    <a:pt x="20" y="367"/>
                  </a:cubicBezTo>
                  <a:cubicBezTo>
                    <a:pt x="20" y="367"/>
                    <a:pt x="20" y="367"/>
                    <a:pt x="20" y="367"/>
                  </a:cubicBezTo>
                  <a:cubicBezTo>
                    <a:pt x="20" y="368"/>
                    <a:pt x="21" y="369"/>
                    <a:pt x="21" y="370"/>
                  </a:cubicBezTo>
                  <a:cubicBezTo>
                    <a:pt x="21" y="370"/>
                    <a:pt x="22" y="372"/>
                    <a:pt x="23" y="373"/>
                  </a:cubicBezTo>
                  <a:cubicBezTo>
                    <a:pt x="23" y="373"/>
                    <a:pt x="26" y="373"/>
                    <a:pt x="27" y="372"/>
                  </a:cubicBezTo>
                  <a:cubicBezTo>
                    <a:pt x="28" y="372"/>
                    <a:pt x="28" y="371"/>
                    <a:pt x="28" y="371"/>
                  </a:cubicBezTo>
                  <a:cubicBezTo>
                    <a:pt x="28" y="364"/>
                    <a:pt x="28" y="350"/>
                    <a:pt x="28" y="349"/>
                  </a:cubicBezTo>
                  <a:cubicBezTo>
                    <a:pt x="27" y="338"/>
                    <a:pt x="29" y="327"/>
                    <a:pt x="27" y="316"/>
                  </a:cubicBezTo>
                  <a:cubicBezTo>
                    <a:pt x="35" y="265"/>
                    <a:pt x="28" y="263"/>
                    <a:pt x="56" y="212"/>
                  </a:cubicBezTo>
                  <a:cubicBezTo>
                    <a:pt x="59" y="207"/>
                    <a:pt x="74" y="190"/>
                    <a:pt x="76" y="188"/>
                  </a:cubicBezTo>
                  <a:cubicBezTo>
                    <a:pt x="122" y="171"/>
                    <a:pt x="139" y="200"/>
                    <a:pt x="183" y="218"/>
                  </a:cubicBezTo>
                  <a:cubicBezTo>
                    <a:pt x="199" y="225"/>
                    <a:pt x="225" y="225"/>
                    <a:pt x="243" y="225"/>
                  </a:cubicBezTo>
                  <a:cubicBezTo>
                    <a:pt x="272" y="225"/>
                    <a:pt x="300" y="193"/>
                    <a:pt x="301" y="186"/>
                  </a:cubicBezTo>
                  <a:cubicBezTo>
                    <a:pt x="336" y="240"/>
                    <a:pt x="340" y="279"/>
                    <a:pt x="350" y="325"/>
                  </a:cubicBezTo>
                  <a:cubicBezTo>
                    <a:pt x="348" y="333"/>
                    <a:pt x="347" y="341"/>
                    <a:pt x="346" y="349"/>
                  </a:cubicBezTo>
                  <a:cubicBezTo>
                    <a:pt x="346" y="350"/>
                    <a:pt x="346" y="364"/>
                    <a:pt x="346" y="371"/>
                  </a:cubicBezTo>
                  <a:cubicBezTo>
                    <a:pt x="346" y="371"/>
                    <a:pt x="346" y="372"/>
                    <a:pt x="347" y="372"/>
                  </a:cubicBezTo>
                  <a:cubicBezTo>
                    <a:pt x="348" y="373"/>
                    <a:pt x="351" y="373"/>
                    <a:pt x="351" y="373"/>
                  </a:cubicBezTo>
                  <a:cubicBezTo>
                    <a:pt x="352" y="372"/>
                    <a:pt x="353" y="370"/>
                    <a:pt x="353" y="370"/>
                  </a:cubicBezTo>
                  <a:cubicBezTo>
                    <a:pt x="354" y="366"/>
                    <a:pt x="354" y="364"/>
                    <a:pt x="354" y="361"/>
                  </a:cubicBezTo>
                  <a:cubicBezTo>
                    <a:pt x="355" y="357"/>
                    <a:pt x="356" y="352"/>
                    <a:pt x="356" y="348"/>
                  </a:cubicBezTo>
                  <a:cubicBezTo>
                    <a:pt x="369" y="298"/>
                    <a:pt x="394" y="99"/>
                    <a:pt x="302" y="78"/>
                  </a:cubicBezTo>
                  <a:close/>
                  <a:moveTo>
                    <a:pt x="170" y="145"/>
                  </a:moveTo>
                  <a:cubicBezTo>
                    <a:pt x="169" y="145"/>
                    <a:pt x="168" y="144"/>
                    <a:pt x="166" y="144"/>
                  </a:cubicBezTo>
                  <a:cubicBezTo>
                    <a:pt x="168" y="144"/>
                    <a:pt x="170" y="145"/>
                    <a:pt x="173" y="145"/>
                  </a:cubicBezTo>
                  <a:cubicBezTo>
                    <a:pt x="172" y="145"/>
                    <a:pt x="171" y="145"/>
                    <a:pt x="170" y="145"/>
                  </a:cubicBezTo>
                  <a:close/>
                </a:path>
              </a:pathLst>
            </a:custGeom>
            <a:solidFill>
              <a:srgbClr val="BF97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01" name="Freeform 153"/>
            <p:cNvSpPr>
              <a:spLocks noEditPoints="1"/>
            </p:cNvSpPr>
            <p:nvPr/>
          </p:nvSpPr>
          <p:spPr bwMode="auto">
            <a:xfrm>
              <a:off x="3124200" y="1610519"/>
              <a:ext cx="647700" cy="598488"/>
            </a:xfrm>
            <a:custGeom>
              <a:avLst/>
              <a:gdLst>
                <a:gd name="T0" fmla="*/ 95 w 404"/>
                <a:gd name="T1" fmla="*/ 78 h 373"/>
                <a:gd name="T2" fmla="*/ 404 w 404"/>
                <a:gd name="T3" fmla="*/ 156 h 373"/>
                <a:gd name="T4" fmla="*/ 383 w 404"/>
                <a:gd name="T5" fmla="*/ 367 h 373"/>
                <a:gd name="T6" fmla="*/ 383 w 404"/>
                <a:gd name="T7" fmla="*/ 367 h 373"/>
                <a:gd name="T8" fmla="*/ 382 w 404"/>
                <a:gd name="T9" fmla="*/ 369 h 373"/>
                <a:gd name="T10" fmla="*/ 380 w 404"/>
                <a:gd name="T11" fmla="*/ 372 h 373"/>
                <a:gd name="T12" fmla="*/ 376 w 404"/>
                <a:gd name="T13" fmla="*/ 372 h 373"/>
                <a:gd name="T14" fmla="*/ 375 w 404"/>
                <a:gd name="T15" fmla="*/ 371 h 373"/>
                <a:gd name="T16" fmla="*/ 375 w 404"/>
                <a:gd name="T17" fmla="*/ 349 h 373"/>
                <a:gd name="T18" fmla="*/ 376 w 404"/>
                <a:gd name="T19" fmla="*/ 316 h 373"/>
                <a:gd name="T20" fmla="*/ 346 w 404"/>
                <a:gd name="T21" fmla="*/ 211 h 373"/>
                <a:gd name="T22" fmla="*/ 326 w 404"/>
                <a:gd name="T23" fmla="*/ 188 h 373"/>
                <a:gd name="T24" fmla="*/ 217 w 404"/>
                <a:gd name="T25" fmla="*/ 217 h 373"/>
                <a:gd name="T26" fmla="*/ 154 w 404"/>
                <a:gd name="T27" fmla="*/ 225 h 373"/>
                <a:gd name="T28" fmla="*/ 95 w 404"/>
                <a:gd name="T29" fmla="*/ 186 h 373"/>
                <a:gd name="T30" fmla="*/ 45 w 404"/>
                <a:gd name="T31" fmla="*/ 325 h 373"/>
                <a:gd name="T32" fmla="*/ 49 w 404"/>
                <a:gd name="T33" fmla="*/ 349 h 373"/>
                <a:gd name="T34" fmla="*/ 49 w 404"/>
                <a:gd name="T35" fmla="*/ 371 h 373"/>
                <a:gd name="T36" fmla="*/ 48 w 404"/>
                <a:gd name="T37" fmla="*/ 372 h 373"/>
                <a:gd name="T38" fmla="*/ 44 w 404"/>
                <a:gd name="T39" fmla="*/ 372 h 373"/>
                <a:gd name="T40" fmla="*/ 42 w 404"/>
                <a:gd name="T41" fmla="*/ 369 h 373"/>
                <a:gd name="T42" fmla="*/ 41 w 404"/>
                <a:gd name="T43" fmla="*/ 361 h 373"/>
                <a:gd name="T44" fmla="*/ 39 w 404"/>
                <a:gd name="T45" fmla="*/ 348 h 373"/>
                <a:gd name="T46" fmla="*/ 95 w 404"/>
                <a:gd name="T47" fmla="*/ 78 h 373"/>
                <a:gd name="T48" fmla="*/ 229 w 404"/>
                <a:gd name="T49" fmla="*/ 145 h 373"/>
                <a:gd name="T50" fmla="*/ 233 w 404"/>
                <a:gd name="T51" fmla="*/ 143 h 373"/>
                <a:gd name="T52" fmla="*/ 227 w 404"/>
                <a:gd name="T53" fmla="*/ 145 h 373"/>
                <a:gd name="T54" fmla="*/ 229 w 404"/>
                <a:gd name="T55" fmla="*/ 145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4" h="373">
                  <a:moveTo>
                    <a:pt x="95" y="78"/>
                  </a:moveTo>
                  <a:cubicBezTo>
                    <a:pt x="185" y="0"/>
                    <a:pt x="362" y="99"/>
                    <a:pt x="404" y="156"/>
                  </a:cubicBezTo>
                  <a:cubicBezTo>
                    <a:pt x="387" y="213"/>
                    <a:pt x="395" y="286"/>
                    <a:pt x="383" y="367"/>
                  </a:cubicBezTo>
                  <a:cubicBezTo>
                    <a:pt x="383" y="367"/>
                    <a:pt x="383" y="367"/>
                    <a:pt x="383" y="367"/>
                  </a:cubicBezTo>
                  <a:cubicBezTo>
                    <a:pt x="383" y="368"/>
                    <a:pt x="383" y="368"/>
                    <a:pt x="382" y="369"/>
                  </a:cubicBezTo>
                  <a:cubicBezTo>
                    <a:pt x="382" y="370"/>
                    <a:pt x="381" y="372"/>
                    <a:pt x="380" y="372"/>
                  </a:cubicBezTo>
                  <a:cubicBezTo>
                    <a:pt x="380" y="373"/>
                    <a:pt x="377" y="372"/>
                    <a:pt x="376" y="372"/>
                  </a:cubicBezTo>
                  <a:cubicBezTo>
                    <a:pt x="375" y="372"/>
                    <a:pt x="375" y="371"/>
                    <a:pt x="375" y="371"/>
                  </a:cubicBezTo>
                  <a:cubicBezTo>
                    <a:pt x="375" y="364"/>
                    <a:pt x="375" y="349"/>
                    <a:pt x="375" y="349"/>
                  </a:cubicBezTo>
                  <a:cubicBezTo>
                    <a:pt x="376" y="338"/>
                    <a:pt x="374" y="327"/>
                    <a:pt x="376" y="316"/>
                  </a:cubicBezTo>
                  <a:cubicBezTo>
                    <a:pt x="368" y="265"/>
                    <a:pt x="375" y="263"/>
                    <a:pt x="346" y="211"/>
                  </a:cubicBezTo>
                  <a:cubicBezTo>
                    <a:pt x="343" y="207"/>
                    <a:pt x="328" y="190"/>
                    <a:pt x="326" y="188"/>
                  </a:cubicBezTo>
                  <a:cubicBezTo>
                    <a:pt x="278" y="171"/>
                    <a:pt x="262" y="200"/>
                    <a:pt x="217" y="217"/>
                  </a:cubicBezTo>
                  <a:cubicBezTo>
                    <a:pt x="199" y="224"/>
                    <a:pt x="173" y="225"/>
                    <a:pt x="154" y="225"/>
                  </a:cubicBezTo>
                  <a:cubicBezTo>
                    <a:pt x="125" y="225"/>
                    <a:pt x="96" y="193"/>
                    <a:pt x="95" y="186"/>
                  </a:cubicBezTo>
                  <a:cubicBezTo>
                    <a:pt x="59" y="240"/>
                    <a:pt x="56" y="279"/>
                    <a:pt x="45" y="325"/>
                  </a:cubicBezTo>
                  <a:cubicBezTo>
                    <a:pt x="47" y="333"/>
                    <a:pt x="48" y="341"/>
                    <a:pt x="49" y="349"/>
                  </a:cubicBezTo>
                  <a:cubicBezTo>
                    <a:pt x="49" y="349"/>
                    <a:pt x="50" y="364"/>
                    <a:pt x="49" y="371"/>
                  </a:cubicBezTo>
                  <a:cubicBezTo>
                    <a:pt x="49" y="371"/>
                    <a:pt x="49" y="372"/>
                    <a:pt x="48" y="372"/>
                  </a:cubicBezTo>
                  <a:cubicBezTo>
                    <a:pt x="47" y="372"/>
                    <a:pt x="44" y="373"/>
                    <a:pt x="44" y="372"/>
                  </a:cubicBezTo>
                  <a:cubicBezTo>
                    <a:pt x="43" y="372"/>
                    <a:pt x="42" y="370"/>
                    <a:pt x="42" y="369"/>
                  </a:cubicBezTo>
                  <a:cubicBezTo>
                    <a:pt x="41" y="366"/>
                    <a:pt x="41" y="364"/>
                    <a:pt x="41" y="361"/>
                  </a:cubicBezTo>
                  <a:cubicBezTo>
                    <a:pt x="40" y="356"/>
                    <a:pt x="39" y="352"/>
                    <a:pt x="39" y="348"/>
                  </a:cubicBezTo>
                  <a:cubicBezTo>
                    <a:pt x="25" y="298"/>
                    <a:pt x="0" y="99"/>
                    <a:pt x="95" y="78"/>
                  </a:cubicBezTo>
                  <a:close/>
                  <a:moveTo>
                    <a:pt x="229" y="145"/>
                  </a:moveTo>
                  <a:cubicBezTo>
                    <a:pt x="230" y="144"/>
                    <a:pt x="232" y="144"/>
                    <a:pt x="233" y="143"/>
                  </a:cubicBezTo>
                  <a:cubicBezTo>
                    <a:pt x="231" y="144"/>
                    <a:pt x="229" y="145"/>
                    <a:pt x="227" y="145"/>
                  </a:cubicBezTo>
                  <a:cubicBezTo>
                    <a:pt x="228" y="145"/>
                    <a:pt x="228" y="145"/>
                    <a:pt x="229" y="145"/>
                  </a:cubicBezTo>
                  <a:close/>
                </a:path>
              </a:pathLst>
            </a:custGeom>
            <a:solidFill>
              <a:srgbClr val="605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02" name="Freeform 154"/>
            <p:cNvSpPr>
              <a:spLocks/>
            </p:cNvSpPr>
            <p:nvPr/>
          </p:nvSpPr>
          <p:spPr bwMode="auto">
            <a:xfrm>
              <a:off x="4614863" y="2536032"/>
              <a:ext cx="141288" cy="284163"/>
            </a:xfrm>
            <a:custGeom>
              <a:avLst/>
              <a:gdLst>
                <a:gd name="T0" fmla="*/ 84 w 89"/>
                <a:gd name="T1" fmla="*/ 0 h 179"/>
                <a:gd name="T2" fmla="*/ 89 w 89"/>
                <a:gd name="T3" fmla="*/ 28 h 179"/>
                <a:gd name="T4" fmla="*/ 70 w 89"/>
                <a:gd name="T5" fmla="*/ 179 h 179"/>
                <a:gd name="T6" fmla="*/ 0 w 89"/>
                <a:gd name="T7" fmla="*/ 105 h 179"/>
                <a:gd name="T8" fmla="*/ 84 w 89"/>
                <a:gd name="T9" fmla="*/ 0 h 179"/>
              </a:gdLst>
              <a:ahLst/>
              <a:cxnLst>
                <a:cxn ang="0">
                  <a:pos x="T0" y="T1"/>
                </a:cxn>
                <a:cxn ang="0">
                  <a:pos x="T2" y="T3"/>
                </a:cxn>
                <a:cxn ang="0">
                  <a:pos x="T4" y="T5"/>
                </a:cxn>
                <a:cxn ang="0">
                  <a:pos x="T6" y="T7"/>
                </a:cxn>
                <a:cxn ang="0">
                  <a:pos x="T8" y="T9"/>
                </a:cxn>
              </a:cxnLst>
              <a:rect l="0" t="0" r="r" b="b"/>
              <a:pathLst>
                <a:path w="89" h="179">
                  <a:moveTo>
                    <a:pt x="84" y="0"/>
                  </a:moveTo>
                  <a:lnTo>
                    <a:pt x="89" y="28"/>
                  </a:lnTo>
                  <a:lnTo>
                    <a:pt x="70" y="179"/>
                  </a:lnTo>
                  <a:lnTo>
                    <a:pt x="0" y="105"/>
                  </a:lnTo>
                  <a:lnTo>
                    <a:pt x="84" y="0"/>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03" name="Freeform 155"/>
            <p:cNvSpPr>
              <a:spLocks/>
            </p:cNvSpPr>
            <p:nvPr/>
          </p:nvSpPr>
          <p:spPr bwMode="auto">
            <a:xfrm>
              <a:off x="4614863" y="2536032"/>
              <a:ext cx="141288" cy="284163"/>
            </a:xfrm>
            <a:custGeom>
              <a:avLst/>
              <a:gdLst>
                <a:gd name="T0" fmla="*/ 84 w 89"/>
                <a:gd name="T1" fmla="*/ 0 h 179"/>
                <a:gd name="T2" fmla="*/ 89 w 89"/>
                <a:gd name="T3" fmla="*/ 28 h 179"/>
                <a:gd name="T4" fmla="*/ 70 w 89"/>
                <a:gd name="T5" fmla="*/ 179 h 179"/>
                <a:gd name="T6" fmla="*/ 0 w 89"/>
                <a:gd name="T7" fmla="*/ 105 h 179"/>
                <a:gd name="T8" fmla="*/ 84 w 89"/>
                <a:gd name="T9" fmla="*/ 0 h 179"/>
              </a:gdLst>
              <a:ahLst/>
              <a:cxnLst>
                <a:cxn ang="0">
                  <a:pos x="T0" y="T1"/>
                </a:cxn>
                <a:cxn ang="0">
                  <a:pos x="T2" y="T3"/>
                </a:cxn>
                <a:cxn ang="0">
                  <a:pos x="T4" y="T5"/>
                </a:cxn>
                <a:cxn ang="0">
                  <a:pos x="T6" y="T7"/>
                </a:cxn>
                <a:cxn ang="0">
                  <a:pos x="T8" y="T9"/>
                </a:cxn>
              </a:cxnLst>
              <a:rect l="0" t="0" r="r" b="b"/>
              <a:pathLst>
                <a:path w="89" h="179">
                  <a:moveTo>
                    <a:pt x="84" y="0"/>
                  </a:moveTo>
                  <a:lnTo>
                    <a:pt x="89" y="28"/>
                  </a:lnTo>
                  <a:lnTo>
                    <a:pt x="70" y="179"/>
                  </a:lnTo>
                  <a:lnTo>
                    <a:pt x="0" y="105"/>
                  </a:lnTo>
                  <a:lnTo>
                    <a:pt x="8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04" name="Freeform 156"/>
            <p:cNvSpPr>
              <a:spLocks/>
            </p:cNvSpPr>
            <p:nvPr/>
          </p:nvSpPr>
          <p:spPr bwMode="auto">
            <a:xfrm>
              <a:off x="4479925" y="2531269"/>
              <a:ext cx="268288" cy="171450"/>
            </a:xfrm>
            <a:custGeom>
              <a:avLst/>
              <a:gdLst>
                <a:gd name="T0" fmla="*/ 169 w 169"/>
                <a:gd name="T1" fmla="*/ 0 h 108"/>
                <a:gd name="T2" fmla="*/ 85 w 169"/>
                <a:gd name="T3" fmla="*/ 105 h 108"/>
                <a:gd name="T4" fmla="*/ 0 w 169"/>
                <a:gd name="T5" fmla="*/ 0 h 108"/>
                <a:gd name="T6" fmla="*/ 0 w 169"/>
                <a:gd name="T7" fmla="*/ 3 h 108"/>
                <a:gd name="T8" fmla="*/ 85 w 169"/>
                <a:gd name="T9" fmla="*/ 108 h 108"/>
                <a:gd name="T10" fmla="*/ 169 w 169"/>
                <a:gd name="T11" fmla="*/ 3 h 108"/>
                <a:gd name="T12" fmla="*/ 169 w 169"/>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69" h="108">
                  <a:moveTo>
                    <a:pt x="169" y="0"/>
                  </a:moveTo>
                  <a:lnTo>
                    <a:pt x="85" y="105"/>
                  </a:lnTo>
                  <a:lnTo>
                    <a:pt x="0" y="0"/>
                  </a:lnTo>
                  <a:lnTo>
                    <a:pt x="0" y="3"/>
                  </a:lnTo>
                  <a:lnTo>
                    <a:pt x="85" y="108"/>
                  </a:lnTo>
                  <a:lnTo>
                    <a:pt x="169" y="3"/>
                  </a:lnTo>
                  <a:lnTo>
                    <a:pt x="169" y="0"/>
                  </a:lnTo>
                  <a:close/>
                </a:path>
              </a:pathLst>
            </a:custGeom>
            <a:solidFill>
              <a:srgbClr val="E9CE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05" name="Freeform 157"/>
            <p:cNvSpPr>
              <a:spLocks/>
            </p:cNvSpPr>
            <p:nvPr/>
          </p:nvSpPr>
          <p:spPr bwMode="auto">
            <a:xfrm>
              <a:off x="4479925" y="2531269"/>
              <a:ext cx="268288" cy="171450"/>
            </a:xfrm>
            <a:custGeom>
              <a:avLst/>
              <a:gdLst>
                <a:gd name="T0" fmla="*/ 169 w 169"/>
                <a:gd name="T1" fmla="*/ 0 h 108"/>
                <a:gd name="T2" fmla="*/ 85 w 169"/>
                <a:gd name="T3" fmla="*/ 105 h 108"/>
                <a:gd name="T4" fmla="*/ 0 w 169"/>
                <a:gd name="T5" fmla="*/ 0 h 108"/>
                <a:gd name="T6" fmla="*/ 0 w 169"/>
                <a:gd name="T7" fmla="*/ 3 h 108"/>
                <a:gd name="T8" fmla="*/ 85 w 169"/>
                <a:gd name="T9" fmla="*/ 108 h 108"/>
                <a:gd name="T10" fmla="*/ 169 w 169"/>
                <a:gd name="T11" fmla="*/ 3 h 108"/>
                <a:gd name="T12" fmla="*/ 169 w 169"/>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69" h="108">
                  <a:moveTo>
                    <a:pt x="169" y="0"/>
                  </a:moveTo>
                  <a:lnTo>
                    <a:pt x="85" y="105"/>
                  </a:lnTo>
                  <a:lnTo>
                    <a:pt x="0" y="0"/>
                  </a:lnTo>
                  <a:lnTo>
                    <a:pt x="0" y="3"/>
                  </a:lnTo>
                  <a:lnTo>
                    <a:pt x="85" y="108"/>
                  </a:lnTo>
                  <a:lnTo>
                    <a:pt x="169" y="3"/>
                  </a:lnTo>
                  <a:lnTo>
                    <a:pt x="16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06" name="Freeform 158"/>
            <p:cNvSpPr>
              <a:spLocks noEditPoints="1"/>
            </p:cNvSpPr>
            <p:nvPr/>
          </p:nvSpPr>
          <p:spPr bwMode="auto">
            <a:xfrm>
              <a:off x="4589463" y="2815432"/>
              <a:ext cx="49213" cy="1588"/>
            </a:xfrm>
            <a:custGeom>
              <a:avLst/>
              <a:gdLst>
                <a:gd name="T0" fmla="*/ 0 w 31"/>
                <a:gd name="T1" fmla="*/ 0 h 1"/>
                <a:gd name="T2" fmla="*/ 0 w 31"/>
                <a:gd name="T3" fmla="*/ 1 h 1"/>
                <a:gd name="T4" fmla="*/ 0 w 31"/>
                <a:gd name="T5" fmla="*/ 1 h 1"/>
                <a:gd name="T6" fmla="*/ 0 w 31"/>
                <a:gd name="T7" fmla="*/ 0 h 1"/>
                <a:gd name="T8" fmla="*/ 31 w 31"/>
                <a:gd name="T9" fmla="*/ 0 h 1"/>
                <a:gd name="T10" fmla="*/ 31 w 31"/>
                <a:gd name="T11" fmla="*/ 0 h 1"/>
                <a:gd name="T12" fmla="*/ 31 w 31"/>
                <a:gd name="T13" fmla="*/ 1 h 1"/>
                <a:gd name="T14" fmla="*/ 31 w 31"/>
                <a:gd name="T15" fmla="*/ 1 h 1"/>
                <a:gd name="T16" fmla="*/ 31 w 31"/>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1">
                  <a:moveTo>
                    <a:pt x="0" y="0"/>
                  </a:moveTo>
                  <a:lnTo>
                    <a:pt x="0" y="1"/>
                  </a:lnTo>
                  <a:lnTo>
                    <a:pt x="0" y="1"/>
                  </a:lnTo>
                  <a:lnTo>
                    <a:pt x="0" y="0"/>
                  </a:lnTo>
                  <a:close/>
                  <a:moveTo>
                    <a:pt x="31" y="0"/>
                  </a:moveTo>
                  <a:lnTo>
                    <a:pt x="31" y="0"/>
                  </a:lnTo>
                  <a:lnTo>
                    <a:pt x="31" y="1"/>
                  </a:lnTo>
                  <a:lnTo>
                    <a:pt x="31" y="1"/>
                  </a:lnTo>
                  <a:lnTo>
                    <a:pt x="31" y="0"/>
                  </a:lnTo>
                  <a:close/>
                </a:path>
              </a:pathLst>
            </a:custGeom>
            <a:solidFill>
              <a:srgbClr val="6882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07" name="Freeform 159"/>
            <p:cNvSpPr>
              <a:spLocks noEditPoints="1"/>
            </p:cNvSpPr>
            <p:nvPr/>
          </p:nvSpPr>
          <p:spPr bwMode="auto">
            <a:xfrm>
              <a:off x="4589463" y="2815432"/>
              <a:ext cx="49213" cy="1588"/>
            </a:xfrm>
            <a:custGeom>
              <a:avLst/>
              <a:gdLst>
                <a:gd name="T0" fmla="*/ 0 w 31"/>
                <a:gd name="T1" fmla="*/ 0 h 1"/>
                <a:gd name="T2" fmla="*/ 0 w 31"/>
                <a:gd name="T3" fmla="*/ 1 h 1"/>
                <a:gd name="T4" fmla="*/ 0 w 31"/>
                <a:gd name="T5" fmla="*/ 1 h 1"/>
                <a:gd name="T6" fmla="*/ 0 w 31"/>
                <a:gd name="T7" fmla="*/ 0 h 1"/>
                <a:gd name="T8" fmla="*/ 31 w 31"/>
                <a:gd name="T9" fmla="*/ 0 h 1"/>
                <a:gd name="T10" fmla="*/ 31 w 31"/>
                <a:gd name="T11" fmla="*/ 0 h 1"/>
                <a:gd name="T12" fmla="*/ 31 w 31"/>
                <a:gd name="T13" fmla="*/ 1 h 1"/>
                <a:gd name="T14" fmla="*/ 31 w 31"/>
                <a:gd name="T15" fmla="*/ 1 h 1"/>
                <a:gd name="T16" fmla="*/ 31 w 31"/>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1">
                  <a:moveTo>
                    <a:pt x="0" y="0"/>
                  </a:moveTo>
                  <a:lnTo>
                    <a:pt x="0" y="1"/>
                  </a:lnTo>
                  <a:lnTo>
                    <a:pt x="0" y="1"/>
                  </a:lnTo>
                  <a:lnTo>
                    <a:pt x="0" y="0"/>
                  </a:lnTo>
                  <a:moveTo>
                    <a:pt x="31" y="0"/>
                  </a:moveTo>
                  <a:lnTo>
                    <a:pt x="31" y="0"/>
                  </a:lnTo>
                  <a:lnTo>
                    <a:pt x="31" y="1"/>
                  </a:lnTo>
                  <a:lnTo>
                    <a:pt x="31" y="1"/>
                  </a:lnTo>
                  <a:lnTo>
                    <a:pt x="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08" name="Rectangle 160"/>
            <p:cNvSpPr>
              <a:spLocks noChangeArrowheads="1"/>
            </p:cNvSpPr>
            <p:nvPr/>
          </p:nvSpPr>
          <p:spPr bwMode="auto">
            <a:xfrm>
              <a:off x="4589463" y="2815432"/>
              <a:ext cx="49213" cy="1588"/>
            </a:xfrm>
            <a:prstGeom prst="rect">
              <a:avLst/>
            </a:prstGeom>
            <a:solidFill>
              <a:srgbClr val="2F2F2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09" name="Rectangle 161"/>
            <p:cNvSpPr>
              <a:spLocks noChangeArrowheads="1"/>
            </p:cNvSpPr>
            <p:nvPr/>
          </p:nvSpPr>
          <p:spPr bwMode="auto">
            <a:xfrm>
              <a:off x="4589463" y="2815432"/>
              <a:ext cx="49213"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10" name="Freeform 162"/>
            <p:cNvSpPr>
              <a:spLocks/>
            </p:cNvSpPr>
            <p:nvPr/>
          </p:nvSpPr>
          <p:spPr bwMode="auto">
            <a:xfrm>
              <a:off x="5054600" y="2539207"/>
              <a:ext cx="796925" cy="1042988"/>
            </a:xfrm>
            <a:custGeom>
              <a:avLst/>
              <a:gdLst>
                <a:gd name="T0" fmla="*/ 179 w 496"/>
                <a:gd name="T1" fmla="*/ 59 h 650"/>
                <a:gd name="T2" fmla="*/ 401 w 496"/>
                <a:gd name="T3" fmla="*/ 112 h 650"/>
                <a:gd name="T4" fmla="*/ 463 w 496"/>
                <a:gd name="T5" fmla="*/ 303 h 650"/>
                <a:gd name="T6" fmla="*/ 442 w 496"/>
                <a:gd name="T7" fmla="*/ 442 h 650"/>
                <a:gd name="T8" fmla="*/ 440 w 496"/>
                <a:gd name="T9" fmla="*/ 495 h 650"/>
                <a:gd name="T10" fmla="*/ 237 w 496"/>
                <a:gd name="T11" fmla="*/ 649 h 650"/>
                <a:gd name="T12" fmla="*/ 54 w 496"/>
                <a:gd name="T13" fmla="*/ 499 h 650"/>
                <a:gd name="T14" fmla="*/ 58 w 496"/>
                <a:gd name="T15" fmla="*/ 446 h 650"/>
                <a:gd name="T16" fmla="*/ 38 w 496"/>
                <a:gd name="T17" fmla="*/ 295 h 650"/>
                <a:gd name="T18" fmla="*/ 179 w 496"/>
                <a:gd name="T19" fmla="*/ 5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6" h="650">
                  <a:moveTo>
                    <a:pt x="179" y="59"/>
                  </a:moveTo>
                  <a:cubicBezTo>
                    <a:pt x="197" y="27"/>
                    <a:pt x="342" y="0"/>
                    <a:pt x="401" y="112"/>
                  </a:cubicBezTo>
                  <a:cubicBezTo>
                    <a:pt x="460" y="224"/>
                    <a:pt x="430" y="263"/>
                    <a:pt x="463" y="303"/>
                  </a:cubicBezTo>
                  <a:cubicBezTo>
                    <a:pt x="496" y="343"/>
                    <a:pt x="465" y="434"/>
                    <a:pt x="442" y="442"/>
                  </a:cubicBezTo>
                  <a:cubicBezTo>
                    <a:pt x="420" y="450"/>
                    <a:pt x="429" y="481"/>
                    <a:pt x="440" y="495"/>
                  </a:cubicBezTo>
                  <a:cubicBezTo>
                    <a:pt x="487" y="552"/>
                    <a:pt x="419" y="650"/>
                    <a:pt x="237" y="649"/>
                  </a:cubicBezTo>
                  <a:cubicBezTo>
                    <a:pt x="42" y="647"/>
                    <a:pt x="4" y="534"/>
                    <a:pt x="54" y="499"/>
                  </a:cubicBezTo>
                  <a:cubicBezTo>
                    <a:pt x="70" y="488"/>
                    <a:pt x="76" y="466"/>
                    <a:pt x="58" y="446"/>
                  </a:cubicBezTo>
                  <a:cubicBezTo>
                    <a:pt x="41" y="427"/>
                    <a:pt x="0" y="354"/>
                    <a:pt x="38" y="295"/>
                  </a:cubicBezTo>
                  <a:cubicBezTo>
                    <a:pt x="77" y="235"/>
                    <a:pt x="43" y="59"/>
                    <a:pt x="179" y="59"/>
                  </a:cubicBezTo>
                </a:path>
              </a:pathLst>
            </a:custGeom>
            <a:solidFill>
              <a:srgbClr val="8060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11" name="Freeform 163"/>
            <p:cNvSpPr>
              <a:spLocks/>
            </p:cNvSpPr>
            <p:nvPr/>
          </p:nvSpPr>
          <p:spPr bwMode="auto">
            <a:xfrm>
              <a:off x="4859338" y="3375819"/>
              <a:ext cx="1182688" cy="468313"/>
            </a:xfrm>
            <a:custGeom>
              <a:avLst/>
              <a:gdLst>
                <a:gd name="T0" fmla="*/ 438 w 737"/>
                <a:gd name="T1" fmla="*/ 0 h 292"/>
                <a:gd name="T2" fmla="*/ 295 w 737"/>
                <a:gd name="T3" fmla="*/ 7 h 292"/>
                <a:gd name="T4" fmla="*/ 79 w 737"/>
                <a:gd name="T5" fmla="*/ 115 h 292"/>
                <a:gd name="T6" fmla="*/ 0 w 737"/>
                <a:gd name="T7" fmla="*/ 292 h 292"/>
                <a:gd name="T8" fmla="*/ 737 w 737"/>
                <a:gd name="T9" fmla="*/ 292 h 292"/>
                <a:gd name="T10" fmla="*/ 658 w 737"/>
                <a:gd name="T11" fmla="*/ 115 h 292"/>
                <a:gd name="T12" fmla="*/ 438 w 737"/>
                <a:gd name="T13" fmla="*/ 0 h 292"/>
              </a:gdLst>
              <a:ahLst/>
              <a:cxnLst>
                <a:cxn ang="0">
                  <a:pos x="T0" y="T1"/>
                </a:cxn>
                <a:cxn ang="0">
                  <a:pos x="T2" y="T3"/>
                </a:cxn>
                <a:cxn ang="0">
                  <a:pos x="T4" y="T5"/>
                </a:cxn>
                <a:cxn ang="0">
                  <a:pos x="T6" y="T7"/>
                </a:cxn>
                <a:cxn ang="0">
                  <a:pos x="T8" y="T9"/>
                </a:cxn>
                <a:cxn ang="0">
                  <a:pos x="T10" y="T11"/>
                </a:cxn>
                <a:cxn ang="0">
                  <a:pos x="T12" y="T13"/>
                </a:cxn>
              </a:cxnLst>
              <a:rect l="0" t="0" r="r" b="b"/>
              <a:pathLst>
                <a:path w="737" h="292">
                  <a:moveTo>
                    <a:pt x="438" y="0"/>
                  </a:moveTo>
                  <a:cubicBezTo>
                    <a:pt x="437" y="3"/>
                    <a:pt x="296" y="5"/>
                    <a:pt x="295" y="7"/>
                  </a:cubicBezTo>
                  <a:cubicBezTo>
                    <a:pt x="250" y="70"/>
                    <a:pt x="155" y="98"/>
                    <a:pt x="79" y="115"/>
                  </a:cubicBezTo>
                  <a:cubicBezTo>
                    <a:pt x="3" y="132"/>
                    <a:pt x="0" y="228"/>
                    <a:pt x="0" y="292"/>
                  </a:cubicBezTo>
                  <a:cubicBezTo>
                    <a:pt x="737" y="292"/>
                    <a:pt x="737" y="292"/>
                    <a:pt x="737" y="292"/>
                  </a:cubicBezTo>
                  <a:cubicBezTo>
                    <a:pt x="737" y="228"/>
                    <a:pt x="736" y="132"/>
                    <a:pt x="658" y="115"/>
                  </a:cubicBezTo>
                  <a:cubicBezTo>
                    <a:pt x="581" y="97"/>
                    <a:pt x="480" y="66"/>
                    <a:pt x="438" y="0"/>
                  </a:cubicBezTo>
                </a:path>
              </a:pathLst>
            </a:custGeom>
            <a:solidFill>
              <a:srgbClr val="2680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12" name="Freeform 164"/>
            <p:cNvSpPr>
              <a:spLocks/>
            </p:cNvSpPr>
            <p:nvPr/>
          </p:nvSpPr>
          <p:spPr bwMode="auto">
            <a:xfrm>
              <a:off x="5332413" y="3002757"/>
              <a:ext cx="236538" cy="571500"/>
            </a:xfrm>
            <a:custGeom>
              <a:avLst/>
              <a:gdLst>
                <a:gd name="T0" fmla="*/ 0 w 147"/>
                <a:gd name="T1" fmla="*/ 98 h 356"/>
                <a:gd name="T2" fmla="*/ 0 w 147"/>
                <a:gd name="T3" fmla="*/ 219 h 356"/>
                <a:gd name="T4" fmla="*/ 0 w 147"/>
                <a:gd name="T5" fmla="*/ 278 h 356"/>
                <a:gd name="T6" fmla="*/ 147 w 147"/>
                <a:gd name="T7" fmla="*/ 278 h 356"/>
                <a:gd name="T8" fmla="*/ 147 w 147"/>
                <a:gd name="T9" fmla="*/ 219 h 356"/>
                <a:gd name="T10" fmla="*/ 147 w 147"/>
                <a:gd name="T11" fmla="*/ 98 h 356"/>
                <a:gd name="T12" fmla="*/ 0 w 147"/>
                <a:gd name="T13" fmla="*/ 98 h 356"/>
              </a:gdLst>
              <a:ahLst/>
              <a:cxnLst>
                <a:cxn ang="0">
                  <a:pos x="T0" y="T1"/>
                </a:cxn>
                <a:cxn ang="0">
                  <a:pos x="T2" y="T3"/>
                </a:cxn>
                <a:cxn ang="0">
                  <a:pos x="T4" y="T5"/>
                </a:cxn>
                <a:cxn ang="0">
                  <a:pos x="T6" y="T7"/>
                </a:cxn>
                <a:cxn ang="0">
                  <a:pos x="T8" y="T9"/>
                </a:cxn>
                <a:cxn ang="0">
                  <a:pos x="T10" y="T11"/>
                </a:cxn>
                <a:cxn ang="0">
                  <a:pos x="T12" y="T13"/>
                </a:cxn>
              </a:cxnLst>
              <a:rect l="0" t="0" r="r" b="b"/>
              <a:pathLst>
                <a:path w="147" h="356">
                  <a:moveTo>
                    <a:pt x="0" y="98"/>
                  </a:moveTo>
                  <a:cubicBezTo>
                    <a:pt x="0" y="219"/>
                    <a:pt x="0" y="219"/>
                    <a:pt x="0" y="219"/>
                  </a:cubicBezTo>
                  <a:cubicBezTo>
                    <a:pt x="0" y="278"/>
                    <a:pt x="0" y="278"/>
                    <a:pt x="0" y="278"/>
                  </a:cubicBezTo>
                  <a:cubicBezTo>
                    <a:pt x="37" y="354"/>
                    <a:pt x="103" y="356"/>
                    <a:pt x="147" y="278"/>
                  </a:cubicBezTo>
                  <a:cubicBezTo>
                    <a:pt x="147" y="219"/>
                    <a:pt x="147" y="219"/>
                    <a:pt x="147" y="219"/>
                  </a:cubicBezTo>
                  <a:cubicBezTo>
                    <a:pt x="147" y="98"/>
                    <a:pt x="147" y="98"/>
                    <a:pt x="147" y="98"/>
                  </a:cubicBezTo>
                  <a:cubicBezTo>
                    <a:pt x="147" y="0"/>
                    <a:pt x="0" y="0"/>
                    <a:pt x="0" y="98"/>
                  </a:cubicBezTo>
                </a:path>
              </a:pathLst>
            </a:custGeom>
            <a:solidFill>
              <a:srgbClr val="F5D5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13" name="Freeform 165"/>
            <p:cNvSpPr>
              <a:spLocks/>
            </p:cNvSpPr>
            <p:nvPr/>
          </p:nvSpPr>
          <p:spPr bwMode="auto">
            <a:xfrm>
              <a:off x="5670550" y="3012282"/>
              <a:ext cx="120650" cy="179388"/>
            </a:xfrm>
            <a:custGeom>
              <a:avLst/>
              <a:gdLst>
                <a:gd name="T0" fmla="*/ 57 w 75"/>
                <a:gd name="T1" fmla="*/ 7 h 111"/>
                <a:gd name="T2" fmla="*/ 11 w 75"/>
                <a:gd name="T3" fmla="*/ 43 h 111"/>
                <a:gd name="T4" fmla="*/ 18 w 75"/>
                <a:gd name="T5" fmla="*/ 104 h 111"/>
                <a:gd name="T6" fmla="*/ 64 w 75"/>
                <a:gd name="T7" fmla="*/ 68 h 111"/>
                <a:gd name="T8" fmla="*/ 57 w 75"/>
                <a:gd name="T9" fmla="*/ 7 h 111"/>
              </a:gdLst>
              <a:ahLst/>
              <a:cxnLst>
                <a:cxn ang="0">
                  <a:pos x="T0" y="T1"/>
                </a:cxn>
                <a:cxn ang="0">
                  <a:pos x="T2" y="T3"/>
                </a:cxn>
                <a:cxn ang="0">
                  <a:pos x="T4" y="T5"/>
                </a:cxn>
                <a:cxn ang="0">
                  <a:pos x="T6" y="T7"/>
                </a:cxn>
                <a:cxn ang="0">
                  <a:pos x="T8" y="T9"/>
                </a:cxn>
              </a:cxnLst>
              <a:rect l="0" t="0" r="r" b="b"/>
              <a:pathLst>
                <a:path w="75" h="111">
                  <a:moveTo>
                    <a:pt x="57" y="7"/>
                  </a:moveTo>
                  <a:cubicBezTo>
                    <a:pt x="43" y="0"/>
                    <a:pt x="22" y="17"/>
                    <a:pt x="11" y="43"/>
                  </a:cubicBezTo>
                  <a:cubicBezTo>
                    <a:pt x="0" y="70"/>
                    <a:pt x="3" y="97"/>
                    <a:pt x="18" y="104"/>
                  </a:cubicBezTo>
                  <a:cubicBezTo>
                    <a:pt x="33" y="111"/>
                    <a:pt x="53" y="94"/>
                    <a:pt x="64" y="68"/>
                  </a:cubicBezTo>
                  <a:cubicBezTo>
                    <a:pt x="75" y="41"/>
                    <a:pt x="72" y="14"/>
                    <a:pt x="57" y="7"/>
                  </a:cubicBezTo>
                  <a:close/>
                </a:path>
              </a:pathLst>
            </a:custGeom>
            <a:solidFill>
              <a:srgbClr val="F5D5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14" name="Freeform 166"/>
            <p:cNvSpPr>
              <a:spLocks/>
            </p:cNvSpPr>
            <p:nvPr/>
          </p:nvSpPr>
          <p:spPr bwMode="auto">
            <a:xfrm>
              <a:off x="5110163" y="3012282"/>
              <a:ext cx="120650" cy="179388"/>
            </a:xfrm>
            <a:custGeom>
              <a:avLst/>
              <a:gdLst>
                <a:gd name="T0" fmla="*/ 18 w 76"/>
                <a:gd name="T1" fmla="*/ 7 h 111"/>
                <a:gd name="T2" fmla="*/ 65 w 76"/>
                <a:gd name="T3" fmla="*/ 43 h 111"/>
                <a:gd name="T4" fmla="*/ 58 w 76"/>
                <a:gd name="T5" fmla="*/ 104 h 111"/>
                <a:gd name="T6" fmla="*/ 11 w 76"/>
                <a:gd name="T7" fmla="*/ 68 h 111"/>
                <a:gd name="T8" fmla="*/ 18 w 76"/>
                <a:gd name="T9" fmla="*/ 7 h 111"/>
              </a:gdLst>
              <a:ahLst/>
              <a:cxnLst>
                <a:cxn ang="0">
                  <a:pos x="T0" y="T1"/>
                </a:cxn>
                <a:cxn ang="0">
                  <a:pos x="T2" y="T3"/>
                </a:cxn>
                <a:cxn ang="0">
                  <a:pos x="T4" y="T5"/>
                </a:cxn>
                <a:cxn ang="0">
                  <a:pos x="T6" y="T7"/>
                </a:cxn>
                <a:cxn ang="0">
                  <a:pos x="T8" y="T9"/>
                </a:cxn>
              </a:cxnLst>
              <a:rect l="0" t="0" r="r" b="b"/>
              <a:pathLst>
                <a:path w="76" h="111">
                  <a:moveTo>
                    <a:pt x="18" y="7"/>
                  </a:moveTo>
                  <a:cubicBezTo>
                    <a:pt x="33" y="0"/>
                    <a:pt x="54" y="17"/>
                    <a:pt x="65" y="43"/>
                  </a:cubicBezTo>
                  <a:cubicBezTo>
                    <a:pt x="76" y="70"/>
                    <a:pt x="72" y="97"/>
                    <a:pt x="58" y="104"/>
                  </a:cubicBezTo>
                  <a:cubicBezTo>
                    <a:pt x="43" y="111"/>
                    <a:pt x="22" y="94"/>
                    <a:pt x="11" y="68"/>
                  </a:cubicBezTo>
                  <a:cubicBezTo>
                    <a:pt x="0" y="41"/>
                    <a:pt x="3" y="14"/>
                    <a:pt x="18" y="7"/>
                  </a:cubicBezTo>
                  <a:close/>
                </a:path>
              </a:pathLst>
            </a:custGeom>
            <a:solidFill>
              <a:srgbClr val="F5D5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15" name="Freeform 167"/>
            <p:cNvSpPr>
              <a:spLocks/>
            </p:cNvSpPr>
            <p:nvPr/>
          </p:nvSpPr>
          <p:spPr bwMode="auto">
            <a:xfrm>
              <a:off x="5332413" y="3304382"/>
              <a:ext cx="236538" cy="82550"/>
            </a:xfrm>
            <a:custGeom>
              <a:avLst/>
              <a:gdLst>
                <a:gd name="T0" fmla="*/ 147 w 147"/>
                <a:gd name="T1" fmla="*/ 0 h 51"/>
                <a:gd name="T2" fmla="*/ 0 w 147"/>
                <a:gd name="T3" fmla="*/ 0 h 51"/>
                <a:gd name="T4" fmla="*/ 0 w 147"/>
                <a:gd name="T5" fmla="*/ 5 h 51"/>
                <a:gd name="T6" fmla="*/ 73 w 147"/>
                <a:gd name="T7" fmla="*/ 51 h 51"/>
                <a:gd name="T8" fmla="*/ 147 w 147"/>
                <a:gd name="T9" fmla="*/ 4 h 51"/>
                <a:gd name="T10" fmla="*/ 147 w 147"/>
                <a:gd name="T11" fmla="*/ 0 h 51"/>
              </a:gdLst>
              <a:ahLst/>
              <a:cxnLst>
                <a:cxn ang="0">
                  <a:pos x="T0" y="T1"/>
                </a:cxn>
                <a:cxn ang="0">
                  <a:pos x="T2" y="T3"/>
                </a:cxn>
                <a:cxn ang="0">
                  <a:pos x="T4" y="T5"/>
                </a:cxn>
                <a:cxn ang="0">
                  <a:pos x="T6" y="T7"/>
                </a:cxn>
                <a:cxn ang="0">
                  <a:pos x="T8" y="T9"/>
                </a:cxn>
                <a:cxn ang="0">
                  <a:pos x="T10" y="T11"/>
                </a:cxn>
              </a:cxnLst>
              <a:rect l="0" t="0" r="r" b="b"/>
              <a:pathLst>
                <a:path w="147" h="51">
                  <a:moveTo>
                    <a:pt x="147" y="0"/>
                  </a:moveTo>
                  <a:cubicBezTo>
                    <a:pt x="0" y="0"/>
                    <a:pt x="0" y="0"/>
                    <a:pt x="0" y="0"/>
                  </a:cubicBezTo>
                  <a:cubicBezTo>
                    <a:pt x="0" y="5"/>
                    <a:pt x="0" y="5"/>
                    <a:pt x="0" y="5"/>
                  </a:cubicBezTo>
                  <a:cubicBezTo>
                    <a:pt x="0" y="5"/>
                    <a:pt x="46" y="51"/>
                    <a:pt x="73" y="51"/>
                  </a:cubicBezTo>
                  <a:cubicBezTo>
                    <a:pt x="100" y="51"/>
                    <a:pt x="147" y="4"/>
                    <a:pt x="147" y="4"/>
                  </a:cubicBezTo>
                  <a:cubicBezTo>
                    <a:pt x="147" y="0"/>
                    <a:pt x="147" y="0"/>
                    <a:pt x="147" y="0"/>
                  </a:cubicBezTo>
                </a:path>
              </a:pathLst>
            </a:custGeom>
            <a:solidFill>
              <a:srgbClr val="C4AA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16" name="Freeform 168"/>
            <p:cNvSpPr>
              <a:spLocks/>
            </p:cNvSpPr>
            <p:nvPr/>
          </p:nvSpPr>
          <p:spPr bwMode="auto">
            <a:xfrm>
              <a:off x="5126038" y="2639219"/>
              <a:ext cx="650875" cy="722313"/>
            </a:xfrm>
            <a:custGeom>
              <a:avLst/>
              <a:gdLst>
                <a:gd name="T0" fmla="*/ 203 w 406"/>
                <a:gd name="T1" fmla="*/ 450 h 450"/>
                <a:gd name="T2" fmla="*/ 30 w 406"/>
                <a:gd name="T3" fmla="*/ 266 h 450"/>
                <a:gd name="T4" fmla="*/ 203 w 406"/>
                <a:gd name="T5" fmla="*/ 0 h 450"/>
                <a:gd name="T6" fmla="*/ 375 w 406"/>
                <a:gd name="T7" fmla="*/ 266 h 450"/>
                <a:gd name="T8" fmla="*/ 203 w 406"/>
                <a:gd name="T9" fmla="*/ 450 h 450"/>
              </a:gdLst>
              <a:ahLst/>
              <a:cxnLst>
                <a:cxn ang="0">
                  <a:pos x="T0" y="T1"/>
                </a:cxn>
                <a:cxn ang="0">
                  <a:pos x="T2" y="T3"/>
                </a:cxn>
                <a:cxn ang="0">
                  <a:pos x="T4" y="T5"/>
                </a:cxn>
                <a:cxn ang="0">
                  <a:pos x="T6" y="T7"/>
                </a:cxn>
                <a:cxn ang="0">
                  <a:pos x="T8" y="T9"/>
                </a:cxn>
              </a:cxnLst>
              <a:rect l="0" t="0" r="r" b="b"/>
              <a:pathLst>
                <a:path w="406" h="450">
                  <a:moveTo>
                    <a:pt x="203" y="450"/>
                  </a:moveTo>
                  <a:cubicBezTo>
                    <a:pt x="157" y="450"/>
                    <a:pt x="60" y="374"/>
                    <a:pt x="30" y="266"/>
                  </a:cubicBezTo>
                  <a:cubicBezTo>
                    <a:pt x="0" y="157"/>
                    <a:pt x="57" y="0"/>
                    <a:pt x="203" y="0"/>
                  </a:cubicBezTo>
                  <a:cubicBezTo>
                    <a:pt x="349" y="0"/>
                    <a:pt x="406" y="157"/>
                    <a:pt x="375" y="266"/>
                  </a:cubicBezTo>
                  <a:cubicBezTo>
                    <a:pt x="346" y="374"/>
                    <a:pt x="249" y="450"/>
                    <a:pt x="203" y="450"/>
                  </a:cubicBezTo>
                  <a:close/>
                </a:path>
              </a:pathLst>
            </a:custGeom>
            <a:solidFill>
              <a:srgbClr val="F5D5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17" name="Freeform 169"/>
            <p:cNvSpPr>
              <a:spLocks/>
            </p:cNvSpPr>
            <p:nvPr/>
          </p:nvSpPr>
          <p:spPr bwMode="auto">
            <a:xfrm>
              <a:off x="5122863" y="2618582"/>
              <a:ext cx="688975" cy="496888"/>
            </a:xfrm>
            <a:custGeom>
              <a:avLst/>
              <a:gdLst>
                <a:gd name="T0" fmla="*/ 170 w 430"/>
                <a:gd name="T1" fmla="*/ 148 h 310"/>
                <a:gd name="T2" fmla="*/ 73 w 430"/>
                <a:gd name="T3" fmla="*/ 226 h 310"/>
                <a:gd name="T4" fmla="*/ 43 w 430"/>
                <a:gd name="T5" fmla="*/ 301 h 310"/>
                <a:gd name="T6" fmla="*/ 18 w 430"/>
                <a:gd name="T7" fmla="*/ 145 h 310"/>
                <a:gd name="T8" fmla="*/ 173 w 430"/>
                <a:gd name="T9" fmla="*/ 4 h 310"/>
                <a:gd name="T10" fmla="*/ 326 w 430"/>
                <a:gd name="T11" fmla="*/ 47 h 310"/>
                <a:gd name="T12" fmla="*/ 367 w 430"/>
                <a:gd name="T13" fmla="*/ 310 h 310"/>
                <a:gd name="T14" fmla="*/ 282 w 430"/>
                <a:gd name="T15" fmla="*/ 105 h 310"/>
                <a:gd name="T16" fmla="*/ 170 w 430"/>
                <a:gd name="T17" fmla="*/ 148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0" h="310">
                  <a:moveTo>
                    <a:pt x="170" y="148"/>
                  </a:moveTo>
                  <a:cubicBezTo>
                    <a:pt x="135" y="223"/>
                    <a:pt x="120" y="246"/>
                    <a:pt x="73" y="226"/>
                  </a:cubicBezTo>
                  <a:cubicBezTo>
                    <a:pt x="25" y="206"/>
                    <a:pt x="34" y="262"/>
                    <a:pt x="43" y="301"/>
                  </a:cubicBezTo>
                  <a:cubicBezTo>
                    <a:pt x="0" y="248"/>
                    <a:pt x="5" y="197"/>
                    <a:pt x="18" y="145"/>
                  </a:cubicBezTo>
                  <a:cubicBezTo>
                    <a:pt x="33" y="88"/>
                    <a:pt x="105" y="2"/>
                    <a:pt x="173" y="4"/>
                  </a:cubicBezTo>
                  <a:cubicBezTo>
                    <a:pt x="210" y="0"/>
                    <a:pt x="266" y="5"/>
                    <a:pt x="326" y="47"/>
                  </a:cubicBezTo>
                  <a:cubicBezTo>
                    <a:pt x="430" y="122"/>
                    <a:pt x="395" y="290"/>
                    <a:pt x="367" y="310"/>
                  </a:cubicBezTo>
                  <a:cubicBezTo>
                    <a:pt x="394" y="155"/>
                    <a:pt x="328" y="186"/>
                    <a:pt x="282" y="105"/>
                  </a:cubicBezTo>
                  <a:cubicBezTo>
                    <a:pt x="267" y="69"/>
                    <a:pt x="209" y="67"/>
                    <a:pt x="170" y="148"/>
                  </a:cubicBezTo>
                  <a:close/>
                </a:path>
              </a:pathLst>
            </a:custGeom>
            <a:solidFill>
              <a:srgbClr val="8060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18" name="Rectangle 170"/>
            <p:cNvSpPr>
              <a:spLocks noChangeArrowheads="1"/>
            </p:cNvSpPr>
            <p:nvPr/>
          </p:nvSpPr>
          <p:spPr bwMode="auto">
            <a:xfrm>
              <a:off x="5435600" y="3544094"/>
              <a:ext cx="23813" cy="3000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19" name="Freeform 171"/>
            <p:cNvSpPr>
              <a:spLocks/>
            </p:cNvSpPr>
            <p:nvPr/>
          </p:nvSpPr>
          <p:spPr bwMode="auto">
            <a:xfrm>
              <a:off x="5248275" y="3386932"/>
              <a:ext cx="200025" cy="244475"/>
            </a:xfrm>
            <a:custGeom>
              <a:avLst/>
              <a:gdLst>
                <a:gd name="T0" fmla="*/ 53 w 126"/>
                <a:gd name="T1" fmla="*/ 0 h 154"/>
                <a:gd name="T2" fmla="*/ 0 w 126"/>
                <a:gd name="T3" fmla="*/ 49 h 154"/>
                <a:gd name="T4" fmla="*/ 67 w 126"/>
                <a:gd name="T5" fmla="*/ 154 h 154"/>
                <a:gd name="T6" fmla="*/ 126 w 126"/>
                <a:gd name="T7" fmla="*/ 98 h 154"/>
                <a:gd name="T8" fmla="*/ 53 w 126"/>
                <a:gd name="T9" fmla="*/ 0 h 154"/>
              </a:gdLst>
              <a:ahLst/>
              <a:cxnLst>
                <a:cxn ang="0">
                  <a:pos x="T0" y="T1"/>
                </a:cxn>
                <a:cxn ang="0">
                  <a:pos x="T2" y="T3"/>
                </a:cxn>
                <a:cxn ang="0">
                  <a:pos x="T4" y="T5"/>
                </a:cxn>
                <a:cxn ang="0">
                  <a:pos x="T6" y="T7"/>
                </a:cxn>
                <a:cxn ang="0">
                  <a:pos x="T8" y="T9"/>
                </a:cxn>
              </a:cxnLst>
              <a:rect l="0" t="0" r="r" b="b"/>
              <a:pathLst>
                <a:path w="126" h="154">
                  <a:moveTo>
                    <a:pt x="53" y="0"/>
                  </a:moveTo>
                  <a:lnTo>
                    <a:pt x="0" y="49"/>
                  </a:lnTo>
                  <a:lnTo>
                    <a:pt x="67" y="154"/>
                  </a:lnTo>
                  <a:lnTo>
                    <a:pt x="126" y="98"/>
                  </a:lnTo>
                  <a:lnTo>
                    <a:pt x="5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20" name="Freeform 172"/>
            <p:cNvSpPr>
              <a:spLocks/>
            </p:cNvSpPr>
            <p:nvPr/>
          </p:nvSpPr>
          <p:spPr bwMode="auto">
            <a:xfrm>
              <a:off x="5248275" y="3386932"/>
              <a:ext cx="200025" cy="244475"/>
            </a:xfrm>
            <a:custGeom>
              <a:avLst/>
              <a:gdLst>
                <a:gd name="T0" fmla="*/ 53 w 126"/>
                <a:gd name="T1" fmla="*/ 0 h 154"/>
                <a:gd name="T2" fmla="*/ 0 w 126"/>
                <a:gd name="T3" fmla="*/ 49 h 154"/>
                <a:gd name="T4" fmla="*/ 67 w 126"/>
                <a:gd name="T5" fmla="*/ 154 h 154"/>
                <a:gd name="T6" fmla="*/ 126 w 126"/>
                <a:gd name="T7" fmla="*/ 98 h 154"/>
                <a:gd name="T8" fmla="*/ 53 w 126"/>
                <a:gd name="T9" fmla="*/ 0 h 154"/>
              </a:gdLst>
              <a:ahLst/>
              <a:cxnLst>
                <a:cxn ang="0">
                  <a:pos x="T0" y="T1"/>
                </a:cxn>
                <a:cxn ang="0">
                  <a:pos x="T2" y="T3"/>
                </a:cxn>
                <a:cxn ang="0">
                  <a:pos x="T4" y="T5"/>
                </a:cxn>
                <a:cxn ang="0">
                  <a:pos x="T6" y="T7"/>
                </a:cxn>
                <a:cxn ang="0">
                  <a:pos x="T8" y="T9"/>
                </a:cxn>
              </a:cxnLst>
              <a:rect l="0" t="0" r="r" b="b"/>
              <a:pathLst>
                <a:path w="126" h="154">
                  <a:moveTo>
                    <a:pt x="53" y="0"/>
                  </a:moveTo>
                  <a:lnTo>
                    <a:pt x="0" y="49"/>
                  </a:lnTo>
                  <a:lnTo>
                    <a:pt x="67" y="154"/>
                  </a:lnTo>
                  <a:lnTo>
                    <a:pt x="126" y="98"/>
                  </a:lnTo>
                  <a:lnTo>
                    <a:pt x="5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21" name="Freeform 173"/>
            <p:cNvSpPr>
              <a:spLocks/>
            </p:cNvSpPr>
            <p:nvPr/>
          </p:nvSpPr>
          <p:spPr bwMode="auto">
            <a:xfrm>
              <a:off x="5448300" y="3385344"/>
              <a:ext cx="204788" cy="246063"/>
            </a:xfrm>
            <a:custGeom>
              <a:avLst/>
              <a:gdLst>
                <a:gd name="T0" fmla="*/ 76 w 129"/>
                <a:gd name="T1" fmla="*/ 0 h 155"/>
                <a:gd name="T2" fmla="*/ 129 w 129"/>
                <a:gd name="T3" fmla="*/ 52 h 155"/>
                <a:gd name="T4" fmla="*/ 59 w 129"/>
                <a:gd name="T5" fmla="*/ 155 h 155"/>
                <a:gd name="T6" fmla="*/ 0 w 129"/>
                <a:gd name="T7" fmla="*/ 99 h 155"/>
                <a:gd name="T8" fmla="*/ 76 w 129"/>
                <a:gd name="T9" fmla="*/ 0 h 155"/>
              </a:gdLst>
              <a:ahLst/>
              <a:cxnLst>
                <a:cxn ang="0">
                  <a:pos x="T0" y="T1"/>
                </a:cxn>
                <a:cxn ang="0">
                  <a:pos x="T2" y="T3"/>
                </a:cxn>
                <a:cxn ang="0">
                  <a:pos x="T4" y="T5"/>
                </a:cxn>
                <a:cxn ang="0">
                  <a:pos x="T6" y="T7"/>
                </a:cxn>
                <a:cxn ang="0">
                  <a:pos x="T8" y="T9"/>
                </a:cxn>
              </a:cxnLst>
              <a:rect l="0" t="0" r="r" b="b"/>
              <a:pathLst>
                <a:path w="129" h="155">
                  <a:moveTo>
                    <a:pt x="76" y="0"/>
                  </a:moveTo>
                  <a:lnTo>
                    <a:pt x="129" y="52"/>
                  </a:lnTo>
                  <a:lnTo>
                    <a:pt x="59" y="155"/>
                  </a:lnTo>
                  <a:lnTo>
                    <a:pt x="0" y="99"/>
                  </a:lnTo>
                  <a:lnTo>
                    <a:pt x="7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22" name="Freeform 174"/>
            <p:cNvSpPr>
              <a:spLocks/>
            </p:cNvSpPr>
            <p:nvPr/>
          </p:nvSpPr>
          <p:spPr bwMode="auto">
            <a:xfrm>
              <a:off x="5448300" y="3385344"/>
              <a:ext cx="204788" cy="246063"/>
            </a:xfrm>
            <a:custGeom>
              <a:avLst/>
              <a:gdLst>
                <a:gd name="T0" fmla="*/ 76 w 129"/>
                <a:gd name="T1" fmla="*/ 0 h 155"/>
                <a:gd name="T2" fmla="*/ 129 w 129"/>
                <a:gd name="T3" fmla="*/ 52 h 155"/>
                <a:gd name="T4" fmla="*/ 59 w 129"/>
                <a:gd name="T5" fmla="*/ 155 h 155"/>
                <a:gd name="T6" fmla="*/ 0 w 129"/>
                <a:gd name="T7" fmla="*/ 99 h 155"/>
                <a:gd name="T8" fmla="*/ 76 w 129"/>
                <a:gd name="T9" fmla="*/ 0 h 155"/>
              </a:gdLst>
              <a:ahLst/>
              <a:cxnLst>
                <a:cxn ang="0">
                  <a:pos x="T0" y="T1"/>
                </a:cxn>
                <a:cxn ang="0">
                  <a:pos x="T2" y="T3"/>
                </a:cxn>
                <a:cxn ang="0">
                  <a:pos x="T4" y="T5"/>
                </a:cxn>
                <a:cxn ang="0">
                  <a:pos x="T6" y="T7"/>
                </a:cxn>
                <a:cxn ang="0">
                  <a:pos x="T8" y="T9"/>
                </a:cxn>
              </a:cxnLst>
              <a:rect l="0" t="0" r="r" b="b"/>
              <a:pathLst>
                <a:path w="129" h="155">
                  <a:moveTo>
                    <a:pt x="76" y="0"/>
                  </a:moveTo>
                  <a:lnTo>
                    <a:pt x="129" y="52"/>
                  </a:lnTo>
                  <a:lnTo>
                    <a:pt x="59" y="155"/>
                  </a:lnTo>
                  <a:lnTo>
                    <a:pt x="0" y="99"/>
                  </a:lnTo>
                  <a:lnTo>
                    <a:pt x="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23" name="Freeform 175"/>
            <p:cNvSpPr>
              <a:spLocks noEditPoints="1"/>
            </p:cNvSpPr>
            <p:nvPr/>
          </p:nvSpPr>
          <p:spPr bwMode="auto">
            <a:xfrm>
              <a:off x="5200650" y="2972594"/>
              <a:ext cx="508000" cy="184150"/>
            </a:xfrm>
            <a:custGeom>
              <a:avLst/>
              <a:gdLst>
                <a:gd name="T0" fmla="*/ 236 w 316"/>
                <a:gd name="T1" fmla="*/ 114 h 115"/>
                <a:gd name="T2" fmla="*/ 240 w 316"/>
                <a:gd name="T3" fmla="*/ 114 h 115"/>
                <a:gd name="T4" fmla="*/ 297 w 316"/>
                <a:gd name="T5" fmla="*/ 68 h 115"/>
                <a:gd name="T6" fmla="*/ 310 w 316"/>
                <a:gd name="T7" fmla="*/ 30 h 115"/>
                <a:gd name="T8" fmla="*/ 316 w 316"/>
                <a:gd name="T9" fmla="*/ 16 h 115"/>
                <a:gd name="T10" fmla="*/ 307 w 316"/>
                <a:gd name="T11" fmla="*/ 5 h 115"/>
                <a:gd name="T12" fmla="*/ 238 w 316"/>
                <a:gd name="T13" fmla="*/ 2 h 115"/>
                <a:gd name="T14" fmla="*/ 238 w 316"/>
                <a:gd name="T15" fmla="*/ 9 h 115"/>
                <a:gd name="T16" fmla="*/ 285 w 316"/>
                <a:gd name="T17" fmla="*/ 14 h 115"/>
                <a:gd name="T18" fmla="*/ 283 w 316"/>
                <a:gd name="T19" fmla="*/ 86 h 115"/>
                <a:gd name="T20" fmla="*/ 236 w 316"/>
                <a:gd name="T21" fmla="*/ 108 h 115"/>
                <a:gd name="T22" fmla="*/ 236 w 316"/>
                <a:gd name="T23" fmla="*/ 114 h 115"/>
                <a:gd name="T24" fmla="*/ 158 w 316"/>
                <a:gd name="T25" fmla="*/ 15 h 115"/>
                <a:gd name="T26" fmla="*/ 84 w 316"/>
                <a:gd name="T27" fmla="*/ 2 h 115"/>
                <a:gd name="T28" fmla="*/ 78 w 316"/>
                <a:gd name="T29" fmla="*/ 2 h 115"/>
                <a:gd name="T30" fmla="*/ 78 w 316"/>
                <a:gd name="T31" fmla="*/ 9 h 115"/>
                <a:gd name="T32" fmla="*/ 130 w 316"/>
                <a:gd name="T33" fmla="*/ 27 h 115"/>
                <a:gd name="T34" fmla="*/ 99 w 316"/>
                <a:gd name="T35" fmla="*/ 103 h 115"/>
                <a:gd name="T36" fmla="*/ 76 w 316"/>
                <a:gd name="T37" fmla="*/ 108 h 115"/>
                <a:gd name="T38" fmla="*/ 76 w 316"/>
                <a:gd name="T39" fmla="*/ 115 h 115"/>
                <a:gd name="T40" fmla="*/ 130 w 316"/>
                <a:gd name="T41" fmla="*/ 80 h 115"/>
                <a:gd name="T42" fmla="*/ 157 w 316"/>
                <a:gd name="T43" fmla="*/ 41 h 115"/>
                <a:gd name="T44" fmla="*/ 183 w 316"/>
                <a:gd name="T45" fmla="*/ 79 h 115"/>
                <a:gd name="T46" fmla="*/ 236 w 316"/>
                <a:gd name="T47" fmla="*/ 114 h 115"/>
                <a:gd name="T48" fmla="*/ 236 w 316"/>
                <a:gd name="T49" fmla="*/ 108 h 115"/>
                <a:gd name="T50" fmla="*/ 211 w 316"/>
                <a:gd name="T51" fmla="*/ 103 h 115"/>
                <a:gd name="T52" fmla="*/ 185 w 316"/>
                <a:gd name="T53" fmla="*/ 27 h 115"/>
                <a:gd name="T54" fmla="*/ 238 w 316"/>
                <a:gd name="T55" fmla="*/ 9 h 115"/>
                <a:gd name="T56" fmla="*/ 238 w 316"/>
                <a:gd name="T57" fmla="*/ 2 h 115"/>
                <a:gd name="T58" fmla="*/ 233 w 316"/>
                <a:gd name="T59" fmla="*/ 2 h 115"/>
                <a:gd name="T60" fmla="*/ 158 w 316"/>
                <a:gd name="T61" fmla="*/ 15 h 115"/>
                <a:gd name="T62" fmla="*/ 78 w 316"/>
                <a:gd name="T63" fmla="*/ 2 h 115"/>
                <a:gd name="T64" fmla="*/ 9 w 316"/>
                <a:gd name="T65" fmla="*/ 6 h 115"/>
                <a:gd name="T66" fmla="*/ 0 w 316"/>
                <a:gd name="T67" fmla="*/ 17 h 115"/>
                <a:gd name="T68" fmla="*/ 5 w 316"/>
                <a:gd name="T69" fmla="*/ 31 h 115"/>
                <a:gd name="T70" fmla="*/ 15 w 316"/>
                <a:gd name="T71" fmla="*/ 69 h 115"/>
                <a:gd name="T72" fmla="*/ 69 w 316"/>
                <a:gd name="T73" fmla="*/ 114 h 115"/>
                <a:gd name="T74" fmla="*/ 76 w 316"/>
                <a:gd name="T75" fmla="*/ 115 h 115"/>
                <a:gd name="T76" fmla="*/ 76 w 316"/>
                <a:gd name="T77" fmla="*/ 108 h 115"/>
                <a:gd name="T78" fmla="*/ 28 w 316"/>
                <a:gd name="T79" fmla="*/ 86 h 115"/>
                <a:gd name="T80" fmla="*/ 31 w 316"/>
                <a:gd name="T81" fmla="*/ 14 h 115"/>
                <a:gd name="T82" fmla="*/ 78 w 316"/>
                <a:gd name="T83" fmla="*/ 9 h 115"/>
                <a:gd name="T84" fmla="*/ 78 w 316"/>
                <a:gd name="T85" fmla="*/ 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6" h="115">
                  <a:moveTo>
                    <a:pt x="236" y="114"/>
                  </a:moveTo>
                  <a:cubicBezTo>
                    <a:pt x="237" y="114"/>
                    <a:pt x="239" y="114"/>
                    <a:pt x="240" y="114"/>
                  </a:cubicBezTo>
                  <a:cubicBezTo>
                    <a:pt x="282" y="110"/>
                    <a:pt x="293" y="92"/>
                    <a:pt x="297" y="68"/>
                  </a:cubicBezTo>
                  <a:cubicBezTo>
                    <a:pt x="302" y="42"/>
                    <a:pt x="303" y="33"/>
                    <a:pt x="310" y="30"/>
                  </a:cubicBezTo>
                  <a:cubicBezTo>
                    <a:pt x="314" y="28"/>
                    <a:pt x="316" y="23"/>
                    <a:pt x="316" y="16"/>
                  </a:cubicBezTo>
                  <a:cubicBezTo>
                    <a:pt x="315" y="9"/>
                    <a:pt x="315" y="8"/>
                    <a:pt x="307" y="5"/>
                  </a:cubicBezTo>
                  <a:cubicBezTo>
                    <a:pt x="301" y="3"/>
                    <a:pt x="265" y="0"/>
                    <a:pt x="238" y="2"/>
                  </a:cubicBezTo>
                  <a:cubicBezTo>
                    <a:pt x="238" y="9"/>
                    <a:pt x="238" y="9"/>
                    <a:pt x="238" y="9"/>
                  </a:cubicBezTo>
                  <a:cubicBezTo>
                    <a:pt x="259" y="8"/>
                    <a:pt x="279" y="10"/>
                    <a:pt x="285" y="14"/>
                  </a:cubicBezTo>
                  <a:cubicBezTo>
                    <a:pt x="299" y="23"/>
                    <a:pt x="295" y="65"/>
                    <a:pt x="283" y="86"/>
                  </a:cubicBezTo>
                  <a:cubicBezTo>
                    <a:pt x="276" y="100"/>
                    <a:pt x="255" y="107"/>
                    <a:pt x="236" y="108"/>
                  </a:cubicBezTo>
                  <a:lnTo>
                    <a:pt x="236" y="114"/>
                  </a:lnTo>
                  <a:close/>
                  <a:moveTo>
                    <a:pt x="158" y="15"/>
                  </a:moveTo>
                  <a:cubicBezTo>
                    <a:pt x="148" y="16"/>
                    <a:pt x="110" y="5"/>
                    <a:pt x="84" y="2"/>
                  </a:cubicBezTo>
                  <a:cubicBezTo>
                    <a:pt x="82" y="2"/>
                    <a:pt x="80" y="2"/>
                    <a:pt x="78" y="2"/>
                  </a:cubicBezTo>
                  <a:cubicBezTo>
                    <a:pt x="78" y="9"/>
                    <a:pt x="78" y="9"/>
                    <a:pt x="78" y="9"/>
                  </a:cubicBezTo>
                  <a:cubicBezTo>
                    <a:pt x="99" y="10"/>
                    <a:pt x="122" y="15"/>
                    <a:pt x="130" y="27"/>
                  </a:cubicBezTo>
                  <a:cubicBezTo>
                    <a:pt x="143" y="46"/>
                    <a:pt x="120" y="93"/>
                    <a:pt x="99" y="103"/>
                  </a:cubicBezTo>
                  <a:cubicBezTo>
                    <a:pt x="93" y="106"/>
                    <a:pt x="84" y="108"/>
                    <a:pt x="76" y="108"/>
                  </a:cubicBezTo>
                  <a:cubicBezTo>
                    <a:pt x="76" y="115"/>
                    <a:pt x="76" y="115"/>
                    <a:pt x="76" y="115"/>
                  </a:cubicBezTo>
                  <a:cubicBezTo>
                    <a:pt x="112" y="115"/>
                    <a:pt x="125" y="89"/>
                    <a:pt x="130" y="80"/>
                  </a:cubicBezTo>
                  <a:cubicBezTo>
                    <a:pt x="138" y="63"/>
                    <a:pt x="136" y="41"/>
                    <a:pt x="157" y="41"/>
                  </a:cubicBezTo>
                  <a:cubicBezTo>
                    <a:pt x="178" y="41"/>
                    <a:pt x="175" y="63"/>
                    <a:pt x="183" y="79"/>
                  </a:cubicBezTo>
                  <a:cubicBezTo>
                    <a:pt x="187" y="88"/>
                    <a:pt x="198" y="115"/>
                    <a:pt x="236" y="114"/>
                  </a:cubicBezTo>
                  <a:cubicBezTo>
                    <a:pt x="236" y="108"/>
                    <a:pt x="236" y="108"/>
                    <a:pt x="236" y="108"/>
                  </a:cubicBezTo>
                  <a:cubicBezTo>
                    <a:pt x="227" y="108"/>
                    <a:pt x="218" y="106"/>
                    <a:pt x="211" y="103"/>
                  </a:cubicBezTo>
                  <a:cubicBezTo>
                    <a:pt x="191" y="93"/>
                    <a:pt x="171" y="46"/>
                    <a:pt x="185" y="27"/>
                  </a:cubicBezTo>
                  <a:cubicBezTo>
                    <a:pt x="194" y="15"/>
                    <a:pt x="216" y="10"/>
                    <a:pt x="238" y="9"/>
                  </a:cubicBezTo>
                  <a:cubicBezTo>
                    <a:pt x="238" y="2"/>
                    <a:pt x="238" y="2"/>
                    <a:pt x="238" y="2"/>
                  </a:cubicBezTo>
                  <a:cubicBezTo>
                    <a:pt x="236" y="2"/>
                    <a:pt x="235" y="2"/>
                    <a:pt x="233" y="2"/>
                  </a:cubicBezTo>
                  <a:cubicBezTo>
                    <a:pt x="209" y="4"/>
                    <a:pt x="179" y="15"/>
                    <a:pt x="158" y="15"/>
                  </a:cubicBezTo>
                  <a:close/>
                  <a:moveTo>
                    <a:pt x="78" y="2"/>
                  </a:moveTo>
                  <a:cubicBezTo>
                    <a:pt x="51" y="1"/>
                    <a:pt x="16" y="4"/>
                    <a:pt x="9" y="6"/>
                  </a:cubicBezTo>
                  <a:cubicBezTo>
                    <a:pt x="1" y="9"/>
                    <a:pt x="1" y="10"/>
                    <a:pt x="0" y="17"/>
                  </a:cubicBezTo>
                  <a:cubicBezTo>
                    <a:pt x="0" y="23"/>
                    <a:pt x="0" y="29"/>
                    <a:pt x="5" y="31"/>
                  </a:cubicBezTo>
                  <a:cubicBezTo>
                    <a:pt x="12" y="33"/>
                    <a:pt x="12" y="42"/>
                    <a:pt x="15" y="69"/>
                  </a:cubicBezTo>
                  <a:cubicBezTo>
                    <a:pt x="18" y="92"/>
                    <a:pt x="28" y="111"/>
                    <a:pt x="69" y="114"/>
                  </a:cubicBezTo>
                  <a:cubicBezTo>
                    <a:pt x="72" y="115"/>
                    <a:pt x="74" y="115"/>
                    <a:pt x="76" y="115"/>
                  </a:cubicBezTo>
                  <a:cubicBezTo>
                    <a:pt x="76" y="108"/>
                    <a:pt x="76" y="108"/>
                    <a:pt x="76" y="108"/>
                  </a:cubicBezTo>
                  <a:cubicBezTo>
                    <a:pt x="57" y="108"/>
                    <a:pt x="35" y="101"/>
                    <a:pt x="28" y="86"/>
                  </a:cubicBezTo>
                  <a:cubicBezTo>
                    <a:pt x="18" y="65"/>
                    <a:pt x="17" y="23"/>
                    <a:pt x="31" y="14"/>
                  </a:cubicBezTo>
                  <a:cubicBezTo>
                    <a:pt x="37" y="11"/>
                    <a:pt x="57" y="8"/>
                    <a:pt x="78" y="9"/>
                  </a:cubicBezTo>
                  <a:lnTo>
                    <a:pt x="78" y="2"/>
                  </a:lnTo>
                  <a:close/>
                </a:path>
              </a:pathLst>
            </a:custGeom>
            <a:solidFill>
              <a:srgbClr val="2680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24" name="Freeform 176"/>
            <p:cNvSpPr>
              <a:spLocks/>
            </p:cNvSpPr>
            <p:nvPr/>
          </p:nvSpPr>
          <p:spPr bwMode="auto">
            <a:xfrm>
              <a:off x="5448300" y="354250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2479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25" name="Freeform 177"/>
            <p:cNvSpPr>
              <a:spLocks/>
            </p:cNvSpPr>
            <p:nvPr/>
          </p:nvSpPr>
          <p:spPr bwMode="auto">
            <a:xfrm>
              <a:off x="5332413" y="3382169"/>
              <a:ext cx="236538" cy="160338"/>
            </a:xfrm>
            <a:custGeom>
              <a:avLst/>
              <a:gdLst>
                <a:gd name="T0" fmla="*/ 147 w 147"/>
                <a:gd name="T1" fmla="*/ 0 h 100"/>
                <a:gd name="T2" fmla="*/ 72 w 147"/>
                <a:gd name="T3" fmla="*/ 97 h 100"/>
                <a:gd name="T4" fmla="*/ 0 w 147"/>
                <a:gd name="T5" fmla="*/ 0 h 100"/>
                <a:gd name="T6" fmla="*/ 0 w 147"/>
                <a:gd name="T7" fmla="*/ 3 h 100"/>
                <a:gd name="T8" fmla="*/ 72 w 147"/>
                <a:gd name="T9" fmla="*/ 100 h 100"/>
                <a:gd name="T10" fmla="*/ 72 w 147"/>
                <a:gd name="T11" fmla="*/ 100 h 100"/>
                <a:gd name="T12" fmla="*/ 147 w 147"/>
                <a:gd name="T13" fmla="*/ 2 h 100"/>
                <a:gd name="T14" fmla="*/ 147 w 147"/>
                <a:gd name="T15" fmla="*/ 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7" h="100">
                  <a:moveTo>
                    <a:pt x="147" y="0"/>
                  </a:moveTo>
                  <a:cubicBezTo>
                    <a:pt x="72" y="97"/>
                    <a:pt x="72" y="97"/>
                    <a:pt x="72" y="97"/>
                  </a:cubicBezTo>
                  <a:cubicBezTo>
                    <a:pt x="0" y="0"/>
                    <a:pt x="0" y="0"/>
                    <a:pt x="0" y="0"/>
                  </a:cubicBezTo>
                  <a:cubicBezTo>
                    <a:pt x="0" y="3"/>
                    <a:pt x="0" y="3"/>
                    <a:pt x="0" y="3"/>
                  </a:cubicBezTo>
                  <a:cubicBezTo>
                    <a:pt x="72" y="100"/>
                    <a:pt x="72" y="100"/>
                    <a:pt x="72" y="100"/>
                  </a:cubicBezTo>
                  <a:cubicBezTo>
                    <a:pt x="72" y="100"/>
                    <a:pt x="72" y="100"/>
                    <a:pt x="72" y="100"/>
                  </a:cubicBezTo>
                  <a:cubicBezTo>
                    <a:pt x="147" y="2"/>
                    <a:pt x="147" y="2"/>
                    <a:pt x="147" y="2"/>
                  </a:cubicBezTo>
                  <a:cubicBezTo>
                    <a:pt x="147" y="0"/>
                    <a:pt x="147" y="0"/>
                    <a:pt x="147" y="0"/>
                  </a:cubicBezTo>
                </a:path>
              </a:pathLst>
            </a:custGeom>
            <a:solidFill>
              <a:srgbClr val="E9CA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26" name="Freeform 178"/>
            <p:cNvSpPr>
              <a:spLocks/>
            </p:cNvSpPr>
            <p:nvPr/>
          </p:nvSpPr>
          <p:spPr bwMode="auto">
            <a:xfrm>
              <a:off x="3284538" y="3305969"/>
              <a:ext cx="1247775" cy="566738"/>
            </a:xfrm>
            <a:custGeom>
              <a:avLst/>
              <a:gdLst>
                <a:gd name="T0" fmla="*/ 311 w 777"/>
                <a:gd name="T1" fmla="*/ 0 h 353"/>
                <a:gd name="T2" fmla="*/ 67 w 777"/>
                <a:gd name="T3" fmla="*/ 134 h 353"/>
                <a:gd name="T4" fmla="*/ 0 w 777"/>
                <a:gd name="T5" fmla="*/ 353 h 353"/>
                <a:gd name="T6" fmla="*/ 389 w 777"/>
                <a:gd name="T7" fmla="*/ 353 h 353"/>
                <a:gd name="T8" fmla="*/ 777 w 777"/>
                <a:gd name="T9" fmla="*/ 353 h 353"/>
                <a:gd name="T10" fmla="*/ 710 w 777"/>
                <a:gd name="T11" fmla="*/ 134 h 353"/>
                <a:gd name="T12" fmla="*/ 468 w 777"/>
                <a:gd name="T13" fmla="*/ 2 h 353"/>
                <a:gd name="T14" fmla="*/ 311 w 777"/>
                <a:gd name="T15" fmla="*/ 0 h 3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3">
                  <a:moveTo>
                    <a:pt x="311" y="0"/>
                  </a:moveTo>
                  <a:cubicBezTo>
                    <a:pt x="139" y="76"/>
                    <a:pt x="88" y="116"/>
                    <a:pt x="67" y="134"/>
                  </a:cubicBezTo>
                  <a:cubicBezTo>
                    <a:pt x="36" y="162"/>
                    <a:pt x="19" y="265"/>
                    <a:pt x="0" y="353"/>
                  </a:cubicBezTo>
                  <a:cubicBezTo>
                    <a:pt x="389" y="353"/>
                    <a:pt x="389" y="353"/>
                    <a:pt x="389" y="353"/>
                  </a:cubicBezTo>
                  <a:cubicBezTo>
                    <a:pt x="777" y="353"/>
                    <a:pt x="777" y="353"/>
                    <a:pt x="777" y="353"/>
                  </a:cubicBezTo>
                  <a:cubicBezTo>
                    <a:pt x="759" y="265"/>
                    <a:pt x="741" y="162"/>
                    <a:pt x="710" y="134"/>
                  </a:cubicBezTo>
                  <a:cubicBezTo>
                    <a:pt x="690" y="116"/>
                    <a:pt x="640" y="77"/>
                    <a:pt x="468" y="2"/>
                  </a:cubicBezTo>
                  <a:cubicBezTo>
                    <a:pt x="311" y="0"/>
                    <a:pt x="311" y="0"/>
                    <a:pt x="311" y="0"/>
                  </a:cubicBezTo>
                </a:path>
              </a:pathLst>
            </a:custGeom>
            <a:solidFill>
              <a:srgbClr val="FFDE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27" name="Freeform 179"/>
            <p:cNvSpPr>
              <a:spLocks/>
            </p:cNvSpPr>
            <p:nvPr/>
          </p:nvSpPr>
          <p:spPr bwMode="auto">
            <a:xfrm>
              <a:off x="3284538" y="3305969"/>
              <a:ext cx="1247775" cy="566738"/>
            </a:xfrm>
            <a:custGeom>
              <a:avLst/>
              <a:gdLst>
                <a:gd name="T0" fmla="*/ 311 w 777"/>
                <a:gd name="T1" fmla="*/ 0 h 353"/>
                <a:gd name="T2" fmla="*/ 67 w 777"/>
                <a:gd name="T3" fmla="*/ 134 h 353"/>
                <a:gd name="T4" fmla="*/ 0 w 777"/>
                <a:gd name="T5" fmla="*/ 353 h 353"/>
                <a:gd name="T6" fmla="*/ 389 w 777"/>
                <a:gd name="T7" fmla="*/ 353 h 353"/>
                <a:gd name="T8" fmla="*/ 777 w 777"/>
                <a:gd name="T9" fmla="*/ 353 h 353"/>
                <a:gd name="T10" fmla="*/ 710 w 777"/>
                <a:gd name="T11" fmla="*/ 134 h 353"/>
                <a:gd name="T12" fmla="*/ 468 w 777"/>
                <a:gd name="T13" fmla="*/ 2 h 353"/>
                <a:gd name="T14" fmla="*/ 311 w 777"/>
                <a:gd name="T15" fmla="*/ 0 h 3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3">
                  <a:moveTo>
                    <a:pt x="311" y="0"/>
                  </a:moveTo>
                  <a:cubicBezTo>
                    <a:pt x="139" y="76"/>
                    <a:pt x="88" y="116"/>
                    <a:pt x="67" y="134"/>
                  </a:cubicBezTo>
                  <a:cubicBezTo>
                    <a:pt x="36" y="162"/>
                    <a:pt x="19" y="265"/>
                    <a:pt x="0" y="353"/>
                  </a:cubicBezTo>
                  <a:cubicBezTo>
                    <a:pt x="389" y="353"/>
                    <a:pt x="389" y="353"/>
                    <a:pt x="389" y="353"/>
                  </a:cubicBezTo>
                  <a:cubicBezTo>
                    <a:pt x="777" y="353"/>
                    <a:pt x="777" y="353"/>
                    <a:pt x="777" y="353"/>
                  </a:cubicBezTo>
                  <a:cubicBezTo>
                    <a:pt x="759" y="265"/>
                    <a:pt x="741" y="162"/>
                    <a:pt x="710" y="134"/>
                  </a:cubicBezTo>
                  <a:cubicBezTo>
                    <a:pt x="690" y="116"/>
                    <a:pt x="640" y="77"/>
                    <a:pt x="468" y="2"/>
                  </a:cubicBezTo>
                  <a:cubicBezTo>
                    <a:pt x="311" y="0"/>
                    <a:pt x="311" y="0"/>
                    <a:pt x="311" y="0"/>
                  </a:cubicBezTo>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28" name="Freeform 180"/>
            <p:cNvSpPr>
              <a:spLocks/>
            </p:cNvSpPr>
            <p:nvPr/>
          </p:nvSpPr>
          <p:spPr bwMode="auto">
            <a:xfrm>
              <a:off x="3775075" y="2902744"/>
              <a:ext cx="266700" cy="560388"/>
            </a:xfrm>
            <a:custGeom>
              <a:avLst/>
              <a:gdLst>
                <a:gd name="T0" fmla="*/ 0 w 167"/>
                <a:gd name="T1" fmla="*/ 102 h 349"/>
                <a:gd name="T2" fmla="*/ 0 w 167"/>
                <a:gd name="T3" fmla="*/ 230 h 349"/>
                <a:gd name="T4" fmla="*/ 0 w 167"/>
                <a:gd name="T5" fmla="*/ 293 h 349"/>
                <a:gd name="T6" fmla="*/ 167 w 167"/>
                <a:gd name="T7" fmla="*/ 293 h 349"/>
                <a:gd name="T8" fmla="*/ 167 w 167"/>
                <a:gd name="T9" fmla="*/ 230 h 349"/>
                <a:gd name="T10" fmla="*/ 167 w 167"/>
                <a:gd name="T11" fmla="*/ 102 h 349"/>
                <a:gd name="T12" fmla="*/ 0 w 167"/>
                <a:gd name="T13" fmla="*/ 102 h 349"/>
              </a:gdLst>
              <a:ahLst/>
              <a:cxnLst>
                <a:cxn ang="0">
                  <a:pos x="T0" y="T1"/>
                </a:cxn>
                <a:cxn ang="0">
                  <a:pos x="T2" y="T3"/>
                </a:cxn>
                <a:cxn ang="0">
                  <a:pos x="T4" y="T5"/>
                </a:cxn>
                <a:cxn ang="0">
                  <a:pos x="T6" y="T7"/>
                </a:cxn>
                <a:cxn ang="0">
                  <a:pos x="T8" y="T9"/>
                </a:cxn>
                <a:cxn ang="0">
                  <a:pos x="T10" y="T11"/>
                </a:cxn>
                <a:cxn ang="0">
                  <a:pos x="T12" y="T13"/>
                </a:cxn>
              </a:cxnLst>
              <a:rect l="0" t="0" r="r" b="b"/>
              <a:pathLst>
                <a:path w="167" h="349">
                  <a:moveTo>
                    <a:pt x="0" y="102"/>
                  </a:moveTo>
                  <a:cubicBezTo>
                    <a:pt x="0" y="230"/>
                    <a:pt x="0" y="230"/>
                    <a:pt x="0" y="230"/>
                  </a:cubicBezTo>
                  <a:cubicBezTo>
                    <a:pt x="0" y="293"/>
                    <a:pt x="0" y="293"/>
                    <a:pt x="0" y="293"/>
                  </a:cubicBezTo>
                  <a:cubicBezTo>
                    <a:pt x="46" y="347"/>
                    <a:pt x="121" y="349"/>
                    <a:pt x="167" y="293"/>
                  </a:cubicBezTo>
                  <a:cubicBezTo>
                    <a:pt x="167" y="230"/>
                    <a:pt x="167" y="230"/>
                    <a:pt x="167" y="230"/>
                  </a:cubicBezTo>
                  <a:cubicBezTo>
                    <a:pt x="167" y="102"/>
                    <a:pt x="167" y="102"/>
                    <a:pt x="167" y="102"/>
                  </a:cubicBezTo>
                  <a:cubicBezTo>
                    <a:pt x="167" y="0"/>
                    <a:pt x="0" y="0"/>
                    <a:pt x="0" y="102"/>
                  </a:cubicBezTo>
                </a:path>
              </a:pathLst>
            </a:custGeom>
            <a:solidFill>
              <a:srgbClr val="FFDB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29" name="Freeform 181"/>
            <p:cNvSpPr>
              <a:spLocks/>
            </p:cNvSpPr>
            <p:nvPr/>
          </p:nvSpPr>
          <p:spPr bwMode="auto">
            <a:xfrm>
              <a:off x="3597275" y="2866232"/>
              <a:ext cx="112713" cy="165100"/>
            </a:xfrm>
            <a:custGeom>
              <a:avLst/>
              <a:gdLst>
                <a:gd name="T0" fmla="*/ 20 w 70"/>
                <a:gd name="T1" fmla="*/ 5 h 102"/>
                <a:gd name="T2" fmla="*/ 62 w 70"/>
                <a:gd name="T3" fmla="*/ 42 h 102"/>
                <a:gd name="T4" fmla="*/ 50 w 70"/>
                <a:gd name="T5" fmla="*/ 97 h 102"/>
                <a:gd name="T6" fmla="*/ 8 w 70"/>
                <a:gd name="T7" fmla="*/ 59 h 102"/>
                <a:gd name="T8" fmla="*/ 20 w 70"/>
                <a:gd name="T9" fmla="*/ 5 h 102"/>
              </a:gdLst>
              <a:ahLst/>
              <a:cxnLst>
                <a:cxn ang="0">
                  <a:pos x="T0" y="T1"/>
                </a:cxn>
                <a:cxn ang="0">
                  <a:pos x="T2" y="T3"/>
                </a:cxn>
                <a:cxn ang="0">
                  <a:pos x="T4" y="T5"/>
                </a:cxn>
                <a:cxn ang="0">
                  <a:pos x="T6" y="T7"/>
                </a:cxn>
                <a:cxn ang="0">
                  <a:pos x="T8" y="T9"/>
                </a:cxn>
              </a:cxnLst>
              <a:rect l="0" t="0" r="r" b="b"/>
              <a:pathLst>
                <a:path w="70" h="102">
                  <a:moveTo>
                    <a:pt x="20" y="5"/>
                  </a:moveTo>
                  <a:cubicBezTo>
                    <a:pt x="35" y="0"/>
                    <a:pt x="53" y="17"/>
                    <a:pt x="62" y="42"/>
                  </a:cubicBezTo>
                  <a:cubicBezTo>
                    <a:pt x="70" y="67"/>
                    <a:pt x="65" y="92"/>
                    <a:pt x="50" y="97"/>
                  </a:cubicBezTo>
                  <a:cubicBezTo>
                    <a:pt x="35" y="102"/>
                    <a:pt x="17" y="85"/>
                    <a:pt x="8" y="59"/>
                  </a:cubicBezTo>
                  <a:cubicBezTo>
                    <a:pt x="0" y="34"/>
                    <a:pt x="5" y="10"/>
                    <a:pt x="20" y="5"/>
                  </a:cubicBezTo>
                  <a:close/>
                </a:path>
              </a:pathLst>
            </a:custGeom>
            <a:solidFill>
              <a:srgbClr val="FFDB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30" name="Freeform 182"/>
            <p:cNvSpPr>
              <a:spLocks/>
            </p:cNvSpPr>
            <p:nvPr/>
          </p:nvSpPr>
          <p:spPr bwMode="auto">
            <a:xfrm>
              <a:off x="4106863" y="2866232"/>
              <a:ext cx="112713" cy="165100"/>
            </a:xfrm>
            <a:custGeom>
              <a:avLst/>
              <a:gdLst>
                <a:gd name="T0" fmla="*/ 50 w 70"/>
                <a:gd name="T1" fmla="*/ 5 h 102"/>
                <a:gd name="T2" fmla="*/ 8 w 70"/>
                <a:gd name="T3" fmla="*/ 42 h 102"/>
                <a:gd name="T4" fmla="*/ 20 w 70"/>
                <a:gd name="T5" fmla="*/ 97 h 102"/>
                <a:gd name="T6" fmla="*/ 61 w 70"/>
                <a:gd name="T7" fmla="*/ 59 h 102"/>
                <a:gd name="T8" fmla="*/ 50 w 70"/>
                <a:gd name="T9" fmla="*/ 5 h 102"/>
              </a:gdLst>
              <a:ahLst/>
              <a:cxnLst>
                <a:cxn ang="0">
                  <a:pos x="T0" y="T1"/>
                </a:cxn>
                <a:cxn ang="0">
                  <a:pos x="T2" y="T3"/>
                </a:cxn>
                <a:cxn ang="0">
                  <a:pos x="T4" y="T5"/>
                </a:cxn>
                <a:cxn ang="0">
                  <a:pos x="T6" y="T7"/>
                </a:cxn>
                <a:cxn ang="0">
                  <a:pos x="T8" y="T9"/>
                </a:cxn>
              </a:cxnLst>
              <a:rect l="0" t="0" r="r" b="b"/>
              <a:pathLst>
                <a:path w="70" h="102">
                  <a:moveTo>
                    <a:pt x="50" y="5"/>
                  </a:moveTo>
                  <a:cubicBezTo>
                    <a:pt x="35" y="0"/>
                    <a:pt x="16" y="17"/>
                    <a:pt x="8" y="42"/>
                  </a:cubicBezTo>
                  <a:cubicBezTo>
                    <a:pt x="0" y="67"/>
                    <a:pt x="5" y="92"/>
                    <a:pt x="20" y="97"/>
                  </a:cubicBezTo>
                  <a:cubicBezTo>
                    <a:pt x="34" y="102"/>
                    <a:pt x="53" y="85"/>
                    <a:pt x="61" y="59"/>
                  </a:cubicBezTo>
                  <a:cubicBezTo>
                    <a:pt x="70" y="34"/>
                    <a:pt x="65" y="10"/>
                    <a:pt x="50" y="5"/>
                  </a:cubicBezTo>
                  <a:close/>
                </a:path>
              </a:pathLst>
            </a:custGeom>
            <a:solidFill>
              <a:srgbClr val="FFDB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31" name="Freeform 183"/>
            <p:cNvSpPr>
              <a:spLocks/>
            </p:cNvSpPr>
            <p:nvPr/>
          </p:nvSpPr>
          <p:spPr bwMode="auto">
            <a:xfrm>
              <a:off x="3722688" y="3437732"/>
              <a:ext cx="354013" cy="434975"/>
            </a:xfrm>
            <a:custGeom>
              <a:avLst/>
              <a:gdLst>
                <a:gd name="T0" fmla="*/ 116 w 220"/>
                <a:gd name="T1" fmla="*/ 0 h 271"/>
                <a:gd name="T2" fmla="*/ 0 w 220"/>
                <a:gd name="T3" fmla="*/ 35 h 271"/>
                <a:gd name="T4" fmla="*/ 44 w 220"/>
                <a:gd name="T5" fmla="*/ 271 h 271"/>
                <a:gd name="T6" fmla="*/ 202 w 220"/>
                <a:gd name="T7" fmla="*/ 271 h 271"/>
                <a:gd name="T8" fmla="*/ 220 w 220"/>
                <a:gd name="T9" fmla="*/ 36 h 271"/>
                <a:gd name="T10" fmla="*/ 116 w 220"/>
                <a:gd name="T11" fmla="*/ 0 h 271"/>
              </a:gdLst>
              <a:ahLst/>
              <a:cxnLst>
                <a:cxn ang="0">
                  <a:pos x="T0" y="T1"/>
                </a:cxn>
                <a:cxn ang="0">
                  <a:pos x="T2" y="T3"/>
                </a:cxn>
                <a:cxn ang="0">
                  <a:pos x="T4" y="T5"/>
                </a:cxn>
                <a:cxn ang="0">
                  <a:pos x="T6" y="T7"/>
                </a:cxn>
                <a:cxn ang="0">
                  <a:pos x="T8" y="T9"/>
                </a:cxn>
                <a:cxn ang="0">
                  <a:pos x="T10" y="T11"/>
                </a:cxn>
              </a:cxnLst>
              <a:rect l="0" t="0" r="r" b="b"/>
              <a:pathLst>
                <a:path w="220" h="271">
                  <a:moveTo>
                    <a:pt x="116" y="0"/>
                  </a:moveTo>
                  <a:cubicBezTo>
                    <a:pt x="116" y="0"/>
                    <a:pt x="0" y="28"/>
                    <a:pt x="0" y="35"/>
                  </a:cubicBezTo>
                  <a:cubicBezTo>
                    <a:pt x="0" y="42"/>
                    <a:pt x="44" y="271"/>
                    <a:pt x="44" y="271"/>
                  </a:cubicBezTo>
                  <a:cubicBezTo>
                    <a:pt x="202" y="271"/>
                    <a:pt x="202" y="271"/>
                    <a:pt x="202" y="271"/>
                  </a:cubicBezTo>
                  <a:cubicBezTo>
                    <a:pt x="220" y="36"/>
                    <a:pt x="220" y="36"/>
                    <a:pt x="220" y="36"/>
                  </a:cubicBezTo>
                  <a:cubicBezTo>
                    <a:pt x="116" y="0"/>
                    <a:pt x="116" y="0"/>
                    <a:pt x="11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32" name="Freeform 184"/>
            <p:cNvSpPr>
              <a:spLocks/>
            </p:cNvSpPr>
            <p:nvPr/>
          </p:nvSpPr>
          <p:spPr bwMode="auto">
            <a:xfrm>
              <a:off x="3598863" y="3312319"/>
              <a:ext cx="234950" cy="560388"/>
            </a:xfrm>
            <a:custGeom>
              <a:avLst/>
              <a:gdLst>
                <a:gd name="T0" fmla="*/ 111 w 148"/>
                <a:gd name="T1" fmla="*/ 0 h 353"/>
                <a:gd name="T2" fmla="*/ 111 w 148"/>
                <a:gd name="T3" fmla="*/ 38 h 353"/>
                <a:gd name="T4" fmla="*/ 148 w 148"/>
                <a:gd name="T5" fmla="*/ 353 h 353"/>
                <a:gd name="T6" fmla="*/ 84 w 148"/>
                <a:gd name="T7" fmla="*/ 353 h 353"/>
                <a:gd name="T8" fmla="*/ 15 w 148"/>
                <a:gd name="T9" fmla="*/ 213 h 353"/>
                <a:gd name="T10" fmla="*/ 81 w 148"/>
                <a:gd name="T11" fmla="*/ 168 h 353"/>
                <a:gd name="T12" fmla="*/ 0 w 148"/>
                <a:gd name="T13" fmla="*/ 131 h 353"/>
                <a:gd name="T14" fmla="*/ 75 w 148"/>
                <a:gd name="T15" fmla="*/ 16 h 353"/>
                <a:gd name="T16" fmla="*/ 111 w 148"/>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353">
                  <a:moveTo>
                    <a:pt x="111" y="0"/>
                  </a:moveTo>
                  <a:lnTo>
                    <a:pt x="111" y="38"/>
                  </a:lnTo>
                  <a:lnTo>
                    <a:pt x="148" y="353"/>
                  </a:lnTo>
                  <a:lnTo>
                    <a:pt x="84" y="353"/>
                  </a:lnTo>
                  <a:lnTo>
                    <a:pt x="15" y="213"/>
                  </a:lnTo>
                  <a:lnTo>
                    <a:pt x="81" y="168"/>
                  </a:lnTo>
                  <a:lnTo>
                    <a:pt x="0" y="131"/>
                  </a:lnTo>
                  <a:lnTo>
                    <a:pt x="75" y="16"/>
                  </a:lnTo>
                  <a:lnTo>
                    <a:pt x="111" y="0"/>
                  </a:lnTo>
                  <a:close/>
                </a:path>
              </a:pathLst>
            </a:custGeom>
            <a:solidFill>
              <a:srgbClr val="605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33" name="Freeform 185"/>
            <p:cNvSpPr>
              <a:spLocks/>
            </p:cNvSpPr>
            <p:nvPr/>
          </p:nvSpPr>
          <p:spPr bwMode="auto">
            <a:xfrm>
              <a:off x="3984625" y="3312319"/>
              <a:ext cx="233363" cy="560388"/>
            </a:xfrm>
            <a:custGeom>
              <a:avLst/>
              <a:gdLst>
                <a:gd name="T0" fmla="*/ 36 w 147"/>
                <a:gd name="T1" fmla="*/ 0 h 353"/>
                <a:gd name="T2" fmla="*/ 36 w 147"/>
                <a:gd name="T3" fmla="*/ 38 h 353"/>
                <a:gd name="T4" fmla="*/ 0 w 147"/>
                <a:gd name="T5" fmla="*/ 353 h 353"/>
                <a:gd name="T6" fmla="*/ 63 w 147"/>
                <a:gd name="T7" fmla="*/ 353 h 353"/>
                <a:gd name="T8" fmla="*/ 131 w 147"/>
                <a:gd name="T9" fmla="*/ 213 h 353"/>
                <a:gd name="T10" fmla="*/ 66 w 147"/>
                <a:gd name="T11" fmla="*/ 168 h 353"/>
                <a:gd name="T12" fmla="*/ 147 w 147"/>
                <a:gd name="T13" fmla="*/ 131 h 353"/>
                <a:gd name="T14" fmla="*/ 81 w 147"/>
                <a:gd name="T15" fmla="*/ 19 h 353"/>
                <a:gd name="T16" fmla="*/ 36 w 147"/>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 h="353">
                  <a:moveTo>
                    <a:pt x="36" y="0"/>
                  </a:moveTo>
                  <a:lnTo>
                    <a:pt x="36" y="38"/>
                  </a:lnTo>
                  <a:lnTo>
                    <a:pt x="0" y="353"/>
                  </a:lnTo>
                  <a:lnTo>
                    <a:pt x="63" y="353"/>
                  </a:lnTo>
                  <a:lnTo>
                    <a:pt x="131" y="213"/>
                  </a:lnTo>
                  <a:lnTo>
                    <a:pt x="66" y="168"/>
                  </a:lnTo>
                  <a:lnTo>
                    <a:pt x="147" y="131"/>
                  </a:lnTo>
                  <a:lnTo>
                    <a:pt x="81" y="19"/>
                  </a:lnTo>
                  <a:lnTo>
                    <a:pt x="36" y="0"/>
                  </a:lnTo>
                  <a:close/>
                </a:path>
              </a:pathLst>
            </a:custGeom>
            <a:solidFill>
              <a:srgbClr val="605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34" name="Freeform 186"/>
            <p:cNvSpPr>
              <a:spLocks/>
            </p:cNvSpPr>
            <p:nvPr/>
          </p:nvSpPr>
          <p:spPr bwMode="auto">
            <a:xfrm>
              <a:off x="3851275" y="3437732"/>
              <a:ext cx="115888" cy="112713"/>
            </a:xfrm>
            <a:custGeom>
              <a:avLst/>
              <a:gdLst>
                <a:gd name="T0" fmla="*/ 0 w 72"/>
                <a:gd name="T1" fmla="*/ 39 h 70"/>
                <a:gd name="T2" fmla="*/ 20 w 72"/>
                <a:gd name="T3" fmla="*/ 70 h 70"/>
                <a:gd name="T4" fmla="*/ 51 w 72"/>
                <a:gd name="T5" fmla="*/ 70 h 70"/>
                <a:gd name="T6" fmla="*/ 72 w 72"/>
                <a:gd name="T7" fmla="*/ 39 h 70"/>
                <a:gd name="T8" fmla="*/ 36 w 72"/>
                <a:gd name="T9" fmla="*/ 0 h 70"/>
                <a:gd name="T10" fmla="*/ 0 w 72"/>
                <a:gd name="T11" fmla="*/ 39 h 70"/>
              </a:gdLst>
              <a:ahLst/>
              <a:cxnLst>
                <a:cxn ang="0">
                  <a:pos x="T0" y="T1"/>
                </a:cxn>
                <a:cxn ang="0">
                  <a:pos x="T2" y="T3"/>
                </a:cxn>
                <a:cxn ang="0">
                  <a:pos x="T4" y="T5"/>
                </a:cxn>
                <a:cxn ang="0">
                  <a:pos x="T6" y="T7"/>
                </a:cxn>
                <a:cxn ang="0">
                  <a:pos x="T8" y="T9"/>
                </a:cxn>
                <a:cxn ang="0">
                  <a:pos x="T10" y="T11"/>
                </a:cxn>
              </a:cxnLst>
              <a:rect l="0" t="0" r="r" b="b"/>
              <a:pathLst>
                <a:path w="72" h="70">
                  <a:moveTo>
                    <a:pt x="0" y="39"/>
                  </a:moveTo>
                  <a:cubicBezTo>
                    <a:pt x="20" y="70"/>
                    <a:pt x="20" y="70"/>
                    <a:pt x="20" y="70"/>
                  </a:cubicBezTo>
                  <a:cubicBezTo>
                    <a:pt x="30" y="70"/>
                    <a:pt x="41" y="70"/>
                    <a:pt x="51" y="70"/>
                  </a:cubicBezTo>
                  <a:cubicBezTo>
                    <a:pt x="72" y="39"/>
                    <a:pt x="72" y="39"/>
                    <a:pt x="72" y="39"/>
                  </a:cubicBezTo>
                  <a:cubicBezTo>
                    <a:pt x="36" y="0"/>
                    <a:pt x="36" y="0"/>
                    <a:pt x="36" y="0"/>
                  </a:cubicBezTo>
                  <a:cubicBezTo>
                    <a:pt x="0" y="39"/>
                    <a:pt x="0" y="39"/>
                    <a:pt x="0" y="39"/>
                  </a:cubicBezTo>
                </a:path>
              </a:pathLst>
            </a:custGeom>
            <a:solidFill>
              <a:srgbClr val="C938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35" name="Freeform 187"/>
            <p:cNvSpPr>
              <a:spLocks/>
            </p:cNvSpPr>
            <p:nvPr/>
          </p:nvSpPr>
          <p:spPr bwMode="auto">
            <a:xfrm>
              <a:off x="3836988" y="3550444"/>
              <a:ext cx="142875" cy="322263"/>
            </a:xfrm>
            <a:custGeom>
              <a:avLst/>
              <a:gdLst>
                <a:gd name="T0" fmla="*/ 29 w 90"/>
                <a:gd name="T1" fmla="*/ 0 h 203"/>
                <a:gd name="T2" fmla="*/ 0 w 90"/>
                <a:gd name="T3" fmla="*/ 203 h 203"/>
                <a:gd name="T4" fmla="*/ 90 w 90"/>
                <a:gd name="T5" fmla="*/ 203 h 203"/>
                <a:gd name="T6" fmla="*/ 61 w 90"/>
                <a:gd name="T7" fmla="*/ 0 h 203"/>
                <a:gd name="T8" fmla="*/ 29 w 90"/>
                <a:gd name="T9" fmla="*/ 0 h 203"/>
              </a:gdLst>
              <a:ahLst/>
              <a:cxnLst>
                <a:cxn ang="0">
                  <a:pos x="T0" y="T1"/>
                </a:cxn>
                <a:cxn ang="0">
                  <a:pos x="T2" y="T3"/>
                </a:cxn>
                <a:cxn ang="0">
                  <a:pos x="T4" y="T5"/>
                </a:cxn>
                <a:cxn ang="0">
                  <a:pos x="T6" y="T7"/>
                </a:cxn>
                <a:cxn ang="0">
                  <a:pos x="T8" y="T9"/>
                </a:cxn>
              </a:cxnLst>
              <a:rect l="0" t="0" r="r" b="b"/>
              <a:pathLst>
                <a:path w="90" h="203">
                  <a:moveTo>
                    <a:pt x="29" y="0"/>
                  </a:moveTo>
                  <a:lnTo>
                    <a:pt x="0" y="203"/>
                  </a:lnTo>
                  <a:lnTo>
                    <a:pt x="90" y="203"/>
                  </a:lnTo>
                  <a:lnTo>
                    <a:pt x="61" y="0"/>
                  </a:lnTo>
                  <a:lnTo>
                    <a:pt x="29" y="0"/>
                  </a:lnTo>
                  <a:close/>
                </a:path>
              </a:pathLst>
            </a:custGeom>
            <a:solidFill>
              <a:srgbClr val="C938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36" name="Freeform 188"/>
            <p:cNvSpPr>
              <a:spLocks/>
            </p:cNvSpPr>
            <p:nvPr/>
          </p:nvSpPr>
          <p:spPr bwMode="auto">
            <a:xfrm>
              <a:off x="3836988" y="3550444"/>
              <a:ext cx="142875" cy="322263"/>
            </a:xfrm>
            <a:custGeom>
              <a:avLst/>
              <a:gdLst>
                <a:gd name="T0" fmla="*/ 29 w 90"/>
                <a:gd name="T1" fmla="*/ 0 h 203"/>
                <a:gd name="T2" fmla="*/ 0 w 90"/>
                <a:gd name="T3" fmla="*/ 203 h 203"/>
                <a:gd name="T4" fmla="*/ 90 w 90"/>
                <a:gd name="T5" fmla="*/ 203 h 203"/>
                <a:gd name="T6" fmla="*/ 61 w 90"/>
                <a:gd name="T7" fmla="*/ 0 h 203"/>
                <a:gd name="T8" fmla="*/ 29 w 90"/>
                <a:gd name="T9" fmla="*/ 0 h 203"/>
              </a:gdLst>
              <a:ahLst/>
              <a:cxnLst>
                <a:cxn ang="0">
                  <a:pos x="T0" y="T1"/>
                </a:cxn>
                <a:cxn ang="0">
                  <a:pos x="T2" y="T3"/>
                </a:cxn>
                <a:cxn ang="0">
                  <a:pos x="T4" y="T5"/>
                </a:cxn>
                <a:cxn ang="0">
                  <a:pos x="T6" y="T7"/>
                </a:cxn>
                <a:cxn ang="0">
                  <a:pos x="T8" y="T9"/>
                </a:cxn>
              </a:cxnLst>
              <a:rect l="0" t="0" r="r" b="b"/>
              <a:pathLst>
                <a:path w="90" h="203">
                  <a:moveTo>
                    <a:pt x="29" y="0"/>
                  </a:moveTo>
                  <a:lnTo>
                    <a:pt x="0" y="203"/>
                  </a:lnTo>
                  <a:lnTo>
                    <a:pt x="90" y="203"/>
                  </a:lnTo>
                  <a:lnTo>
                    <a:pt x="61" y="0"/>
                  </a:lnTo>
                  <a:lnTo>
                    <a:pt x="2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37" name="Freeform 189"/>
            <p:cNvSpPr>
              <a:spLocks/>
            </p:cNvSpPr>
            <p:nvPr/>
          </p:nvSpPr>
          <p:spPr bwMode="auto">
            <a:xfrm>
              <a:off x="3762375" y="3271044"/>
              <a:ext cx="146050" cy="282575"/>
            </a:xfrm>
            <a:custGeom>
              <a:avLst/>
              <a:gdLst>
                <a:gd name="T0" fmla="*/ 8 w 92"/>
                <a:gd name="T1" fmla="*/ 0 h 178"/>
                <a:gd name="T2" fmla="*/ 0 w 92"/>
                <a:gd name="T3" fmla="*/ 29 h 178"/>
                <a:gd name="T4" fmla="*/ 21 w 92"/>
                <a:gd name="T5" fmla="*/ 178 h 178"/>
                <a:gd name="T6" fmla="*/ 92 w 92"/>
                <a:gd name="T7" fmla="*/ 105 h 178"/>
                <a:gd name="T8" fmla="*/ 8 w 92"/>
                <a:gd name="T9" fmla="*/ 0 h 178"/>
              </a:gdLst>
              <a:ahLst/>
              <a:cxnLst>
                <a:cxn ang="0">
                  <a:pos x="T0" y="T1"/>
                </a:cxn>
                <a:cxn ang="0">
                  <a:pos x="T2" y="T3"/>
                </a:cxn>
                <a:cxn ang="0">
                  <a:pos x="T4" y="T5"/>
                </a:cxn>
                <a:cxn ang="0">
                  <a:pos x="T6" y="T7"/>
                </a:cxn>
                <a:cxn ang="0">
                  <a:pos x="T8" y="T9"/>
                </a:cxn>
              </a:cxnLst>
              <a:rect l="0" t="0" r="r" b="b"/>
              <a:pathLst>
                <a:path w="92" h="178">
                  <a:moveTo>
                    <a:pt x="8" y="0"/>
                  </a:moveTo>
                  <a:lnTo>
                    <a:pt x="0" y="29"/>
                  </a:lnTo>
                  <a:lnTo>
                    <a:pt x="21" y="178"/>
                  </a:lnTo>
                  <a:lnTo>
                    <a:pt x="92" y="105"/>
                  </a:lnTo>
                  <a:lnTo>
                    <a:pt x="8" y="0"/>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38" name="Freeform 190"/>
            <p:cNvSpPr>
              <a:spLocks/>
            </p:cNvSpPr>
            <p:nvPr/>
          </p:nvSpPr>
          <p:spPr bwMode="auto">
            <a:xfrm>
              <a:off x="3762375" y="3271044"/>
              <a:ext cx="146050" cy="282575"/>
            </a:xfrm>
            <a:custGeom>
              <a:avLst/>
              <a:gdLst>
                <a:gd name="T0" fmla="*/ 8 w 92"/>
                <a:gd name="T1" fmla="*/ 0 h 178"/>
                <a:gd name="T2" fmla="*/ 0 w 92"/>
                <a:gd name="T3" fmla="*/ 29 h 178"/>
                <a:gd name="T4" fmla="*/ 21 w 92"/>
                <a:gd name="T5" fmla="*/ 178 h 178"/>
                <a:gd name="T6" fmla="*/ 92 w 92"/>
                <a:gd name="T7" fmla="*/ 105 h 178"/>
                <a:gd name="T8" fmla="*/ 8 w 92"/>
                <a:gd name="T9" fmla="*/ 0 h 178"/>
              </a:gdLst>
              <a:ahLst/>
              <a:cxnLst>
                <a:cxn ang="0">
                  <a:pos x="T0" y="T1"/>
                </a:cxn>
                <a:cxn ang="0">
                  <a:pos x="T2" y="T3"/>
                </a:cxn>
                <a:cxn ang="0">
                  <a:pos x="T4" y="T5"/>
                </a:cxn>
                <a:cxn ang="0">
                  <a:pos x="T6" y="T7"/>
                </a:cxn>
                <a:cxn ang="0">
                  <a:pos x="T8" y="T9"/>
                </a:cxn>
              </a:cxnLst>
              <a:rect l="0" t="0" r="r" b="b"/>
              <a:pathLst>
                <a:path w="92" h="178">
                  <a:moveTo>
                    <a:pt x="8" y="0"/>
                  </a:moveTo>
                  <a:lnTo>
                    <a:pt x="0" y="29"/>
                  </a:lnTo>
                  <a:lnTo>
                    <a:pt x="21" y="178"/>
                  </a:lnTo>
                  <a:lnTo>
                    <a:pt x="92" y="105"/>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39" name="Freeform 191"/>
            <p:cNvSpPr>
              <a:spLocks/>
            </p:cNvSpPr>
            <p:nvPr/>
          </p:nvSpPr>
          <p:spPr bwMode="auto">
            <a:xfrm>
              <a:off x="3775075" y="3215482"/>
              <a:ext cx="266700" cy="92075"/>
            </a:xfrm>
            <a:custGeom>
              <a:avLst/>
              <a:gdLst>
                <a:gd name="T0" fmla="*/ 0 w 167"/>
                <a:gd name="T1" fmla="*/ 0 h 58"/>
                <a:gd name="T2" fmla="*/ 0 w 167"/>
                <a:gd name="T3" fmla="*/ 6 h 58"/>
                <a:gd name="T4" fmla="*/ 84 w 167"/>
                <a:gd name="T5" fmla="*/ 58 h 58"/>
                <a:gd name="T6" fmla="*/ 86 w 167"/>
                <a:gd name="T7" fmla="*/ 58 h 58"/>
                <a:gd name="T8" fmla="*/ 167 w 167"/>
                <a:gd name="T9" fmla="*/ 9 h 58"/>
                <a:gd name="T10" fmla="*/ 167 w 167"/>
                <a:gd name="T11" fmla="*/ 0 h 58"/>
                <a:gd name="T12" fmla="*/ 0 w 167"/>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67" h="58">
                  <a:moveTo>
                    <a:pt x="0" y="0"/>
                  </a:moveTo>
                  <a:cubicBezTo>
                    <a:pt x="0" y="6"/>
                    <a:pt x="0" y="6"/>
                    <a:pt x="0" y="6"/>
                  </a:cubicBezTo>
                  <a:cubicBezTo>
                    <a:pt x="0" y="6"/>
                    <a:pt x="43" y="56"/>
                    <a:pt x="84" y="58"/>
                  </a:cubicBezTo>
                  <a:cubicBezTo>
                    <a:pt x="84" y="58"/>
                    <a:pt x="85" y="58"/>
                    <a:pt x="86" y="58"/>
                  </a:cubicBezTo>
                  <a:cubicBezTo>
                    <a:pt x="126" y="58"/>
                    <a:pt x="167" y="9"/>
                    <a:pt x="167" y="9"/>
                  </a:cubicBezTo>
                  <a:cubicBezTo>
                    <a:pt x="167" y="0"/>
                    <a:pt x="167" y="0"/>
                    <a:pt x="167" y="0"/>
                  </a:cubicBezTo>
                  <a:cubicBezTo>
                    <a:pt x="0" y="0"/>
                    <a:pt x="0" y="0"/>
                    <a:pt x="0" y="0"/>
                  </a:cubicBezTo>
                </a:path>
              </a:pathLst>
            </a:custGeom>
            <a:solidFill>
              <a:srgbClr val="CCA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40" name="Freeform 192"/>
            <p:cNvSpPr>
              <a:spLocks/>
            </p:cNvSpPr>
            <p:nvPr/>
          </p:nvSpPr>
          <p:spPr bwMode="auto">
            <a:xfrm>
              <a:off x="3582988" y="2442369"/>
              <a:ext cx="685800" cy="682625"/>
            </a:xfrm>
            <a:custGeom>
              <a:avLst/>
              <a:gdLst>
                <a:gd name="T0" fmla="*/ 335 w 427"/>
                <a:gd name="T1" fmla="*/ 61 h 425"/>
                <a:gd name="T2" fmla="*/ 403 w 427"/>
                <a:gd name="T3" fmla="*/ 129 h 425"/>
                <a:gd name="T4" fmla="*/ 207 w 427"/>
                <a:gd name="T5" fmla="*/ 424 h 425"/>
                <a:gd name="T6" fmla="*/ 33 w 427"/>
                <a:gd name="T7" fmla="*/ 332 h 425"/>
                <a:gd name="T8" fmla="*/ 50 w 427"/>
                <a:gd name="T9" fmla="*/ 82 h 425"/>
                <a:gd name="T10" fmla="*/ 335 w 427"/>
                <a:gd name="T11" fmla="*/ 61 h 425"/>
              </a:gdLst>
              <a:ahLst/>
              <a:cxnLst>
                <a:cxn ang="0">
                  <a:pos x="T0" y="T1"/>
                </a:cxn>
                <a:cxn ang="0">
                  <a:pos x="T2" y="T3"/>
                </a:cxn>
                <a:cxn ang="0">
                  <a:pos x="T4" y="T5"/>
                </a:cxn>
                <a:cxn ang="0">
                  <a:pos x="T6" y="T7"/>
                </a:cxn>
                <a:cxn ang="0">
                  <a:pos x="T8" y="T9"/>
                </a:cxn>
                <a:cxn ang="0">
                  <a:pos x="T10" y="T11"/>
                </a:cxn>
              </a:cxnLst>
              <a:rect l="0" t="0" r="r" b="b"/>
              <a:pathLst>
                <a:path w="427" h="425">
                  <a:moveTo>
                    <a:pt x="335" y="61"/>
                  </a:moveTo>
                  <a:cubicBezTo>
                    <a:pt x="373" y="67"/>
                    <a:pt x="394" y="93"/>
                    <a:pt x="403" y="129"/>
                  </a:cubicBezTo>
                  <a:cubicBezTo>
                    <a:pt x="427" y="221"/>
                    <a:pt x="377" y="422"/>
                    <a:pt x="207" y="424"/>
                  </a:cubicBezTo>
                  <a:cubicBezTo>
                    <a:pt x="119" y="425"/>
                    <a:pt x="56" y="403"/>
                    <a:pt x="33" y="332"/>
                  </a:cubicBezTo>
                  <a:cubicBezTo>
                    <a:pt x="10" y="261"/>
                    <a:pt x="0" y="146"/>
                    <a:pt x="50" y="82"/>
                  </a:cubicBezTo>
                  <a:cubicBezTo>
                    <a:pt x="113" y="1"/>
                    <a:pt x="246" y="0"/>
                    <a:pt x="335" y="61"/>
                  </a:cubicBezTo>
                  <a:close/>
                </a:path>
              </a:pathLst>
            </a:custGeom>
            <a:solidFill>
              <a:srgbClr val="755A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41" name="Freeform 193"/>
            <p:cNvSpPr>
              <a:spLocks/>
            </p:cNvSpPr>
            <p:nvPr/>
          </p:nvSpPr>
          <p:spPr bwMode="auto">
            <a:xfrm>
              <a:off x="3497263" y="2518569"/>
              <a:ext cx="822325" cy="758825"/>
            </a:xfrm>
            <a:custGeom>
              <a:avLst/>
              <a:gdLst>
                <a:gd name="T0" fmla="*/ 257 w 513"/>
                <a:gd name="T1" fmla="*/ 0 h 473"/>
                <a:gd name="T2" fmla="*/ 115 w 513"/>
                <a:gd name="T3" fmla="*/ 378 h 473"/>
                <a:gd name="T4" fmla="*/ 257 w 513"/>
                <a:gd name="T5" fmla="*/ 473 h 473"/>
                <a:gd name="T6" fmla="*/ 398 w 513"/>
                <a:gd name="T7" fmla="*/ 378 h 473"/>
                <a:gd name="T8" fmla="*/ 257 w 513"/>
                <a:gd name="T9" fmla="*/ 0 h 473"/>
              </a:gdLst>
              <a:ahLst/>
              <a:cxnLst>
                <a:cxn ang="0">
                  <a:pos x="T0" y="T1"/>
                </a:cxn>
                <a:cxn ang="0">
                  <a:pos x="T2" y="T3"/>
                </a:cxn>
                <a:cxn ang="0">
                  <a:pos x="T4" y="T5"/>
                </a:cxn>
                <a:cxn ang="0">
                  <a:pos x="T6" y="T7"/>
                </a:cxn>
                <a:cxn ang="0">
                  <a:pos x="T8" y="T9"/>
                </a:cxn>
              </a:cxnLst>
              <a:rect l="0" t="0" r="r" b="b"/>
              <a:pathLst>
                <a:path w="513" h="473">
                  <a:moveTo>
                    <a:pt x="257" y="0"/>
                  </a:moveTo>
                  <a:cubicBezTo>
                    <a:pt x="0" y="0"/>
                    <a:pt x="99" y="351"/>
                    <a:pt x="115" y="378"/>
                  </a:cubicBezTo>
                  <a:cubicBezTo>
                    <a:pt x="134" y="408"/>
                    <a:pt x="215" y="473"/>
                    <a:pt x="257" y="473"/>
                  </a:cubicBezTo>
                  <a:cubicBezTo>
                    <a:pt x="298" y="473"/>
                    <a:pt x="380" y="408"/>
                    <a:pt x="398" y="378"/>
                  </a:cubicBezTo>
                  <a:cubicBezTo>
                    <a:pt x="415" y="351"/>
                    <a:pt x="513" y="0"/>
                    <a:pt x="257" y="0"/>
                  </a:cubicBezTo>
                  <a:close/>
                </a:path>
              </a:pathLst>
            </a:custGeom>
            <a:solidFill>
              <a:srgbClr val="FFDB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42" name="Freeform 194"/>
            <p:cNvSpPr>
              <a:spLocks/>
            </p:cNvSpPr>
            <p:nvPr/>
          </p:nvSpPr>
          <p:spPr bwMode="auto">
            <a:xfrm>
              <a:off x="3560763" y="2497932"/>
              <a:ext cx="692150" cy="449263"/>
            </a:xfrm>
            <a:custGeom>
              <a:avLst/>
              <a:gdLst>
                <a:gd name="T0" fmla="*/ 93 w 431"/>
                <a:gd name="T1" fmla="*/ 123 h 280"/>
                <a:gd name="T2" fmla="*/ 215 w 431"/>
                <a:gd name="T3" fmla="*/ 127 h 280"/>
                <a:gd name="T4" fmla="*/ 392 w 431"/>
                <a:gd name="T5" fmla="*/ 247 h 280"/>
                <a:gd name="T6" fmla="*/ 223 w 431"/>
                <a:gd name="T7" fmla="*/ 7 h 280"/>
                <a:gd name="T8" fmla="*/ 44 w 431"/>
                <a:gd name="T9" fmla="*/ 280 h 280"/>
                <a:gd name="T10" fmla="*/ 93 w 431"/>
                <a:gd name="T11" fmla="*/ 123 h 280"/>
              </a:gdLst>
              <a:ahLst/>
              <a:cxnLst>
                <a:cxn ang="0">
                  <a:pos x="T0" y="T1"/>
                </a:cxn>
                <a:cxn ang="0">
                  <a:pos x="T2" y="T3"/>
                </a:cxn>
                <a:cxn ang="0">
                  <a:pos x="T4" y="T5"/>
                </a:cxn>
                <a:cxn ang="0">
                  <a:pos x="T6" y="T7"/>
                </a:cxn>
                <a:cxn ang="0">
                  <a:pos x="T8" y="T9"/>
                </a:cxn>
                <a:cxn ang="0">
                  <a:pos x="T10" y="T11"/>
                </a:cxn>
              </a:cxnLst>
              <a:rect l="0" t="0" r="r" b="b"/>
              <a:pathLst>
                <a:path w="431" h="280">
                  <a:moveTo>
                    <a:pt x="93" y="123"/>
                  </a:moveTo>
                  <a:cubicBezTo>
                    <a:pt x="138" y="151"/>
                    <a:pt x="174" y="109"/>
                    <a:pt x="215" y="127"/>
                  </a:cubicBezTo>
                  <a:cubicBezTo>
                    <a:pt x="256" y="145"/>
                    <a:pt x="368" y="59"/>
                    <a:pt x="392" y="247"/>
                  </a:cubicBezTo>
                  <a:cubicBezTo>
                    <a:pt x="431" y="111"/>
                    <a:pt x="372" y="14"/>
                    <a:pt x="223" y="7"/>
                  </a:cubicBezTo>
                  <a:cubicBezTo>
                    <a:pt x="64" y="0"/>
                    <a:pt x="0" y="145"/>
                    <a:pt x="44" y="280"/>
                  </a:cubicBezTo>
                  <a:cubicBezTo>
                    <a:pt x="41" y="207"/>
                    <a:pt x="59" y="159"/>
                    <a:pt x="93" y="123"/>
                  </a:cubicBezTo>
                  <a:close/>
                </a:path>
              </a:pathLst>
            </a:custGeom>
            <a:solidFill>
              <a:srgbClr val="755A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43" name="Freeform 195"/>
            <p:cNvSpPr>
              <a:spLocks/>
            </p:cNvSpPr>
            <p:nvPr/>
          </p:nvSpPr>
          <p:spPr bwMode="auto">
            <a:xfrm>
              <a:off x="3703638" y="2658269"/>
              <a:ext cx="261938" cy="63500"/>
            </a:xfrm>
            <a:custGeom>
              <a:avLst/>
              <a:gdLst>
                <a:gd name="T0" fmla="*/ 0 w 163"/>
                <a:gd name="T1" fmla="*/ 11 h 40"/>
                <a:gd name="T2" fmla="*/ 58 w 163"/>
                <a:gd name="T3" fmla="*/ 39 h 40"/>
                <a:gd name="T4" fmla="*/ 104 w 163"/>
                <a:gd name="T5" fmla="*/ 33 h 40"/>
                <a:gd name="T6" fmla="*/ 162 w 163"/>
                <a:gd name="T7" fmla="*/ 9 h 40"/>
                <a:gd name="T8" fmla="*/ 161 w 163"/>
                <a:gd name="T9" fmla="*/ 4 h 40"/>
                <a:gd name="T10" fmla="*/ 73 w 163"/>
                <a:gd name="T11" fmla="*/ 26 h 40"/>
                <a:gd name="T12" fmla="*/ 3 w 163"/>
                <a:gd name="T13" fmla="*/ 10 h 40"/>
                <a:gd name="T14" fmla="*/ 0 w 163"/>
                <a:gd name="T15" fmla="*/ 11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 h="40">
                  <a:moveTo>
                    <a:pt x="0" y="11"/>
                  </a:moveTo>
                  <a:cubicBezTo>
                    <a:pt x="1" y="35"/>
                    <a:pt x="41" y="38"/>
                    <a:pt x="58" y="39"/>
                  </a:cubicBezTo>
                  <a:cubicBezTo>
                    <a:pt x="74" y="40"/>
                    <a:pt x="89" y="38"/>
                    <a:pt x="104" y="33"/>
                  </a:cubicBezTo>
                  <a:cubicBezTo>
                    <a:pt x="123" y="28"/>
                    <a:pt x="147" y="21"/>
                    <a:pt x="162" y="9"/>
                  </a:cubicBezTo>
                  <a:cubicBezTo>
                    <a:pt x="163" y="7"/>
                    <a:pt x="163" y="5"/>
                    <a:pt x="161" y="4"/>
                  </a:cubicBezTo>
                  <a:cubicBezTo>
                    <a:pt x="132" y="0"/>
                    <a:pt x="102" y="23"/>
                    <a:pt x="73" y="26"/>
                  </a:cubicBezTo>
                  <a:cubicBezTo>
                    <a:pt x="50" y="28"/>
                    <a:pt x="20" y="25"/>
                    <a:pt x="3" y="10"/>
                  </a:cubicBezTo>
                  <a:cubicBezTo>
                    <a:pt x="1" y="9"/>
                    <a:pt x="0" y="9"/>
                    <a:pt x="0" y="11"/>
                  </a:cubicBezTo>
                  <a:close/>
                </a:path>
              </a:pathLst>
            </a:custGeom>
            <a:solidFill>
              <a:srgbClr val="755A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44" name="Freeform 196"/>
            <p:cNvSpPr>
              <a:spLocks noEditPoints="1"/>
            </p:cNvSpPr>
            <p:nvPr/>
          </p:nvSpPr>
          <p:spPr bwMode="auto">
            <a:xfrm>
              <a:off x="3659188" y="2859882"/>
              <a:ext cx="504825" cy="185738"/>
            </a:xfrm>
            <a:custGeom>
              <a:avLst/>
              <a:gdLst>
                <a:gd name="T0" fmla="*/ 235 w 315"/>
                <a:gd name="T1" fmla="*/ 114 h 115"/>
                <a:gd name="T2" fmla="*/ 240 w 315"/>
                <a:gd name="T3" fmla="*/ 114 h 115"/>
                <a:gd name="T4" fmla="*/ 296 w 315"/>
                <a:gd name="T5" fmla="*/ 68 h 115"/>
                <a:gd name="T6" fmla="*/ 308 w 315"/>
                <a:gd name="T7" fmla="*/ 30 h 115"/>
                <a:gd name="T8" fmla="*/ 314 w 315"/>
                <a:gd name="T9" fmla="*/ 16 h 115"/>
                <a:gd name="T10" fmla="*/ 306 w 315"/>
                <a:gd name="T11" fmla="*/ 6 h 115"/>
                <a:gd name="T12" fmla="*/ 237 w 315"/>
                <a:gd name="T13" fmla="*/ 2 h 115"/>
                <a:gd name="T14" fmla="*/ 237 w 315"/>
                <a:gd name="T15" fmla="*/ 9 h 115"/>
                <a:gd name="T16" fmla="*/ 284 w 315"/>
                <a:gd name="T17" fmla="*/ 14 h 115"/>
                <a:gd name="T18" fmla="*/ 282 w 315"/>
                <a:gd name="T19" fmla="*/ 85 h 115"/>
                <a:gd name="T20" fmla="*/ 235 w 315"/>
                <a:gd name="T21" fmla="*/ 107 h 115"/>
                <a:gd name="T22" fmla="*/ 235 w 315"/>
                <a:gd name="T23" fmla="*/ 114 h 115"/>
                <a:gd name="T24" fmla="*/ 157 w 315"/>
                <a:gd name="T25" fmla="*/ 15 h 115"/>
                <a:gd name="T26" fmla="*/ 83 w 315"/>
                <a:gd name="T27" fmla="*/ 2 h 115"/>
                <a:gd name="T28" fmla="*/ 78 w 315"/>
                <a:gd name="T29" fmla="*/ 2 h 115"/>
                <a:gd name="T30" fmla="*/ 77 w 315"/>
                <a:gd name="T31" fmla="*/ 9 h 115"/>
                <a:gd name="T32" fmla="*/ 129 w 315"/>
                <a:gd name="T33" fmla="*/ 27 h 115"/>
                <a:gd name="T34" fmla="*/ 99 w 315"/>
                <a:gd name="T35" fmla="*/ 103 h 115"/>
                <a:gd name="T36" fmla="*/ 76 w 315"/>
                <a:gd name="T37" fmla="*/ 108 h 115"/>
                <a:gd name="T38" fmla="*/ 75 w 315"/>
                <a:gd name="T39" fmla="*/ 114 h 115"/>
                <a:gd name="T40" fmla="*/ 129 w 315"/>
                <a:gd name="T41" fmla="*/ 80 h 115"/>
                <a:gd name="T42" fmla="*/ 157 w 315"/>
                <a:gd name="T43" fmla="*/ 41 h 115"/>
                <a:gd name="T44" fmla="*/ 182 w 315"/>
                <a:gd name="T45" fmla="*/ 79 h 115"/>
                <a:gd name="T46" fmla="*/ 235 w 315"/>
                <a:gd name="T47" fmla="*/ 114 h 115"/>
                <a:gd name="T48" fmla="*/ 235 w 315"/>
                <a:gd name="T49" fmla="*/ 107 h 115"/>
                <a:gd name="T50" fmla="*/ 211 w 315"/>
                <a:gd name="T51" fmla="*/ 102 h 115"/>
                <a:gd name="T52" fmla="*/ 185 w 315"/>
                <a:gd name="T53" fmla="*/ 26 h 115"/>
                <a:gd name="T54" fmla="*/ 237 w 315"/>
                <a:gd name="T55" fmla="*/ 9 h 115"/>
                <a:gd name="T56" fmla="*/ 237 w 315"/>
                <a:gd name="T57" fmla="*/ 2 h 115"/>
                <a:gd name="T58" fmla="*/ 232 w 315"/>
                <a:gd name="T59" fmla="*/ 2 h 115"/>
                <a:gd name="T60" fmla="*/ 157 w 315"/>
                <a:gd name="T61" fmla="*/ 15 h 115"/>
                <a:gd name="T62" fmla="*/ 78 w 315"/>
                <a:gd name="T63" fmla="*/ 2 h 115"/>
                <a:gd name="T64" fmla="*/ 10 w 315"/>
                <a:gd name="T65" fmla="*/ 6 h 115"/>
                <a:gd name="T66" fmla="*/ 0 w 315"/>
                <a:gd name="T67" fmla="*/ 17 h 115"/>
                <a:gd name="T68" fmla="*/ 5 w 315"/>
                <a:gd name="T69" fmla="*/ 31 h 115"/>
                <a:gd name="T70" fmla="*/ 15 w 315"/>
                <a:gd name="T71" fmla="*/ 68 h 115"/>
                <a:gd name="T72" fmla="*/ 69 w 315"/>
                <a:gd name="T73" fmla="*/ 114 h 115"/>
                <a:gd name="T74" fmla="*/ 75 w 315"/>
                <a:gd name="T75" fmla="*/ 114 h 115"/>
                <a:gd name="T76" fmla="*/ 76 w 315"/>
                <a:gd name="T77" fmla="*/ 108 h 115"/>
                <a:gd name="T78" fmla="*/ 28 w 315"/>
                <a:gd name="T79" fmla="*/ 86 h 115"/>
                <a:gd name="T80" fmla="*/ 31 w 315"/>
                <a:gd name="T81" fmla="*/ 14 h 115"/>
                <a:gd name="T82" fmla="*/ 77 w 315"/>
                <a:gd name="T83" fmla="*/ 9 h 115"/>
                <a:gd name="T84" fmla="*/ 78 w 315"/>
                <a:gd name="T85" fmla="*/ 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5" h="115">
                  <a:moveTo>
                    <a:pt x="235" y="114"/>
                  </a:moveTo>
                  <a:cubicBezTo>
                    <a:pt x="237" y="114"/>
                    <a:pt x="238" y="114"/>
                    <a:pt x="240" y="114"/>
                  </a:cubicBezTo>
                  <a:cubicBezTo>
                    <a:pt x="281" y="110"/>
                    <a:pt x="292" y="91"/>
                    <a:pt x="296" y="68"/>
                  </a:cubicBezTo>
                  <a:cubicBezTo>
                    <a:pt x="301" y="42"/>
                    <a:pt x="302" y="33"/>
                    <a:pt x="308" y="30"/>
                  </a:cubicBezTo>
                  <a:cubicBezTo>
                    <a:pt x="313" y="28"/>
                    <a:pt x="315" y="23"/>
                    <a:pt x="314" y="16"/>
                  </a:cubicBezTo>
                  <a:cubicBezTo>
                    <a:pt x="314" y="9"/>
                    <a:pt x="314" y="8"/>
                    <a:pt x="306" y="6"/>
                  </a:cubicBezTo>
                  <a:cubicBezTo>
                    <a:pt x="299" y="3"/>
                    <a:pt x="264" y="0"/>
                    <a:pt x="237" y="2"/>
                  </a:cubicBezTo>
                  <a:cubicBezTo>
                    <a:pt x="237" y="9"/>
                    <a:pt x="237" y="9"/>
                    <a:pt x="237" y="9"/>
                  </a:cubicBezTo>
                  <a:cubicBezTo>
                    <a:pt x="258" y="8"/>
                    <a:pt x="278" y="10"/>
                    <a:pt x="284" y="14"/>
                  </a:cubicBezTo>
                  <a:cubicBezTo>
                    <a:pt x="298" y="23"/>
                    <a:pt x="294" y="64"/>
                    <a:pt x="282" y="85"/>
                  </a:cubicBezTo>
                  <a:cubicBezTo>
                    <a:pt x="275" y="100"/>
                    <a:pt x="254" y="107"/>
                    <a:pt x="235" y="107"/>
                  </a:cubicBezTo>
                  <a:lnTo>
                    <a:pt x="235" y="114"/>
                  </a:lnTo>
                  <a:close/>
                  <a:moveTo>
                    <a:pt x="157" y="15"/>
                  </a:moveTo>
                  <a:cubicBezTo>
                    <a:pt x="148" y="16"/>
                    <a:pt x="110" y="5"/>
                    <a:pt x="83" y="2"/>
                  </a:cubicBezTo>
                  <a:cubicBezTo>
                    <a:pt x="82" y="2"/>
                    <a:pt x="80" y="2"/>
                    <a:pt x="78" y="2"/>
                  </a:cubicBezTo>
                  <a:cubicBezTo>
                    <a:pt x="77" y="9"/>
                    <a:pt x="77" y="9"/>
                    <a:pt x="77" y="9"/>
                  </a:cubicBezTo>
                  <a:cubicBezTo>
                    <a:pt x="99" y="10"/>
                    <a:pt x="122" y="15"/>
                    <a:pt x="129" y="27"/>
                  </a:cubicBezTo>
                  <a:cubicBezTo>
                    <a:pt x="142" y="46"/>
                    <a:pt x="119" y="92"/>
                    <a:pt x="99" y="103"/>
                  </a:cubicBezTo>
                  <a:cubicBezTo>
                    <a:pt x="93" y="106"/>
                    <a:pt x="84" y="108"/>
                    <a:pt x="76" y="108"/>
                  </a:cubicBezTo>
                  <a:cubicBezTo>
                    <a:pt x="75" y="114"/>
                    <a:pt x="75" y="114"/>
                    <a:pt x="75" y="114"/>
                  </a:cubicBezTo>
                  <a:cubicBezTo>
                    <a:pt x="112" y="114"/>
                    <a:pt x="125" y="88"/>
                    <a:pt x="129" y="80"/>
                  </a:cubicBezTo>
                  <a:cubicBezTo>
                    <a:pt x="138" y="63"/>
                    <a:pt x="136" y="41"/>
                    <a:pt x="157" y="41"/>
                  </a:cubicBezTo>
                  <a:cubicBezTo>
                    <a:pt x="177" y="41"/>
                    <a:pt x="175" y="63"/>
                    <a:pt x="182" y="79"/>
                  </a:cubicBezTo>
                  <a:cubicBezTo>
                    <a:pt x="186" y="88"/>
                    <a:pt x="198" y="115"/>
                    <a:pt x="235" y="114"/>
                  </a:cubicBezTo>
                  <a:cubicBezTo>
                    <a:pt x="235" y="107"/>
                    <a:pt x="235" y="107"/>
                    <a:pt x="235" y="107"/>
                  </a:cubicBezTo>
                  <a:cubicBezTo>
                    <a:pt x="226" y="107"/>
                    <a:pt x="217" y="106"/>
                    <a:pt x="211" y="102"/>
                  </a:cubicBezTo>
                  <a:cubicBezTo>
                    <a:pt x="191" y="92"/>
                    <a:pt x="171" y="46"/>
                    <a:pt x="185" y="26"/>
                  </a:cubicBezTo>
                  <a:cubicBezTo>
                    <a:pt x="193" y="15"/>
                    <a:pt x="215" y="10"/>
                    <a:pt x="237" y="9"/>
                  </a:cubicBezTo>
                  <a:cubicBezTo>
                    <a:pt x="237" y="2"/>
                    <a:pt x="237" y="2"/>
                    <a:pt x="237" y="2"/>
                  </a:cubicBezTo>
                  <a:cubicBezTo>
                    <a:pt x="235" y="2"/>
                    <a:pt x="234" y="2"/>
                    <a:pt x="232" y="2"/>
                  </a:cubicBezTo>
                  <a:cubicBezTo>
                    <a:pt x="208" y="4"/>
                    <a:pt x="179" y="15"/>
                    <a:pt x="157" y="15"/>
                  </a:cubicBezTo>
                  <a:close/>
                  <a:moveTo>
                    <a:pt x="78" y="2"/>
                  </a:moveTo>
                  <a:cubicBezTo>
                    <a:pt x="51" y="1"/>
                    <a:pt x="16" y="4"/>
                    <a:pt x="10" y="6"/>
                  </a:cubicBezTo>
                  <a:cubicBezTo>
                    <a:pt x="1" y="9"/>
                    <a:pt x="1" y="10"/>
                    <a:pt x="0" y="17"/>
                  </a:cubicBezTo>
                  <a:cubicBezTo>
                    <a:pt x="0" y="23"/>
                    <a:pt x="1" y="29"/>
                    <a:pt x="5" y="31"/>
                  </a:cubicBezTo>
                  <a:cubicBezTo>
                    <a:pt x="12" y="33"/>
                    <a:pt x="12" y="42"/>
                    <a:pt x="15" y="68"/>
                  </a:cubicBezTo>
                  <a:cubicBezTo>
                    <a:pt x="19" y="92"/>
                    <a:pt x="28" y="111"/>
                    <a:pt x="69" y="114"/>
                  </a:cubicBezTo>
                  <a:cubicBezTo>
                    <a:pt x="71" y="114"/>
                    <a:pt x="73" y="114"/>
                    <a:pt x="75" y="114"/>
                  </a:cubicBezTo>
                  <a:cubicBezTo>
                    <a:pt x="76" y="108"/>
                    <a:pt x="76" y="108"/>
                    <a:pt x="76" y="108"/>
                  </a:cubicBezTo>
                  <a:cubicBezTo>
                    <a:pt x="57" y="108"/>
                    <a:pt x="35" y="101"/>
                    <a:pt x="28" y="86"/>
                  </a:cubicBezTo>
                  <a:cubicBezTo>
                    <a:pt x="18" y="65"/>
                    <a:pt x="17" y="23"/>
                    <a:pt x="31" y="14"/>
                  </a:cubicBezTo>
                  <a:cubicBezTo>
                    <a:pt x="37" y="11"/>
                    <a:pt x="57" y="8"/>
                    <a:pt x="77" y="9"/>
                  </a:cubicBezTo>
                  <a:lnTo>
                    <a:pt x="78" y="2"/>
                  </a:lnTo>
                  <a:close/>
                </a:path>
              </a:pathLst>
            </a:custGeom>
            <a:solidFill>
              <a:srgbClr val="C938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45" name="Freeform 197"/>
            <p:cNvSpPr>
              <a:spLocks/>
            </p:cNvSpPr>
            <p:nvPr/>
          </p:nvSpPr>
          <p:spPr bwMode="auto">
            <a:xfrm>
              <a:off x="3908425" y="3271044"/>
              <a:ext cx="142875" cy="284163"/>
            </a:xfrm>
            <a:custGeom>
              <a:avLst/>
              <a:gdLst>
                <a:gd name="T0" fmla="*/ 84 w 90"/>
                <a:gd name="T1" fmla="*/ 0 h 179"/>
                <a:gd name="T2" fmla="*/ 90 w 90"/>
                <a:gd name="T3" fmla="*/ 29 h 179"/>
                <a:gd name="T4" fmla="*/ 71 w 90"/>
                <a:gd name="T5" fmla="*/ 179 h 179"/>
                <a:gd name="T6" fmla="*/ 0 w 90"/>
                <a:gd name="T7" fmla="*/ 105 h 179"/>
                <a:gd name="T8" fmla="*/ 84 w 90"/>
                <a:gd name="T9" fmla="*/ 0 h 179"/>
              </a:gdLst>
              <a:ahLst/>
              <a:cxnLst>
                <a:cxn ang="0">
                  <a:pos x="T0" y="T1"/>
                </a:cxn>
                <a:cxn ang="0">
                  <a:pos x="T2" y="T3"/>
                </a:cxn>
                <a:cxn ang="0">
                  <a:pos x="T4" y="T5"/>
                </a:cxn>
                <a:cxn ang="0">
                  <a:pos x="T6" y="T7"/>
                </a:cxn>
                <a:cxn ang="0">
                  <a:pos x="T8" y="T9"/>
                </a:cxn>
              </a:cxnLst>
              <a:rect l="0" t="0" r="r" b="b"/>
              <a:pathLst>
                <a:path w="90" h="179">
                  <a:moveTo>
                    <a:pt x="84" y="0"/>
                  </a:moveTo>
                  <a:lnTo>
                    <a:pt x="90" y="29"/>
                  </a:lnTo>
                  <a:lnTo>
                    <a:pt x="71" y="179"/>
                  </a:lnTo>
                  <a:lnTo>
                    <a:pt x="0" y="105"/>
                  </a:lnTo>
                  <a:lnTo>
                    <a:pt x="84" y="0"/>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46" name="Freeform 198"/>
            <p:cNvSpPr>
              <a:spLocks/>
            </p:cNvSpPr>
            <p:nvPr/>
          </p:nvSpPr>
          <p:spPr bwMode="auto">
            <a:xfrm>
              <a:off x="3908425" y="3271044"/>
              <a:ext cx="142875" cy="284163"/>
            </a:xfrm>
            <a:custGeom>
              <a:avLst/>
              <a:gdLst>
                <a:gd name="T0" fmla="*/ 84 w 90"/>
                <a:gd name="T1" fmla="*/ 0 h 179"/>
                <a:gd name="T2" fmla="*/ 90 w 90"/>
                <a:gd name="T3" fmla="*/ 29 h 179"/>
                <a:gd name="T4" fmla="*/ 71 w 90"/>
                <a:gd name="T5" fmla="*/ 179 h 179"/>
                <a:gd name="T6" fmla="*/ 0 w 90"/>
                <a:gd name="T7" fmla="*/ 105 h 179"/>
                <a:gd name="T8" fmla="*/ 84 w 90"/>
                <a:gd name="T9" fmla="*/ 0 h 179"/>
              </a:gdLst>
              <a:ahLst/>
              <a:cxnLst>
                <a:cxn ang="0">
                  <a:pos x="T0" y="T1"/>
                </a:cxn>
                <a:cxn ang="0">
                  <a:pos x="T2" y="T3"/>
                </a:cxn>
                <a:cxn ang="0">
                  <a:pos x="T4" y="T5"/>
                </a:cxn>
                <a:cxn ang="0">
                  <a:pos x="T6" y="T7"/>
                </a:cxn>
                <a:cxn ang="0">
                  <a:pos x="T8" y="T9"/>
                </a:cxn>
              </a:cxnLst>
              <a:rect l="0" t="0" r="r" b="b"/>
              <a:pathLst>
                <a:path w="90" h="179">
                  <a:moveTo>
                    <a:pt x="84" y="0"/>
                  </a:moveTo>
                  <a:lnTo>
                    <a:pt x="90" y="29"/>
                  </a:lnTo>
                  <a:lnTo>
                    <a:pt x="71" y="179"/>
                  </a:lnTo>
                  <a:lnTo>
                    <a:pt x="0" y="105"/>
                  </a:lnTo>
                  <a:lnTo>
                    <a:pt x="8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47" name="Freeform 199"/>
            <p:cNvSpPr>
              <a:spLocks/>
            </p:cNvSpPr>
            <p:nvPr/>
          </p:nvSpPr>
          <p:spPr bwMode="auto">
            <a:xfrm>
              <a:off x="3775075" y="3266282"/>
              <a:ext cx="266700" cy="171450"/>
            </a:xfrm>
            <a:custGeom>
              <a:avLst/>
              <a:gdLst>
                <a:gd name="T0" fmla="*/ 168 w 168"/>
                <a:gd name="T1" fmla="*/ 0 h 108"/>
                <a:gd name="T2" fmla="*/ 84 w 168"/>
                <a:gd name="T3" fmla="*/ 105 h 108"/>
                <a:gd name="T4" fmla="*/ 0 w 168"/>
                <a:gd name="T5" fmla="*/ 0 h 108"/>
                <a:gd name="T6" fmla="*/ 0 w 168"/>
                <a:gd name="T7" fmla="*/ 3 h 108"/>
                <a:gd name="T8" fmla="*/ 84 w 168"/>
                <a:gd name="T9" fmla="*/ 108 h 108"/>
                <a:gd name="T10" fmla="*/ 168 w 168"/>
                <a:gd name="T11" fmla="*/ 3 h 108"/>
                <a:gd name="T12" fmla="*/ 168 w 168"/>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68" h="108">
                  <a:moveTo>
                    <a:pt x="168" y="0"/>
                  </a:moveTo>
                  <a:lnTo>
                    <a:pt x="84" y="105"/>
                  </a:lnTo>
                  <a:lnTo>
                    <a:pt x="0" y="0"/>
                  </a:lnTo>
                  <a:lnTo>
                    <a:pt x="0" y="3"/>
                  </a:lnTo>
                  <a:lnTo>
                    <a:pt x="84" y="108"/>
                  </a:lnTo>
                  <a:lnTo>
                    <a:pt x="168" y="3"/>
                  </a:lnTo>
                  <a:lnTo>
                    <a:pt x="168" y="0"/>
                  </a:lnTo>
                  <a:close/>
                </a:path>
              </a:pathLst>
            </a:custGeom>
            <a:solidFill>
              <a:srgbClr val="F2D0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48" name="Freeform 200"/>
            <p:cNvSpPr>
              <a:spLocks/>
            </p:cNvSpPr>
            <p:nvPr/>
          </p:nvSpPr>
          <p:spPr bwMode="auto">
            <a:xfrm>
              <a:off x="3775075" y="3266282"/>
              <a:ext cx="266700" cy="171450"/>
            </a:xfrm>
            <a:custGeom>
              <a:avLst/>
              <a:gdLst>
                <a:gd name="T0" fmla="*/ 168 w 168"/>
                <a:gd name="T1" fmla="*/ 0 h 108"/>
                <a:gd name="T2" fmla="*/ 84 w 168"/>
                <a:gd name="T3" fmla="*/ 105 h 108"/>
                <a:gd name="T4" fmla="*/ 0 w 168"/>
                <a:gd name="T5" fmla="*/ 0 h 108"/>
                <a:gd name="T6" fmla="*/ 0 w 168"/>
                <a:gd name="T7" fmla="*/ 3 h 108"/>
                <a:gd name="T8" fmla="*/ 84 w 168"/>
                <a:gd name="T9" fmla="*/ 108 h 108"/>
                <a:gd name="T10" fmla="*/ 168 w 168"/>
                <a:gd name="T11" fmla="*/ 3 h 108"/>
                <a:gd name="T12" fmla="*/ 168 w 168"/>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68" h="108">
                  <a:moveTo>
                    <a:pt x="168" y="0"/>
                  </a:moveTo>
                  <a:lnTo>
                    <a:pt x="84" y="105"/>
                  </a:lnTo>
                  <a:lnTo>
                    <a:pt x="0" y="0"/>
                  </a:lnTo>
                  <a:lnTo>
                    <a:pt x="0" y="3"/>
                  </a:lnTo>
                  <a:lnTo>
                    <a:pt x="84" y="108"/>
                  </a:lnTo>
                  <a:lnTo>
                    <a:pt x="168" y="3"/>
                  </a:lnTo>
                  <a:lnTo>
                    <a:pt x="16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49" name="Freeform 201"/>
            <p:cNvSpPr>
              <a:spLocks/>
            </p:cNvSpPr>
            <p:nvPr/>
          </p:nvSpPr>
          <p:spPr bwMode="auto">
            <a:xfrm>
              <a:off x="3933825" y="3550444"/>
              <a:ext cx="1588" cy="1588"/>
            </a:xfrm>
            <a:custGeom>
              <a:avLst/>
              <a:gdLst>
                <a:gd name="T0" fmla="*/ 0 w 1"/>
                <a:gd name="T1" fmla="*/ 0 h 1"/>
                <a:gd name="T2" fmla="*/ 0 w 1"/>
                <a:gd name="T3" fmla="*/ 0 h 1"/>
                <a:gd name="T4" fmla="*/ 1 w 1"/>
                <a:gd name="T5" fmla="*/ 1 h 1"/>
                <a:gd name="T6" fmla="*/ 1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lnTo>
                    <a:pt x="0" y="0"/>
                  </a:lnTo>
                  <a:lnTo>
                    <a:pt x="1" y="1"/>
                  </a:lnTo>
                  <a:lnTo>
                    <a:pt x="1" y="1"/>
                  </a:lnTo>
                  <a:lnTo>
                    <a:pt x="0" y="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50" name="Freeform 202"/>
            <p:cNvSpPr>
              <a:spLocks/>
            </p:cNvSpPr>
            <p:nvPr/>
          </p:nvSpPr>
          <p:spPr bwMode="auto">
            <a:xfrm>
              <a:off x="3933825" y="3550444"/>
              <a:ext cx="1588" cy="1588"/>
            </a:xfrm>
            <a:custGeom>
              <a:avLst/>
              <a:gdLst>
                <a:gd name="T0" fmla="*/ 0 w 1"/>
                <a:gd name="T1" fmla="*/ 0 h 1"/>
                <a:gd name="T2" fmla="*/ 0 w 1"/>
                <a:gd name="T3" fmla="*/ 0 h 1"/>
                <a:gd name="T4" fmla="*/ 1 w 1"/>
                <a:gd name="T5" fmla="*/ 1 h 1"/>
                <a:gd name="T6" fmla="*/ 1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lnTo>
                    <a:pt x="0" y="0"/>
                  </a:lnTo>
                  <a:lnTo>
                    <a:pt x="1" y="1"/>
                  </a:lnTo>
                  <a:lnTo>
                    <a:pt x="1" y="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51" name="Freeform 203"/>
            <p:cNvSpPr>
              <a:spLocks/>
            </p:cNvSpPr>
            <p:nvPr/>
          </p:nvSpPr>
          <p:spPr bwMode="auto">
            <a:xfrm>
              <a:off x="3883025" y="3550444"/>
              <a:ext cx="52388" cy="1588"/>
            </a:xfrm>
            <a:custGeom>
              <a:avLst/>
              <a:gdLst>
                <a:gd name="T0" fmla="*/ 32 w 33"/>
                <a:gd name="T1" fmla="*/ 0 h 1"/>
                <a:gd name="T2" fmla="*/ 0 w 33"/>
                <a:gd name="T3" fmla="*/ 0 h 1"/>
                <a:gd name="T4" fmla="*/ 0 w 33"/>
                <a:gd name="T5" fmla="*/ 1 h 1"/>
                <a:gd name="T6" fmla="*/ 33 w 33"/>
                <a:gd name="T7" fmla="*/ 1 h 1"/>
                <a:gd name="T8" fmla="*/ 32 w 33"/>
                <a:gd name="T9" fmla="*/ 0 h 1"/>
              </a:gdLst>
              <a:ahLst/>
              <a:cxnLst>
                <a:cxn ang="0">
                  <a:pos x="T0" y="T1"/>
                </a:cxn>
                <a:cxn ang="0">
                  <a:pos x="T2" y="T3"/>
                </a:cxn>
                <a:cxn ang="0">
                  <a:pos x="T4" y="T5"/>
                </a:cxn>
                <a:cxn ang="0">
                  <a:pos x="T6" y="T7"/>
                </a:cxn>
                <a:cxn ang="0">
                  <a:pos x="T8" y="T9"/>
                </a:cxn>
              </a:cxnLst>
              <a:rect l="0" t="0" r="r" b="b"/>
              <a:pathLst>
                <a:path w="33" h="1">
                  <a:moveTo>
                    <a:pt x="32" y="0"/>
                  </a:moveTo>
                  <a:lnTo>
                    <a:pt x="0" y="0"/>
                  </a:lnTo>
                  <a:lnTo>
                    <a:pt x="0" y="1"/>
                  </a:lnTo>
                  <a:lnTo>
                    <a:pt x="33" y="1"/>
                  </a:lnTo>
                  <a:lnTo>
                    <a:pt x="32" y="0"/>
                  </a:lnTo>
                  <a:close/>
                </a:path>
              </a:pathLst>
            </a:custGeom>
            <a:solidFill>
              <a:srgbClr val="B532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52" name="Freeform 204"/>
            <p:cNvSpPr>
              <a:spLocks/>
            </p:cNvSpPr>
            <p:nvPr/>
          </p:nvSpPr>
          <p:spPr bwMode="auto">
            <a:xfrm>
              <a:off x="3883025" y="3550444"/>
              <a:ext cx="52388" cy="1588"/>
            </a:xfrm>
            <a:custGeom>
              <a:avLst/>
              <a:gdLst>
                <a:gd name="T0" fmla="*/ 32 w 33"/>
                <a:gd name="T1" fmla="*/ 0 h 1"/>
                <a:gd name="T2" fmla="*/ 0 w 33"/>
                <a:gd name="T3" fmla="*/ 0 h 1"/>
                <a:gd name="T4" fmla="*/ 0 w 33"/>
                <a:gd name="T5" fmla="*/ 1 h 1"/>
                <a:gd name="T6" fmla="*/ 33 w 33"/>
                <a:gd name="T7" fmla="*/ 1 h 1"/>
                <a:gd name="T8" fmla="*/ 32 w 33"/>
                <a:gd name="T9" fmla="*/ 0 h 1"/>
              </a:gdLst>
              <a:ahLst/>
              <a:cxnLst>
                <a:cxn ang="0">
                  <a:pos x="T0" y="T1"/>
                </a:cxn>
                <a:cxn ang="0">
                  <a:pos x="T2" y="T3"/>
                </a:cxn>
                <a:cxn ang="0">
                  <a:pos x="T4" y="T5"/>
                </a:cxn>
                <a:cxn ang="0">
                  <a:pos x="T6" y="T7"/>
                </a:cxn>
                <a:cxn ang="0">
                  <a:pos x="T8" y="T9"/>
                </a:cxn>
              </a:cxnLst>
              <a:rect l="0" t="0" r="r" b="b"/>
              <a:pathLst>
                <a:path w="33" h="1">
                  <a:moveTo>
                    <a:pt x="32" y="0"/>
                  </a:moveTo>
                  <a:lnTo>
                    <a:pt x="0" y="0"/>
                  </a:lnTo>
                  <a:lnTo>
                    <a:pt x="0" y="1"/>
                  </a:lnTo>
                  <a:lnTo>
                    <a:pt x="33" y="1"/>
                  </a:lnTo>
                  <a:lnTo>
                    <a:pt x="3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53" name="Freeform 206"/>
            <p:cNvSpPr>
              <a:spLocks/>
            </p:cNvSpPr>
            <p:nvPr/>
          </p:nvSpPr>
          <p:spPr bwMode="auto">
            <a:xfrm>
              <a:off x="3971925" y="3472656"/>
              <a:ext cx="1246188" cy="565150"/>
            </a:xfrm>
            <a:custGeom>
              <a:avLst/>
              <a:gdLst>
                <a:gd name="T0" fmla="*/ 310 w 777"/>
                <a:gd name="T1" fmla="*/ 0 h 352"/>
                <a:gd name="T2" fmla="*/ 67 w 777"/>
                <a:gd name="T3" fmla="*/ 133 h 352"/>
                <a:gd name="T4" fmla="*/ 0 w 777"/>
                <a:gd name="T5" fmla="*/ 352 h 352"/>
                <a:gd name="T6" fmla="*/ 388 w 777"/>
                <a:gd name="T7" fmla="*/ 352 h 352"/>
                <a:gd name="T8" fmla="*/ 777 w 777"/>
                <a:gd name="T9" fmla="*/ 352 h 352"/>
                <a:gd name="T10" fmla="*/ 709 w 777"/>
                <a:gd name="T11" fmla="*/ 133 h 352"/>
                <a:gd name="T12" fmla="*/ 468 w 777"/>
                <a:gd name="T13" fmla="*/ 1 h 352"/>
                <a:gd name="T14" fmla="*/ 310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0" y="0"/>
                  </a:moveTo>
                  <a:cubicBezTo>
                    <a:pt x="139" y="75"/>
                    <a:pt x="87" y="115"/>
                    <a:pt x="67" y="133"/>
                  </a:cubicBezTo>
                  <a:cubicBezTo>
                    <a:pt x="36" y="161"/>
                    <a:pt x="18" y="264"/>
                    <a:pt x="0" y="352"/>
                  </a:cubicBezTo>
                  <a:cubicBezTo>
                    <a:pt x="388" y="352"/>
                    <a:pt x="388" y="352"/>
                    <a:pt x="388" y="352"/>
                  </a:cubicBezTo>
                  <a:cubicBezTo>
                    <a:pt x="777" y="352"/>
                    <a:pt x="777" y="352"/>
                    <a:pt x="777" y="352"/>
                  </a:cubicBezTo>
                  <a:cubicBezTo>
                    <a:pt x="758" y="264"/>
                    <a:pt x="741" y="161"/>
                    <a:pt x="709" y="133"/>
                  </a:cubicBezTo>
                  <a:cubicBezTo>
                    <a:pt x="689" y="115"/>
                    <a:pt x="639" y="76"/>
                    <a:pt x="468" y="1"/>
                  </a:cubicBezTo>
                  <a:cubicBezTo>
                    <a:pt x="310" y="0"/>
                    <a:pt x="310" y="0"/>
                    <a:pt x="310" y="0"/>
                  </a:cubicBezTo>
                </a:path>
              </a:pathLst>
            </a:custGeom>
            <a:solidFill>
              <a:srgbClr val="FFDE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54" name="Freeform 207"/>
            <p:cNvSpPr>
              <a:spLocks/>
            </p:cNvSpPr>
            <p:nvPr/>
          </p:nvSpPr>
          <p:spPr bwMode="auto">
            <a:xfrm>
              <a:off x="3971925" y="3472656"/>
              <a:ext cx="1246188" cy="565150"/>
            </a:xfrm>
            <a:custGeom>
              <a:avLst/>
              <a:gdLst>
                <a:gd name="T0" fmla="*/ 310 w 777"/>
                <a:gd name="T1" fmla="*/ 0 h 352"/>
                <a:gd name="T2" fmla="*/ 67 w 777"/>
                <a:gd name="T3" fmla="*/ 133 h 352"/>
                <a:gd name="T4" fmla="*/ 0 w 777"/>
                <a:gd name="T5" fmla="*/ 352 h 352"/>
                <a:gd name="T6" fmla="*/ 388 w 777"/>
                <a:gd name="T7" fmla="*/ 352 h 352"/>
                <a:gd name="T8" fmla="*/ 777 w 777"/>
                <a:gd name="T9" fmla="*/ 352 h 352"/>
                <a:gd name="T10" fmla="*/ 709 w 777"/>
                <a:gd name="T11" fmla="*/ 133 h 352"/>
                <a:gd name="T12" fmla="*/ 468 w 777"/>
                <a:gd name="T13" fmla="*/ 1 h 352"/>
                <a:gd name="T14" fmla="*/ 310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0" y="0"/>
                  </a:moveTo>
                  <a:cubicBezTo>
                    <a:pt x="139" y="75"/>
                    <a:pt x="87" y="115"/>
                    <a:pt x="67" y="133"/>
                  </a:cubicBezTo>
                  <a:cubicBezTo>
                    <a:pt x="36" y="161"/>
                    <a:pt x="18" y="264"/>
                    <a:pt x="0" y="352"/>
                  </a:cubicBezTo>
                  <a:cubicBezTo>
                    <a:pt x="388" y="352"/>
                    <a:pt x="388" y="352"/>
                    <a:pt x="388" y="352"/>
                  </a:cubicBezTo>
                  <a:cubicBezTo>
                    <a:pt x="777" y="352"/>
                    <a:pt x="777" y="352"/>
                    <a:pt x="777" y="352"/>
                  </a:cubicBezTo>
                  <a:cubicBezTo>
                    <a:pt x="758" y="264"/>
                    <a:pt x="741" y="161"/>
                    <a:pt x="709" y="133"/>
                  </a:cubicBezTo>
                  <a:cubicBezTo>
                    <a:pt x="689" y="115"/>
                    <a:pt x="639" y="76"/>
                    <a:pt x="468" y="1"/>
                  </a:cubicBezTo>
                  <a:cubicBezTo>
                    <a:pt x="310" y="0"/>
                    <a:pt x="310" y="0"/>
                    <a:pt x="310" y="0"/>
                  </a:cubicBezTo>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55" name="Freeform 208"/>
            <p:cNvSpPr>
              <a:spLocks/>
            </p:cNvSpPr>
            <p:nvPr/>
          </p:nvSpPr>
          <p:spPr bwMode="auto">
            <a:xfrm>
              <a:off x="4460875" y="3066256"/>
              <a:ext cx="268288" cy="560388"/>
            </a:xfrm>
            <a:custGeom>
              <a:avLst/>
              <a:gdLst>
                <a:gd name="T0" fmla="*/ 0 w 167"/>
                <a:gd name="T1" fmla="*/ 103 h 349"/>
                <a:gd name="T2" fmla="*/ 0 w 167"/>
                <a:gd name="T3" fmla="*/ 230 h 349"/>
                <a:gd name="T4" fmla="*/ 0 w 167"/>
                <a:gd name="T5" fmla="*/ 293 h 349"/>
                <a:gd name="T6" fmla="*/ 167 w 167"/>
                <a:gd name="T7" fmla="*/ 293 h 349"/>
                <a:gd name="T8" fmla="*/ 167 w 167"/>
                <a:gd name="T9" fmla="*/ 230 h 349"/>
                <a:gd name="T10" fmla="*/ 167 w 167"/>
                <a:gd name="T11" fmla="*/ 103 h 349"/>
                <a:gd name="T12" fmla="*/ 0 w 167"/>
                <a:gd name="T13" fmla="*/ 103 h 349"/>
              </a:gdLst>
              <a:ahLst/>
              <a:cxnLst>
                <a:cxn ang="0">
                  <a:pos x="T0" y="T1"/>
                </a:cxn>
                <a:cxn ang="0">
                  <a:pos x="T2" y="T3"/>
                </a:cxn>
                <a:cxn ang="0">
                  <a:pos x="T4" y="T5"/>
                </a:cxn>
                <a:cxn ang="0">
                  <a:pos x="T6" y="T7"/>
                </a:cxn>
                <a:cxn ang="0">
                  <a:pos x="T8" y="T9"/>
                </a:cxn>
                <a:cxn ang="0">
                  <a:pos x="T10" y="T11"/>
                </a:cxn>
                <a:cxn ang="0">
                  <a:pos x="T12" y="T13"/>
                </a:cxn>
              </a:cxnLst>
              <a:rect l="0" t="0" r="r" b="b"/>
              <a:pathLst>
                <a:path w="167" h="349">
                  <a:moveTo>
                    <a:pt x="0" y="103"/>
                  </a:moveTo>
                  <a:cubicBezTo>
                    <a:pt x="0" y="230"/>
                    <a:pt x="0" y="230"/>
                    <a:pt x="0" y="230"/>
                  </a:cubicBezTo>
                  <a:cubicBezTo>
                    <a:pt x="0" y="293"/>
                    <a:pt x="0" y="293"/>
                    <a:pt x="0" y="293"/>
                  </a:cubicBezTo>
                  <a:cubicBezTo>
                    <a:pt x="46" y="347"/>
                    <a:pt x="121" y="349"/>
                    <a:pt x="167" y="293"/>
                  </a:cubicBezTo>
                  <a:cubicBezTo>
                    <a:pt x="167" y="230"/>
                    <a:pt x="167" y="230"/>
                    <a:pt x="167" y="230"/>
                  </a:cubicBezTo>
                  <a:cubicBezTo>
                    <a:pt x="167" y="103"/>
                    <a:pt x="167" y="103"/>
                    <a:pt x="167" y="103"/>
                  </a:cubicBezTo>
                  <a:cubicBezTo>
                    <a:pt x="167" y="0"/>
                    <a:pt x="0" y="0"/>
                    <a:pt x="0" y="103"/>
                  </a:cubicBezTo>
                </a:path>
              </a:pathLst>
            </a:custGeom>
            <a:solidFill>
              <a:srgbClr val="F6C5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56" name="Freeform 209"/>
            <p:cNvSpPr>
              <a:spLocks/>
            </p:cNvSpPr>
            <p:nvPr/>
          </p:nvSpPr>
          <p:spPr bwMode="auto">
            <a:xfrm>
              <a:off x="4283075" y="3031331"/>
              <a:ext cx="112713" cy="163513"/>
            </a:xfrm>
            <a:custGeom>
              <a:avLst/>
              <a:gdLst>
                <a:gd name="T0" fmla="*/ 20 w 70"/>
                <a:gd name="T1" fmla="*/ 5 h 102"/>
                <a:gd name="T2" fmla="*/ 62 w 70"/>
                <a:gd name="T3" fmla="*/ 42 h 102"/>
                <a:gd name="T4" fmla="*/ 51 w 70"/>
                <a:gd name="T5" fmla="*/ 97 h 102"/>
                <a:gd name="T6" fmla="*/ 9 w 70"/>
                <a:gd name="T7" fmla="*/ 60 h 102"/>
                <a:gd name="T8" fmla="*/ 20 w 70"/>
                <a:gd name="T9" fmla="*/ 5 h 102"/>
              </a:gdLst>
              <a:ahLst/>
              <a:cxnLst>
                <a:cxn ang="0">
                  <a:pos x="T0" y="T1"/>
                </a:cxn>
                <a:cxn ang="0">
                  <a:pos x="T2" y="T3"/>
                </a:cxn>
                <a:cxn ang="0">
                  <a:pos x="T4" y="T5"/>
                </a:cxn>
                <a:cxn ang="0">
                  <a:pos x="T6" y="T7"/>
                </a:cxn>
                <a:cxn ang="0">
                  <a:pos x="T8" y="T9"/>
                </a:cxn>
              </a:cxnLst>
              <a:rect l="0" t="0" r="r" b="b"/>
              <a:pathLst>
                <a:path w="70" h="102">
                  <a:moveTo>
                    <a:pt x="20" y="5"/>
                  </a:moveTo>
                  <a:cubicBezTo>
                    <a:pt x="35" y="0"/>
                    <a:pt x="54" y="17"/>
                    <a:pt x="62" y="42"/>
                  </a:cubicBezTo>
                  <a:cubicBezTo>
                    <a:pt x="70" y="68"/>
                    <a:pt x="65" y="92"/>
                    <a:pt x="51" y="97"/>
                  </a:cubicBezTo>
                  <a:cubicBezTo>
                    <a:pt x="36" y="102"/>
                    <a:pt x="17" y="85"/>
                    <a:pt x="9" y="60"/>
                  </a:cubicBezTo>
                  <a:cubicBezTo>
                    <a:pt x="0" y="34"/>
                    <a:pt x="6" y="10"/>
                    <a:pt x="20" y="5"/>
                  </a:cubicBezTo>
                  <a:close/>
                </a:path>
              </a:pathLst>
            </a:custGeom>
            <a:solidFill>
              <a:srgbClr val="F6C5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57" name="Freeform 210"/>
            <p:cNvSpPr>
              <a:spLocks/>
            </p:cNvSpPr>
            <p:nvPr/>
          </p:nvSpPr>
          <p:spPr bwMode="auto">
            <a:xfrm>
              <a:off x="4791075" y="3031331"/>
              <a:ext cx="112713" cy="163513"/>
            </a:xfrm>
            <a:custGeom>
              <a:avLst/>
              <a:gdLst>
                <a:gd name="T0" fmla="*/ 50 w 70"/>
                <a:gd name="T1" fmla="*/ 5 h 102"/>
                <a:gd name="T2" fmla="*/ 9 w 70"/>
                <a:gd name="T3" fmla="*/ 42 h 102"/>
                <a:gd name="T4" fmla="*/ 20 w 70"/>
                <a:gd name="T5" fmla="*/ 97 h 102"/>
                <a:gd name="T6" fmla="*/ 62 w 70"/>
                <a:gd name="T7" fmla="*/ 60 h 102"/>
                <a:gd name="T8" fmla="*/ 50 w 70"/>
                <a:gd name="T9" fmla="*/ 5 h 102"/>
              </a:gdLst>
              <a:ahLst/>
              <a:cxnLst>
                <a:cxn ang="0">
                  <a:pos x="T0" y="T1"/>
                </a:cxn>
                <a:cxn ang="0">
                  <a:pos x="T2" y="T3"/>
                </a:cxn>
                <a:cxn ang="0">
                  <a:pos x="T4" y="T5"/>
                </a:cxn>
                <a:cxn ang="0">
                  <a:pos x="T6" y="T7"/>
                </a:cxn>
                <a:cxn ang="0">
                  <a:pos x="T8" y="T9"/>
                </a:cxn>
              </a:cxnLst>
              <a:rect l="0" t="0" r="r" b="b"/>
              <a:pathLst>
                <a:path w="70" h="102">
                  <a:moveTo>
                    <a:pt x="50" y="5"/>
                  </a:moveTo>
                  <a:cubicBezTo>
                    <a:pt x="36" y="0"/>
                    <a:pt x="17" y="17"/>
                    <a:pt x="9" y="42"/>
                  </a:cubicBezTo>
                  <a:cubicBezTo>
                    <a:pt x="0" y="68"/>
                    <a:pt x="5" y="92"/>
                    <a:pt x="20" y="97"/>
                  </a:cubicBezTo>
                  <a:cubicBezTo>
                    <a:pt x="35" y="102"/>
                    <a:pt x="53" y="85"/>
                    <a:pt x="62" y="60"/>
                  </a:cubicBezTo>
                  <a:cubicBezTo>
                    <a:pt x="70" y="34"/>
                    <a:pt x="65" y="10"/>
                    <a:pt x="50" y="5"/>
                  </a:cubicBezTo>
                  <a:close/>
                </a:path>
              </a:pathLst>
            </a:custGeom>
            <a:solidFill>
              <a:srgbClr val="F6C5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58" name="Freeform 211"/>
            <p:cNvSpPr>
              <a:spLocks/>
            </p:cNvSpPr>
            <p:nvPr/>
          </p:nvSpPr>
          <p:spPr bwMode="auto">
            <a:xfrm>
              <a:off x="4408488" y="3602831"/>
              <a:ext cx="354013" cy="434975"/>
            </a:xfrm>
            <a:custGeom>
              <a:avLst/>
              <a:gdLst>
                <a:gd name="T0" fmla="*/ 117 w 221"/>
                <a:gd name="T1" fmla="*/ 0 h 271"/>
                <a:gd name="T2" fmla="*/ 0 w 221"/>
                <a:gd name="T3" fmla="*/ 35 h 271"/>
                <a:gd name="T4" fmla="*/ 45 w 221"/>
                <a:gd name="T5" fmla="*/ 271 h 271"/>
                <a:gd name="T6" fmla="*/ 202 w 221"/>
                <a:gd name="T7" fmla="*/ 271 h 271"/>
                <a:gd name="T8" fmla="*/ 221 w 221"/>
                <a:gd name="T9" fmla="*/ 36 h 271"/>
                <a:gd name="T10" fmla="*/ 117 w 221"/>
                <a:gd name="T11" fmla="*/ 0 h 271"/>
              </a:gdLst>
              <a:ahLst/>
              <a:cxnLst>
                <a:cxn ang="0">
                  <a:pos x="T0" y="T1"/>
                </a:cxn>
                <a:cxn ang="0">
                  <a:pos x="T2" y="T3"/>
                </a:cxn>
                <a:cxn ang="0">
                  <a:pos x="T4" y="T5"/>
                </a:cxn>
                <a:cxn ang="0">
                  <a:pos x="T6" y="T7"/>
                </a:cxn>
                <a:cxn ang="0">
                  <a:pos x="T8" y="T9"/>
                </a:cxn>
                <a:cxn ang="0">
                  <a:pos x="T10" y="T11"/>
                </a:cxn>
              </a:cxnLst>
              <a:rect l="0" t="0" r="r" b="b"/>
              <a:pathLst>
                <a:path w="221" h="271">
                  <a:moveTo>
                    <a:pt x="117" y="0"/>
                  </a:moveTo>
                  <a:cubicBezTo>
                    <a:pt x="117" y="0"/>
                    <a:pt x="0" y="28"/>
                    <a:pt x="0" y="35"/>
                  </a:cubicBezTo>
                  <a:cubicBezTo>
                    <a:pt x="0" y="42"/>
                    <a:pt x="45" y="271"/>
                    <a:pt x="45" y="271"/>
                  </a:cubicBezTo>
                  <a:cubicBezTo>
                    <a:pt x="202" y="271"/>
                    <a:pt x="202" y="271"/>
                    <a:pt x="202" y="271"/>
                  </a:cubicBezTo>
                  <a:cubicBezTo>
                    <a:pt x="221" y="36"/>
                    <a:pt x="221" y="36"/>
                    <a:pt x="221" y="36"/>
                  </a:cubicBezTo>
                  <a:cubicBezTo>
                    <a:pt x="117" y="0"/>
                    <a:pt x="117" y="0"/>
                    <a:pt x="117" y="0"/>
                  </a:cubicBezTo>
                </a:path>
              </a:pathLst>
            </a:custGeom>
            <a:solidFill>
              <a:srgbClr val="9FBA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59" name="Freeform 212"/>
            <p:cNvSpPr>
              <a:spLocks/>
            </p:cNvSpPr>
            <p:nvPr/>
          </p:nvSpPr>
          <p:spPr bwMode="auto">
            <a:xfrm>
              <a:off x="4286250" y="3475831"/>
              <a:ext cx="233363" cy="561975"/>
            </a:xfrm>
            <a:custGeom>
              <a:avLst/>
              <a:gdLst>
                <a:gd name="T0" fmla="*/ 110 w 147"/>
                <a:gd name="T1" fmla="*/ 0 h 354"/>
                <a:gd name="T2" fmla="*/ 110 w 147"/>
                <a:gd name="T3" fmla="*/ 38 h 354"/>
                <a:gd name="T4" fmla="*/ 147 w 147"/>
                <a:gd name="T5" fmla="*/ 354 h 354"/>
                <a:gd name="T6" fmla="*/ 84 w 147"/>
                <a:gd name="T7" fmla="*/ 354 h 354"/>
                <a:gd name="T8" fmla="*/ 14 w 147"/>
                <a:gd name="T9" fmla="*/ 213 h 354"/>
                <a:gd name="T10" fmla="*/ 81 w 147"/>
                <a:gd name="T11" fmla="*/ 170 h 354"/>
                <a:gd name="T12" fmla="*/ 0 w 147"/>
                <a:gd name="T13" fmla="*/ 131 h 354"/>
                <a:gd name="T14" fmla="*/ 74 w 147"/>
                <a:gd name="T15" fmla="*/ 16 h 354"/>
                <a:gd name="T16" fmla="*/ 110 w 147"/>
                <a:gd name="T17"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 h="354">
                  <a:moveTo>
                    <a:pt x="110" y="0"/>
                  </a:moveTo>
                  <a:lnTo>
                    <a:pt x="110" y="38"/>
                  </a:lnTo>
                  <a:lnTo>
                    <a:pt x="147" y="354"/>
                  </a:lnTo>
                  <a:lnTo>
                    <a:pt x="84" y="354"/>
                  </a:lnTo>
                  <a:lnTo>
                    <a:pt x="14" y="213"/>
                  </a:lnTo>
                  <a:lnTo>
                    <a:pt x="81" y="170"/>
                  </a:lnTo>
                  <a:lnTo>
                    <a:pt x="0" y="131"/>
                  </a:lnTo>
                  <a:lnTo>
                    <a:pt x="74" y="16"/>
                  </a:lnTo>
                  <a:lnTo>
                    <a:pt x="110" y="0"/>
                  </a:ln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60" name="Freeform 213"/>
            <p:cNvSpPr>
              <a:spLocks/>
            </p:cNvSpPr>
            <p:nvPr/>
          </p:nvSpPr>
          <p:spPr bwMode="auto">
            <a:xfrm>
              <a:off x="4670425" y="3475831"/>
              <a:ext cx="231775" cy="561975"/>
            </a:xfrm>
            <a:custGeom>
              <a:avLst/>
              <a:gdLst>
                <a:gd name="T0" fmla="*/ 37 w 146"/>
                <a:gd name="T1" fmla="*/ 0 h 354"/>
                <a:gd name="T2" fmla="*/ 37 w 146"/>
                <a:gd name="T3" fmla="*/ 38 h 354"/>
                <a:gd name="T4" fmla="*/ 0 w 146"/>
                <a:gd name="T5" fmla="*/ 354 h 354"/>
                <a:gd name="T6" fmla="*/ 62 w 146"/>
                <a:gd name="T7" fmla="*/ 354 h 354"/>
                <a:gd name="T8" fmla="*/ 132 w 146"/>
                <a:gd name="T9" fmla="*/ 213 h 354"/>
                <a:gd name="T10" fmla="*/ 65 w 146"/>
                <a:gd name="T11" fmla="*/ 170 h 354"/>
                <a:gd name="T12" fmla="*/ 146 w 146"/>
                <a:gd name="T13" fmla="*/ 131 h 354"/>
                <a:gd name="T14" fmla="*/ 80 w 146"/>
                <a:gd name="T15" fmla="*/ 20 h 354"/>
                <a:gd name="T16" fmla="*/ 37 w 146"/>
                <a:gd name="T17"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354">
                  <a:moveTo>
                    <a:pt x="37" y="0"/>
                  </a:moveTo>
                  <a:lnTo>
                    <a:pt x="37" y="38"/>
                  </a:lnTo>
                  <a:lnTo>
                    <a:pt x="0" y="354"/>
                  </a:lnTo>
                  <a:lnTo>
                    <a:pt x="62" y="354"/>
                  </a:lnTo>
                  <a:lnTo>
                    <a:pt x="132" y="213"/>
                  </a:lnTo>
                  <a:lnTo>
                    <a:pt x="65" y="170"/>
                  </a:lnTo>
                  <a:lnTo>
                    <a:pt x="146" y="131"/>
                  </a:lnTo>
                  <a:lnTo>
                    <a:pt x="80" y="20"/>
                  </a:lnTo>
                  <a:lnTo>
                    <a:pt x="37" y="0"/>
                  </a:lnTo>
                  <a:close/>
                </a:path>
              </a:pathLst>
            </a:custGeom>
            <a:solidFill>
              <a:srgbClr val="1B1B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61" name="Freeform 214"/>
            <p:cNvSpPr>
              <a:spLocks/>
            </p:cNvSpPr>
            <p:nvPr/>
          </p:nvSpPr>
          <p:spPr bwMode="auto">
            <a:xfrm>
              <a:off x="4537075" y="3602831"/>
              <a:ext cx="114300" cy="111125"/>
            </a:xfrm>
            <a:custGeom>
              <a:avLst/>
              <a:gdLst>
                <a:gd name="T0" fmla="*/ 0 w 72"/>
                <a:gd name="T1" fmla="*/ 39 h 70"/>
                <a:gd name="T2" fmla="*/ 20 w 72"/>
                <a:gd name="T3" fmla="*/ 70 h 70"/>
                <a:gd name="T4" fmla="*/ 52 w 72"/>
                <a:gd name="T5" fmla="*/ 70 h 70"/>
                <a:gd name="T6" fmla="*/ 72 w 72"/>
                <a:gd name="T7" fmla="*/ 39 h 70"/>
                <a:gd name="T8" fmla="*/ 37 w 72"/>
                <a:gd name="T9" fmla="*/ 0 h 70"/>
                <a:gd name="T10" fmla="*/ 0 w 72"/>
                <a:gd name="T11" fmla="*/ 39 h 70"/>
              </a:gdLst>
              <a:ahLst/>
              <a:cxnLst>
                <a:cxn ang="0">
                  <a:pos x="T0" y="T1"/>
                </a:cxn>
                <a:cxn ang="0">
                  <a:pos x="T2" y="T3"/>
                </a:cxn>
                <a:cxn ang="0">
                  <a:pos x="T4" y="T5"/>
                </a:cxn>
                <a:cxn ang="0">
                  <a:pos x="T6" y="T7"/>
                </a:cxn>
                <a:cxn ang="0">
                  <a:pos x="T8" y="T9"/>
                </a:cxn>
                <a:cxn ang="0">
                  <a:pos x="T10" y="T11"/>
                </a:cxn>
              </a:cxnLst>
              <a:rect l="0" t="0" r="r" b="b"/>
              <a:pathLst>
                <a:path w="72" h="70">
                  <a:moveTo>
                    <a:pt x="0" y="39"/>
                  </a:moveTo>
                  <a:cubicBezTo>
                    <a:pt x="20" y="70"/>
                    <a:pt x="20" y="70"/>
                    <a:pt x="20" y="70"/>
                  </a:cubicBezTo>
                  <a:cubicBezTo>
                    <a:pt x="31" y="70"/>
                    <a:pt x="41" y="70"/>
                    <a:pt x="52" y="70"/>
                  </a:cubicBezTo>
                  <a:cubicBezTo>
                    <a:pt x="72" y="39"/>
                    <a:pt x="72" y="39"/>
                    <a:pt x="72" y="39"/>
                  </a:cubicBezTo>
                  <a:cubicBezTo>
                    <a:pt x="37" y="0"/>
                    <a:pt x="37" y="0"/>
                    <a:pt x="37" y="0"/>
                  </a:cubicBezTo>
                  <a:cubicBezTo>
                    <a:pt x="0" y="39"/>
                    <a:pt x="0" y="39"/>
                    <a:pt x="0" y="39"/>
                  </a:cubicBezTo>
                </a:path>
              </a:pathLst>
            </a:custGeom>
            <a:solidFill>
              <a:srgbClr val="28A8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62" name="Freeform 215"/>
            <p:cNvSpPr>
              <a:spLocks/>
            </p:cNvSpPr>
            <p:nvPr/>
          </p:nvSpPr>
          <p:spPr bwMode="auto">
            <a:xfrm>
              <a:off x="4524375" y="3713956"/>
              <a:ext cx="142875" cy="323850"/>
            </a:xfrm>
            <a:custGeom>
              <a:avLst/>
              <a:gdLst>
                <a:gd name="T0" fmla="*/ 28 w 90"/>
                <a:gd name="T1" fmla="*/ 0 h 204"/>
                <a:gd name="T2" fmla="*/ 0 w 90"/>
                <a:gd name="T3" fmla="*/ 204 h 204"/>
                <a:gd name="T4" fmla="*/ 90 w 90"/>
                <a:gd name="T5" fmla="*/ 204 h 204"/>
                <a:gd name="T6" fmla="*/ 60 w 90"/>
                <a:gd name="T7" fmla="*/ 0 h 204"/>
                <a:gd name="T8" fmla="*/ 28 w 90"/>
                <a:gd name="T9" fmla="*/ 0 h 204"/>
              </a:gdLst>
              <a:ahLst/>
              <a:cxnLst>
                <a:cxn ang="0">
                  <a:pos x="T0" y="T1"/>
                </a:cxn>
                <a:cxn ang="0">
                  <a:pos x="T2" y="T3"/>
                </a:cxn>
                <a:cxn ang="0">
                  <a:pos x="T4" y="T5"/>
                </a:cxn>
                <a:cxn ang="0">
                  <a:pos x="T6" y="T7"/>
                </a:cxn>
                <a:cxn ang="0">
                  <a:pos x="T8" y="T9"/>
                </a:cxn>
              </a:cxnLst>
              <a:rect l="0" t="0" r="r" b="b"/>
              <a:pathLst>
                <a:path w="90" h="204">
                  <a:moveTo>
                    <a:pt x="28" y="0"/>
                  </a:moveTo>
                  <a:lnTo>
                    <a:pt x="0" y="204"/>
                  </a:lnTo>
                  <a:lnTo>
                    <a:pt x="90" y="204"/>
                  </a:lnTo>
                  <a:lnTo>
                    <a:pt x="60" y="0"/>
                  </a:lnTo>
                  <a:lnTo>
                    <a:pt x="28" y="0"/>
                  </a:lnTo>
                  <a:close/>
                </a:path>
              </a:pathLst>
            </a:custGeom>
            <a:solidFill>
              <a:srgbClr val="28A8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63" name="Freeform 216"/>
            <p:cNvSpPr>
              <a:spLocks/>
            </p:cNvSpPr>
            <p:nvPr/>
          </p:nvSpPr>
          <p:spPr bwMode="auto">
            <a:xfrm>
              <a:off x="4524375" y="3713956"/>
              <a:ext cx="142875" cy="323850"/>
            </a:xfrm>
            <a:custGeom>
              <a:avLst/>
              <a:gdLst>
                <a:gd name="T0" fmla="*/ 28 w 90"/>
                <a:gd name="T1" fmla="*/ 0 h 204"/>
                <a:gd name="T2" fmla="*/ 0 w 90"/>
                <a:gd name="T3" fmla="*/ 204 h 204"/>
                <a:gd name="T4" fmla="*/ 90 w 90"/>
                <a:gd name="T5" fmla="*/ 204 h 204"/>
                <a:gd name="T6" fmla="*/ 60 w 90"/>
                <a:gd name="T7" fmla="*/ 0 h 204"/>
                <a:gd name="T8" fmla="*/ 28 w 90"/>
                <a:gd name="T9" fmla="*/ 0 h 204"/>
              </a:gdLst>
              <a:ahLst/>
              <a:cxnLst>
                <a:cxn ang="0">
                  <a:pos x="T0" y="T1"/>
                </a:cxn>
                <a:cxn ang="0">
                  <a:pos x="T2" y="T3"/>
                </a:cxn>
                <a:cxn ang="0">
                  <a:pos x="T4" y="T5"/>
                </a:cxn>
                <a:cxn ang="0">
                  <a:pos x="T6" y="T7"/>
                </a:cxn>
                <a:cxn ang="0">
                  <a:pos x="T8" y="T9"/>
                </a:cxn>
              </a:cxnLst>
              <a:rect l="0" t="0" r="r" b="b"/>
              <a:pathLst>
                <a:path w="90" h="204">
                  <a:moveTo>
                    <a:pt x="28" y="0"/>
                  </a:moveTo>
                  <a:lnTo>
                    <a:pt x="0" y="204"/>
                  </a:lnTo>
                  <a:lnTo>
                    <a:pt x="90" y="204"/>
                  </a:lnTo>
                  <a:lnTo>
                    <a:pt x="60" y="0"/>
                  </a:lnTo>
                  <a:lnTo>
                    <a:pt x="2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64" name="Freeform 217"/>
            <p:cNvSpPr>
              <a:spLocks/>
            </p:cNvSpPr>
            <p:nvPr/>
          </p:nvSpPr>
          <p:spPr bwMode="auto">
            <a:xfrm>
              <a:off x="4448175" y="3434556"/>
              <a:ext cx="147638" cy="282575"/>
            </a:xfrm>
            <a:custGeom>
              <a:avLst/>
              <a:gdLst>
                <a:gd name="T0" fmla="*/ 8 w 93"/>
                <a:gd name="T1" fmla="*/ 0 h 178"/>
                <a:gd name="T2" fmla="*/ 0 w 93"/>
                <a:gd name="T3" fmla="*/ 29 h 178"/>
                <a:gd name="T4" fmla="*/ 21 w 93"/>
                <a:gd name="T5" fmla="*/ 178 h 178"/>
                <a:gd name="T6" fmla="*/ 93 w 93"/>
                <a:gd name="T7" fmla="*/ 106 h 178"/>
                <a:gd name="T8" fmla="*/ 8 w 93"/>
                <a:gd name="T9" fmla="*/ 0 h 178"/>
              </a:gdLst>
              <a:ahLst/>
              <a:cxnLst>
                <a:cxn ang="0">
                  <a:pos x="T0" y="T1"/>
                </a:cxn>
                <a:cxn ang="0">
                  <a:pos x="T2" y="T3"/>
                </a:cxn>
                <a:cxn ang="0">
                  <a:pos x="T4" y="T5"/>
                </a:cxn>
                <a:cxn ang="0">
                  <a:pos x="T6" y="T7"/>
                </a:cxn>
                <a:cxn ang="0">
                  <a:pos x="T8" y="T9"/>
                </a:cxn>
              </a:cxnLst>
              <a:rect l="0" t="0" r="r" b="b"/>
              <a:pathLst>
                <a:path w="93" h="178">
                  <a:moveTo>
                    <a:pt x="8" y="0"/>
                  </a:moveTo>
                  <a:lnTo>
                    <a:pt x="0" y="29"/>
                  </a:lnTo>
                  <a:lnTo>
                    <a:pt x="21" y="178"/>
                  </a:lnTo>
                  <a:lnTo>
                    <a:pt x="93" y="106"/>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65" name="Freeform 218"/>
            <p:cNvSpPr>
              <a:spLocks/>
            </p:cNvSpPr>
            <p:nvPr/>
          </p:nvSpPr>
          <p:spPr bwMode="auto">
            <a:xfrm>
              <a:off x="4448175" y="3434556"/>
              <a:ext cx="147638" cy="282575"/>
            </a:xfrm>
            <a:custGeom>
              <a:avLst/>
              <a:gdLst>
                <a:gd name="T0" fmla="*/ 8 w 93"/>
                <a:gd name="T1" fmla="*/ 0 h 178"/>
                <a:gd name="T2" fmla="*/ 0 w 93"/>
                <a:gd name="T3" fmla="*/ 29 h 178"/>
                <a:gd name="T4" fmla="*/ 21 w 93"/>
                <a:gd name="T5" fmla="*/ 178 h 178"/>
                <a:gd name="T6" fmla="*/ 93 w 93"/>
                <a:gd name="T7" fmla="*/ 106 h 178"/>
                <a:gd name="T8" fmla="*/ 8 w 93"/>
                <a:gd name="T9" fmla="*/ 0 h 178"/>
              </a:gdLst>
              <a:ahLst/>
              <a:cxnLst>
                <a:cxn ang="0">
                  <a:pos x="T0" y="T1"/>
                </a:cxn>
                <a:cxn ang="0">
                  <a:pos x="T2" y="T3"/>
                </a:cxn>
                <a:cxn ang="0">
                  <a:pos x="T4" y="T5"/>
                </a:cxn>
                <a:cxn ang="0">
                  <a:pos x="T6" y="T7"/>
                </a:cxn>
                <a:cxn ang="0">
                  <a:pos x="T8" y="T9"/>
                </a:cxn>
              </a:cxnLst>
              <a:rect l="0" t="0" r="r" b="b"/>
              <a:pathLst>
                <a:path w="93" h="178">
                  <a:moveTo>
                    <a:pt x="8" y="0"/>
                  </a:moveTo>
                  <a:lnTo>
                    <a:pt x="0" y="29"/>
                  </a:lnTo>
                  <a:lnTo>
                    <a:pt x="21" y="178"/>
                  </a:lnTo>
                  <a:lnTo>
                    <a:pt x="93" y="106"/>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66" name="Freeform 219"/>
            <p:cNvSpPr>
              <a:spLocks/>
            </p:cNvSpPr>
            <p:nvPr/>
          </p:nvSpPr>
          <p:spPr bwMode="auto">
            <a:xfrm>
              <a:off x="4460875" y="3378994"/>
              <a:ext cx="268288" cy="93663"/>
            </a:xfrm>
            <a:custGeom>
              <a:avLst/>
              <a:gdLst>
                <a:gd name="T0" fmla="*/ 0 w 167"/>
                <a:gd name="T1" fmla="*/ 0 h 58"/>
                <a:gd name="T2" fmla="*/ 0 w 167"/>
                <a:gd name="T3" fmla="*/ 6 h 58"/>
                <a:gd name="T4" fmla="*/ 83 w 167"/>
                <a:gd name="T5" fmla="*/ 58 h 58"/>
                <a:gd name="T6" fmla="*/ 85 w 167"/>
                <a:gd name="T7" fmla="*/ 58 h 58"/>
                <a:gd name="T8" fmla="*/ 167 w 167"/>
                <a:gd name="T9" fmla="*/ 9 h 58"/>
                <a:gd name="T10" fmla="*/ 167 w 167"/>
                <a:gd name="T11" fmla="*/ 0 h 58"/>
                <a:gd name="T12" fmla="*/ 0 w 167"/>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67" h="58">
                  <a:moveTo>
                    <a:pt x="0" y="0"/>
                  </a:moveTo>
                  <a:cubicBezTo>
                    <a:pt x="0" y="6"/>
                    <a:pt x="0" y="6"/>
                    <a:pt x="0" y="6"/>
                  </a:cubicBezTo>
                  <a:cubicBezTo>
                    <a:pt x="0" y="6"/>
                    <a:pt x="42" y="56"/>
                    <a:pt x="83" y="58"/>
                  </a:cubicBezTo>
                  <a:cubicBezTo>
                    <a:pt x="84" y="58"/>
                    <a:pt x="84" y="58"/>
                    <a:pt x="85" y="58"/>
                  </a:cubicBezTo>
                  <a:cubicBezTo>
                    <a:pt x="125" y="58"/>
                    <a:pt x="167" y="9"/>
                    <a:pt x="167" y="9"/>
                  </a:cubicBezTo>
                  <a:cubicBezTo>
                    <a:pt x="167" y="0"/>
                    <a:pt x="167" y="0"/>
                    <a:pt x="167" y="0"/>
                  </a:cubicBezTo>
                  <a:cubicBezTo>
                    <a:pt x="0" y="0"/>
                    <a:pt x="0" y="0"/>
                    <a:pt x="0" y="0"/>
                  </a:cubicBezTo>
                </a:path>
              </a:pathLst>
            </a:custGeom>
            <a:solidFill>
              <a:srgbClr val="C59E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67" name="Freeform 220"/>
            <p:cNvSpPr>
              <a:spLocks/>
            </p:cNvSpPr>
            <p:nvPr/>
          </p:nvSpPr>
          <p:spPr bwMode="auto">
            <a:xfrm>
              <a:off x="4183063" y="2682081"/>
              <a:ext cx="823913" cy="758825"/>
            </a:xfrm>
            <a:custGeom>
              <a:avLst/>
              <a:gdLst>
                <a:gd name="T0" fmla="*/ 256 w 513"/>
                <a:gd name="T1" fmla="*/ 0 h 473"/>
                <a:gd name="T2" fmla="*/ 115 w 513"/>
                <a:gd name="T3" fmla="*/ 378 h 473"/>
                <a:gd name="T4" fmla="*/ 256 w 513"/>
                <a:gd name="T5" fmla="*/ 473 h 473"/>
                <a:gd name="T6" fmla="*/ 398 w 513"/>
                <a:gd name="T7" fmla="*/ 378 h 473"/>
                <a:gd name="T8" fmla="*/ 256 w 513"/>
                <a:gd name="T9" fmla="*/ 0 h 473"/>
              </a:gdLst>
              <a:ahLst/>
              <a:cxnLst>
                <a:cxn ang="0">
                  <a:pos x="T0" y="T1"/>
                </a:cxn>
                <a:cxn ang="0">
                  <a:pos x="T2" y="T3"/>
                </a:cxn>
                <a:cxn ang="0">
                  <a:pos x="T4" y="T5"/>
                </a:cxn>
                <a:cxn ang="0">
                  <a:pos x="T6" y="T7"/>
                </a:cxn>
                <a:cxn ang="0">
                  <a:pos x="T8" y="T9"/>
                </a:cxn>
              </a:cxnLst>
              <a:rect l="0" t="0" r="r" b="b"/>
              <a:pathLst>
                <a:path w="513" h="473">
                  <a:moveTo>
                    <a:pt x="256" y="0"/>
                  </a:moveTo>
                  <a:cubicBezTo>
                    <a:pt x="0" y="0"/>
                    <a:pt x="98" y="351"/>
                    <a:pt x="115" y="378"/>
                  </a:cubicBezTo>
                  <a:cubicBezTo>
                    <a:pt x="133" y="408"/>
                    <a:pt x="215" y="473"/>
                    <a:pt x="256" y="473"/>
                  </a:cubicBezTo>
                  <a:cubicBezTo>
                    <a:pt x="298" y="473"/>
                    <a:pt x="379" y="408"/>
                    <a:pt x="398" y="378"/>
                  </a:cubicBezTo>
                  <a:cubicBezTo>
                    <a:pt x="414" y="351"/>
                    <a:pt x="513" y="0"/>
                    <a:pt x="256" y="0"/>
                  </a:cubicBezTo>
                  <a:close/>
                </a:path>
              </a:pathLst>
            </a:custGeom>
            <a:solidFill>
              <a:srgbClr val="F6C5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68" name="Freeform 221"/>
            <p:cNvSpPr>
              <a:spLocks noEditPoints="1"/>
            </p:cNvSpPr>
            <p:nvPr/>
          </p:nvSpPr>
          <p:spPr bwMode="auto">
            <a:xfrm>
              <a:off x="4279900" y="2585244"/>
              <a:ext cx="647700" cy="584200"/>
            </a:xfrm>
            <a:custGeom>
              <a:avLst/>
              <a:gdLst>
                <a:gd name="T0" fmla="*/ 311 w 404"/>
                <a:gd name="T1" fmla="*/ 68 h 363"/>
                <a:gd name="T2" fmla="*/ 51 w 404"/>
                <a:gd name="T3" fmla="*/ 97 h 363"/>
                <a:gd name="T4" fmla="*/ 30 w 404"/>
                <a:gd name="T5" fmla="*/ 357 h 363"/>
                <a:gd name="T6" fmla="*/ 30 w 404"/>
                <a:gd name="T7" fmla="*/ 357 h 363"/>
                <a:gd name="T8" fmla="*/ 30 w 404"/>
                <a:gd name="T9" fmla="*/ 360 h 363"/>
                <a:gd name="T10" fmla="*/ 32 w 404"/>
                <a:gd name="T11" fmla="*/ 363 h 363"/>
                <a:gd name="T12" fmla="*/ 37 w 404"/>
                <a:gd name="T13" fmla="*/ 362 h 363"/>
                <a:gd name="T14" fmla="*/ 37 w 404"/>
                <a:gd name="T15" fmla="*/ 361 h 363"/>
                <a:gd name="T16" fmla="*/ 37 w 404"/>
                <a:gd name="T17" fmla="*/ 340 h 363"/>
                <a:gd name="T18" fmla="*/ 32 w 404"/>
                <a:gd name="T19" fmla="*/ 307 h 363"/>
                <a:gd name="T20" fmla="*/ 77 w 404"/>
                <a:gd name="T21" fmla="*/ 183 h 363"/>
                <a:gd name="T22" fmla="*/ 86 w 404"/>
                <a:gd name="T23" fmla="*/ 171 h 363"/>
                <a:gd name="T24" fmla="*/ 97 w 404"/>
                <a:gd name="T25" fmla="*/ 159 h 363"/>
                <a:gd name="T26" fmla="*/ 103 w 404"/>
                <a:gd name="T27" fmla="*/ 154 h 363"/>
                <a:gd name="T28" fmla="*/ 242 w 404"/>
                <a:gd name="T29" fmla="*/ 176 h 363"/>
                <a:gd name="T30" fmla="*/ 296 w 404"/>
                <a:gd name="T31" fmla="*/ 189 h 363"/>
                <a:gd name="T32" fmla="*/ 311 w 404"/>
                <a:gd name="T33" fmla="*/ 177 h 363"/>
                <a:gd name="T34" fmla="*/ 359 w 404"/>
                <a:gd name="T35" fmla="*/ 315 h 363"/>
                <a:gd name="T36" fmla="*/ 356 w 404"/>
                <a:gd name="T37" fmla="*/ 340 h 363"/>
                <a:gd name="T38" fmla="*/ 356 w 404"/>
                <a:gd name="T39" fmla="*/ 361 h 363"/>
                <a:gd name="T40" fmla="*/ 356 w 404"/>
                <a:gd name="T41" fmla="*/ 362 h 363"/>
                <a:gd name="T42" fmla="*/ 361 w 404"/>
                <a:gd name="T43" fmla="*/ 363 h 363"/>
                <a:gd name="T44" fmla="*/ 363 w 404"/>
                <a:gd name="T45" fmla="*/ 360 h 363"/>
                <a:gd name="T46" fmla="*/ 364 w 404"/>
                <a:gd name="T47" fmla="*/ 351 h 363"/>
                <a:gd name="T48" fmla="*/ 366 w 404"/>
                <a:gd name="T49" fmla="*/ 338 h 363"/>
                <a:gd name="T50" fmla="*/ 311 w 404"/>
                <a:gd name="T51" fmla="*/ 68 h 363"/>
                <a:gd name="T52" fmla="*/ 180 w 404"/>
                <a:gd name="T53" fmla="*/ 135 h 363"/>
                <a:gd name="T54" fmla="*/ 176 w 404"/>
                <a:gd name="T55" fmla="*/ 134 h 363"/>
                <a:gd name="T56" fmla="*/ 182 w 404"/>
                <a:gd name="T57" fmla="*/ 135 h 363"/>
                <a:gd name="T58" fmla="*/ 180 w 404"/>
                <a:gd name="T59" fmla="*/ 135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4" h="363">
                  <a:moveTo>
                    <a:pt x="311" y="68"/>
                  </a:moveTo>
                  <a:cubicBezTo>
                    <a:pt x="225" y="0"/>
                    <a:pt x="91" y="41"/>
                    <a:pt x="51" y="97"/>
                  </a:cubicBezTo>
                  <a:cubicBezTo>
                    <a:pt x="0" y="168"/>
                    <a:pt x="18" y="276"/>
                    <a:pt x="30" y="357"/>
                  </a:cubicBezTo>
                  <a:cubicBezTo>
                    <a:pt x="30" y="357"/>
                    <a:pt x="30" y="357"/>
                    <a:pt x="30" y="357"/>
                  </a:cubicBezTo>
                  <a:cubicBezTo>
                    <a:pt x="30" y="358"/>
                    <a:pt x="30" y="359"/>
                    <a:pt x="30" y="360"/>
                  </a:cubicBezTo>
                  <a:cubicBezTo>
                    <a:pt x="31" y="360"/>
                    <a:pt x="32" y="362"/>
                    <a:pt x="32" y="363"/>
                  </a:cubicBezTo>
                  <a:cubicBezTo>
                    <a:pt x="33" y="363"/>
                    <a:pt x="36" y="363"/>
                    <a:pt x="37" y="362"/>
                  </a:cubicBezTo>
                  <a:cubicBezTo>
                    <a:pt x="37" y="362"/>
                    <a:pt x="37" y="361"/>
                    <a:pt x="37" y="361"/>
                  </a:cubicBezTo>
                  <a:cubicBezTo>
                    <a:pt x="38" y="354"/>
                    <a:pt x="37" y="340"/>
                    <a:pt x="37" y="340"/>
                  </a:cubicBezTo>
                  <a:cubicBezTo>
                    <a:pt x="37" y="328"/>
                    <a:pt x="34" y="318"/>
                    <a:pt x="32" y="307"/>
                  </a:cubicBezTo>
                  <a:cubicBezTo>
                    <a:pt x="41" y="256"/>
                    <a:pt x="65" y="245"/>
                    <a:pt x="77" y="183"/>
                  </a:cubicBezTo>
                  <a:cubicBezTo>
                    <a:pt x="80" y="179"/>
                    <a:pt x="83" y="175"/>
                    <a:pt x="86" y="171"/>
                  </a:cubicBezTo>
                  <a:cubicBezTo>
                    <a:pt x="89" y="167"/>
                    <a:pt x="93" y="162"/>
                    <a:pt x="97" y="159"/>
                  </a:cubicBezTo>
                  <a:cubicBezTo>
                    <a:pt x="99" y="157"/>
                    <a:pt x="101" y="156"/>
                    <a:pt x="103" y="154"/>
                  </a:cubicBezTo>
                  <a:cubicBezTo>
                    <a:pt x="150" y="137"/>
                    <a:pt x="198" y="158"/>
                    <a:pt x="242" y="176"/>
                  </a:cubicBezTo>
                  <a:cubicBezTo>
                    <a:pt x="259" y="182"/>
                    <a:pt x="278" y="191"/>
                    <a:pt x="296" y="189"/>
                  </a:cubicBezTo>
                  <a:cubicBezTo>
                    <a:pt x="304" y="189"/>
                    <a:pt x="310" y="183"/>
                    <a:pt x="311" y="177"/>
                  </a:cubicBezTo>
                  <a:cubicBezTo>
                    <a:pt x="332" y="240"/>
                    <a:pt x="349" y="269"/>
                    <a:pt x="359" y="315"/>
                  </a:cubicBezTo>
                  <a:cubicBezTo>
                    <a:pt x="358" y="323"/>
                    <a:pt x="356" y="331"/>
                    <a:pt x="356" y="340"/>
                  </a:cubicBezTo>
                  <a:cubicBezTo>
                    <a:pt x="356" y="340"/>
                    <a:pt x="355" y="354"/>
                    <a:pt x="356" y="361"/>
                  </a:cubicBezTo>
                  <a:cubicBezTo>
                    <a:pt x="356" y="361"/>
                    <a:pt x="356" y="362"/>
                    <a:pt x="356" y="362"/>
                  </a:cubicBezTo>
                  <a:cubicBezTo>
                    <a:pt x="357" y="363"/>
                    <a:pt x="360" y="363"/>
                    <a:pt x="361" y="363"/>
                  </a:cubicBezTo>
                  <a:cubicBezTo>
                    <a:pt x="361" y="362"/>
                    <a:pt x="363" y="360"/>
                    <a:pt x="363" y="360"/>
                  </a:cubicBezTo>
                  <a:cubicBezTo>
                    <a:pt x="364" y="357"/>
                    <a:pt x="364" y="354"/>
                    <a:pt x="364" y="351"/>
                  </a:cubicBezTo>
                  <a:cubicBezTo>
                    <a:pt x="364" y="347"/>
                    <a:pt x="365" y="342"/>
                    <a:pt x="366" y="338"/>
                  </a:cubicBezTo>
                  <a:cubicBezTo>
                    <a:pt x="379" y="288"/>
                    <a:pt x="404" y="90"/>
                    <a:pt x="311" y="68"/>
                  </a:cubicBezTo>
                  <a:close/>
                  <a:moveTo>
                    <a:pt x="180" y="135"/>
                  </a:moveTo>
                  <a:cubicBezTo>
                    <a:pt x="179" y="135"/>
                    <a:pt x="177" y="134"/>
                    <a:pt x="176" y="134"/>
                  </a:cubicBezTo>
                  <a:cubicBezTo>
                    <a:pt x="178" y="134"/>
                    <a:pt x="180" y="135"/>
                    <a:pt x="182" y="135"/>
                  </a:cubicBezTo>
                  <a:cubicBezTo>
                    <a:pt x="181" y="135"/>
                    <a:pt x="181" y="135"/>
                    <a:pt x="180" y="135"/>
                  </a:cubicBezTo>
                  <a:close/>
                </a:path>
              </a:pathLst>
            </a:custGeom>
            <a:solidFill>
              <a:srgbClr val="605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69" name="Freeform 222"/>
            <p:cNvSpPr>
              <a:spLocks/>
            </p:cNvSpPr>
            <p:nvPr/>
          </p:nvSpPr>
          <p:spPr bwMode="auto">
            <a:xfrm>
              <a:off x="4595813" y="3434556"/>
              <a:ext cx="141288" cy="285750"/>
            </a:xfrm>
            <a:custGeom>
              <a:avLst/>
              <a:gdLst>
                <a:gd name="T0" fmla="*/ 84 w 89"/>
                <a:gd name="T1" fmla="*/ 0 h 180"/>
                <a:gd name="T2" fmla="*/ 89 w 89"/>
                <a:gd name="T3" fmla="*/ 29 h 180"/>
                <a:gd name="T4" fmla="*/ 70 w 89"/>
                <a:gd name="T5" fmla="*/ 180 h 180"/>
                <a:gd name="T6" fmla="*/ 0 w 89"/>
                <a:gd name="T7" fmla="*/ 106 h 180"/>
                <a:gd name="T8" fmla="*/ 84 w 89"/>
                <a:gd name="T9" fmla="*/ 0 h 180"/>
              </a:gdLst>
              <a:ahLst/>
              <a:cxnLst>
                <a:cxn ang="0">
                  <a:pos x="T0" y="T1"/>
                </a:cxn>
                <a:cxn ang="0">
                  <a:pos x="T2" y="T3"/>
                </a:cxn>
                <a:cxn ang="0">
                  <a:pos x="T4" y="T5"/>
                </a:cxn>
                <a:cxn ang="0">
                  <a:pos x="T6" y="T7"/>
                </a:cxn>
                <a:cxn ang="0">
                  <a:pos x="T8" y="T9"/>
                </a:cxn>
              </a:cxnLst>
              <a:rect l="0" t="0" r="r" b="b"/>
              <a:pathLst>
                <a:path w="89" h="180">
                  <a:moveTo>
                    <a:pt x="84" y="0"/>
                  </a:moveTo>
                  <a:lnTo>
                    <a:pt x="89" y="29"/>
                  </a:lnTo>
                  <a:lnTo>
                    <a:pt x="70" y="180"/>
                  </a:lnTo>
                  <a:lnTo>
                    <a:pt x="0" y="106"/>
                  </a:lnTo>
                  <a:lnTo>
                    <a:pt x="8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70" name="Freeform 223"/>
            <p:cNvSpPr>
              <a:spLocks/>
            </p:cNvSpPr>
            <p:nvPr/>
          </p:nvSpPr>
          <p:spPr bwMode="auto">
            <a:xfrm>
              <a:off x="4595813" y="3434556"/>
              <a:ext cx="141288" cy="285750"/>
            </a:xfrm>
            <a:custGeom>
              <a:avLst/>
              <a:gdLst>
                <a:gd name="T0" fmla="*/ 84 w 89"/>
                <a:gd name="T1" fmla="*/ 0 h 180"/>
                <a:gd name="T2" fmla="*/ 89 w 89"/>
                <a:gd name="T3" fmla="*/ 29 h 180"/>
                <a:gd name="T4" fmla="*/ 70 w 89"/>
                <a:gd name="T5" fmla="*/ 180 h 180"/>
                <a:gd name="T6" fmla="*/ 0 w 89"/>
                <a:gd name="T7" fmla="*/ 106 h 180"/>
                <a:gd name="T8" fmla="*/ 84 w 89"/>
                <a:gd name="T9" fmla="*/ 0 h 180"/>
              </a:gdLst>
              <a:ahLst/>
              <a:cxnLst>
                <a:cxn ang="0">
                  <a:pos x="T0" y="T1"/>
                </a:cxn>
                <a:cxn ang="0">
                  <a:pos x="T2" y="T3"/>
                </a:cxn>
                <a:cxn ang="0">
                  <a:pos x="T4" y="T5"/>
                </a:cxn>
                <a:cxn ang="0">
                  <a:pos x="T6" y="T7"/>
                </a:cxn>
                <a:cxn ang="0">
                  <a:pos x="T8" y="T9"/>
                </a:cxn>
              </a:cxnLst>
              <a:rect l="0" t="0" r="r" b="b"/>
              <a:pathLst>
                <a:path w="89" h="180">
                  <a:moveTo>
                    <a:pt x="84" y="0"/>
                  </a:moveTo>
                  <a:lnTo>
                    <a:pt x="89" y="29"/>
                  </a:lnTo>
                  <a:lnTo>
                    <a:pt x="70" y="180"/>
                  </a:lnTo>
                  <a:lnTo>
                    <a:pt x="0" y="106"/>
                  </a:lnTo>
                  <a:lnTo>
                    <a:pt x="8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71" name="Freeform 224"/>
            <p:cNvSpPr>
              <a:spLocks/>
            </p:cNvSpPr>
            <p:nvPr/>
          </p:nvSpPr>
          <p:spPr bwMode="auto">
            <a:xfrm>
              <a:off x="4460875" y="3431381"/>
              <a:ext cx="268288" cy="171450"/>
            </a:xfrm>
            <a:custGeom>
              <a:avLst/>
              <a:gdLst>
                <a:gd name="T0" fmla="*/ 169 w 169"/>
                <a:gd name="T1" fmla="*/ 0 h 108"/>
                <a:gd name="T2" fmla="*/ 85 w 169"/>
                <a:gd name="T3" fmla="*/ 105 h 108"/>
                <a:gd name="T4" fmla="*/ 0 w 169"/>
                <a:gd name="T5" fmla="*/ 0 h 108"/>
                <a:gd name="T6" fmla="*/ 0 w 169"/>
                <a:gd name="T7" fmla="*/ 2 h 108"/>
                <a:gd name="T8" fmla="*/ 85 w 169"/>
                <a:gd name="T9" fmla="*/ 108 h 108"/>
                <a:gd name="T10" fmla="*/ 169 w 169"/>
                <a:gd name="T11" fmla="*/ 2 h 108"/>
                <a:gd name="T12" fmla="*/ 169 w 169"/>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69" h="108">
                  <a:moveTo>
                    <a:pt x="169" y="0"/>
                  </a:moveTo>
                  <a:lnTo>
                    <a:pt x="85" y="105"/>
                  </a:lnTo>
                  <a:lnTo>
                    <a:pt x="0" y="0"/>
                  </a:lnTo>
                  <a:lnTo>
                    <a:pt x="0" y="2"/>
                  </a:lnTo>
                  <a:lnTo>
                    <a:pt x="85" y="108"/>
                  </a:lnTo>
                  <a:lnTo>
                    <a:pt x="169" y="2"/>
                  </a:lnTo>
                  <a:lnTo>
                    <a:pt x="169" y="0"/>
                  </a:lnTo>
                  <a:close/>
                </a:path>
              </a:pathLst>
            </a:custGeom>
            <a:solidFill>
              <a:srgbClr val="E9BB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72" name="Freeform 225"/>
            <p:cNvSpPr>
              <a:spLocks/>
            </p:cNvSpPr>
            <p:nvPr/>
          </p:nvSpPr>
          <p:spPr bwMode="auto">
            <a:xfrm>
              <a:off x="4460875" y="3431381"/>
              <a:ext cx="268288" cy="171450"/>
            </a:xfrm>
            <a:custGeom>
              <a:avLst/>
              <a:gdLst>
                <a:gd name="T0" fmla="*/ 169 w 169"/>
                <a:gd name="T1" fmla="*/ 0 h 108"/>
                <a:gd name="T2" fmla="*/ 85 w 169"/>
                <a:gd name="T3" fmla="*/ 105 h 108"/>
                <a:gd name="T4" fmla="*/ 0 w 169"/>
                <a:gd name="T5" fmla="*/ 0 h 108"/>
                <a:gd name="T6" fmla="*/ 0 w 169"/>
                <a:gd name="T7" fmla="*/ 2 h 108"/>
                <a:gd name="T8" fmla="*/ 85 w 169"/>
                <a:gd name="T9" fmla="*/ 108 h 108"/>
                <a:gd name="T10" fmla="*/ 169 w 169"/>
                <a:gd name="T11" fmla="*/ 2 h 108"/>
                <a:gd name="T12" fmla="*/ 169 w 169"/>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69" h="108">
                  <a:moveTo>
                    <a:pt x="169" y="0"/>
                  </a:moveTo>
                  <a:lnTo>
                    <a:pt x="85" y="105"/>
                  </a:lnTo>
                  <a:lnTo>
                    <a:pt x="0" y="0"/>
                  </a:lnTo>
                  <a:lnTo>
                    <a:pt x="0" y="2"/>
                  </a:lnTo>
                  <a:lnTo>
                    <a:pt x="85" y="108"/>
                  </a:lnTo>
                  <a:lnTo>
                    <a:pt x="169" y="2"/>
                  </a:lnTo>
                  <a:lnTo>
                    <a:pt x="16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73" name="Freeform 226"/>
            <p:cNvSpPr>
              <a:spLocks noEditPoints="1"/>
            </p:cNvSpPr>
            <p:nvPr/>
          </p:nvSpPr>
          <p:spPr bwMode="auto">
            <a:xfrm>
              <a:off x="4568825" y="3713956"/>
              <a:ext cx="50800" cy="1588"/>
            </a:xfrm>
            <a:custGeom>
              <a:avLst/>
              <a:gdLst>
                <a:gd name="T0" fmla="*/ 0 w 32"/>
                <a:gd name="T1" fmla="*/ 0 h 1"/>
                <a:gd name="T2" fmla="*/ 0 w 32"/>
                <a:gd name="T3" fmla="*/ 1 h 1"/>
                <a:gd name="T4" fmla="*/ 0 w 32"/>
                <a:gd name="T5" fmla="*/ 1 h 1"/>
                <a:gd name="T6" fmla="*/ 0 w 32"/>
                <a:gd name="T7" fmla="*/ 0 h 1"/>
                <a:gd name="T8" fmla="*/ 32 w 32"/>
                <a:gd name="T9" fmla="*/ 0 h 1"/>
                <a:gd name="T10" fmla="*/ 32 w 32"/>
                <a:gd name="T11" fmla="*/ 0 h 1"/>
                <a:gd name="T12" fmla="*/ 32 w 32"/>
                <a:gd name="T13" fmla="*/ 1 h 1"/>
                <a:gd name="T14" fmla="*/ 32 w 32"/>
                <a:gd name="T15" fmla="*/ 1 h 1"/>
                <a:gd name="T16" fmla="*/ 32 w 32"/>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1">
                  <a:moveTo>
                    <a:pt x="0" y="0"/>
                  </a:moveTo>
                  <a:lnTo>
                    <a:pt x="0" y="1"/>
                  </a:lnTo>
                  <a:lnTo>
                    <a:pt x="0" y="1"/>
                  </a:lnTo>
                  <a:lnTo>
                    <a:pt x="0" y="0"/>
                  </a:lnTo>
                  <a:close/>
                  <a:moveTo>
                    <a:pt x="32" y="0"/>
                  </a:moveTo>
                  <a:lnTo>
                    <a:pt x="32" y="0"/>
                  </a:lnTo>
                  <a:lnTo>
                    <a:pt x="32" y="1"/>
                  </a:lnTo>
                  <a:lnTo>
                    <a:pt x="32" y="1"/>
                  </a:lnTo>
                  <a:lnTo>
                    <a:pt x="32" y="0"/>
                  </a:lnTo>
                  <a:close/>
                </a:path>
              </a:pathLst>
            </a:custGeom>
            <a:solidFill>
              <a:srgbClr val="8FA7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74" name="Freeform 227"/>
            <p:cNvSpPr>
              <a:spLocks noEditPoints="1"/>
            </p:cNvSpPr>
            <p:nvPr/>
          </p:nvSpPr>
          <p:spPr bwMode="auto">
            <a:xfrm>
              <a:off x="4568825" y="3713956"/>
              <a:ext cx="50800" cy="1588"/>
            </a:xfrm>
            <a:custGeom>
              <a:avLst/>
              <a:gdLst>
                <a:gd name="T0" fmla="*/ 0 w 32"/>
                <a:gd name="T1" fmla="*/ 0 h 1"/>
                <a:gd name="T2" fmla="*/ 0 w 32"/>
                <a:gd name="T3" fmla="*/ 1 h 1"/>
                <a:gd name="T4" fmla="*/ 0 w 32"/>
                <a:gd name="T5" fmla="*/ 1 h 1"/>
                <a:gd name="T6" fmla="*/ 0 w 32"/>
                <a:gd name="T7" fmla="*/ 0 h 1"/>
                <a:gd name="T8" fmla="*/ 32 w 32"/>
                <a:gd name="T9" fmla="*/ 0 h 1"/>
                <a:gd name="T10" fmla="*/ 32 w 32"/>
                <a:gd name="T11" fmla="*/ 0 h 1"/>
                <a:gd name="T12" fmla="*/ 32 w 32"/>
                <a:gd name="T13" fmla="*/ 1 h 1"/>
                <a:gd name="T14" fmla="*/ 32 w 32"/>
                <a:gd name="T15" fmla="*/ 1 h 1"/>
                <a:gd name="T16" fmla="*/ 32 w 32"/>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1">
                  <a:moveTo>
                    <a:pt x="0" y="0"/>
                  </a:moveTo>
                  <a:lnTo>
                    <a:pt x="0" y="1"/>
                  </a:lnTo>
                  <a:lnTo>
                    <a:pt x="0" y="1"/>
                  </a:lnTo>
                  <a:lnTo>
                    <a:pt x="0" y="0"/>
                  </a:lnTo>
                  <a:moveTo>
                    <a:pt x="32" y="0"/>
                  </a:moveTo>
                  <a:lnTo>
                    <a:pt x="32" y="0"/>
                  </a:lnTo>
                  <a:lnTo>
                    <a:pt x="32" y="1"/>
                  </a:lnTo>
                  <a:lnTo>
                    <a:pt x="32" y="1"/>
                  </a:lnTo>
                  <a:lnTo>
                    <a:pt x="3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75" name="Rectangle 228"/>
            <p:cNvSpPr>
              <a:spLocks noChangeArrowheads="1"/>
            </p:cNvSpPr>
            <p:nvPr/>
          </p:nvSpPr>
          <p:spPr bwMode="auto">
            <a:xfrm>
              <a:off x="4568825" y="3713956"/>
              <a:ext cx="50800" cy="1588"/>
            </a:xfrm>
            <a:prstGeom prst="rect">
              <a:avLst/>
            </a:prstGeom>
            <a:solidFill>
              <a:srgbClr val="2497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76" name="Rectangle 229"/>
            <p:cNvSpPr>
              <a:spLocks noChangeArrowheads="1"/>
            </p:cNvSpPr>
            <p:nvPr/>
          </p:nvSpPr>
          <p:spPr bwMode="auto">
            <a:xfrm>
              <a:off x="4568825" y="3713956"/>
              <a:ext cx="50800"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grpSp>
      <p:sp>
        <p:nvSpPr>
          <p:cNvPr id="6" name="Rectangle 5"/>
          <p:cNvSpPr/>
          <p:nvPr userDrawn="1"/>
        </p:nvSpPr>
        <p:spPr>
          <a:xfrm>
            <a:off x="0" y="990600"/>
            <a:ext cx="9144000" cy="4152900"/>
          </a:xfrm>
          <a:prstGeom prst="rect">
            <a:avLst/>
          </a:prstGeom>
          <a:solidFill>
            <a:schemeClr val="bg1">
              <a:alpha val="6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1800" dirty="0">
              <a:solidFill>
                <a:srgbClr val="FFFFFF"/>
              </a:solidFill>
            </a:endParaRPr>
          </a:p>
        </p:txBody>
      </p:sp>
    </p:spTree>
    <p:extLst>
      <p:ext uri="{BB962C8B-B14F-4D97-AF65-F5344CB8AC3E}">
        <p14:creationId xmlns:p14="http://schemas.microsoft.com/office/powerpoint/2010/main" val="318099933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Footer without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D60D1EDE-7116-2443-9BDD-368CE5B37660}" type="slidenum">
              <a:rPr lang="en-US" smtClean="0"/>
              <a:pPr/>
              <a:t>‹#›</a:t>
            </a:fld>
            <a:endParaRPr lang="en-US" dirty="0"/>
          </a:p>
        </p:txBody>
      </p:sp>
      <p:sp>
        <p:nvSpPr>
          <p:cNvPr id="6" name="Rectangle 5"/>
          <p:cNvSpPr/>
          <p:nvPr userDrawn="1"/>
        </p:nvSpPr>
        <p:spPr>
          <a:xfrm>
            <a:off x="0" y="-85047"/>
            <a:ext cx="9144000" cy="167743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1800" dirty="0">
              <a:solidFill>
                <a:srgbClr val="FFFFFF"/>
              </a:solidFill>
            </a:endParaRPr>
          </a:p>
        </p:txBody>
      </p:sp>
    </p:spTree>
    <p:extLst>
      <p:ext uri="{BB962C8B-B14F-4D97-AF65-F5344CB8AC3E}">
        <p14:creationId xmlns:p14="http://schemas.microsoft.com/office/powerpoint/2010/main" val="149610161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9" name="Rectangle 8"/>
          <p:cNvSpPr/>
          <p:nvPr userDrawn="1"/>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1800" dirty="0">
              <a:solidFill>
                <a:srgbClr val="FFFFFF"/>
              </a:solidFill>
            </a:endParaRPr>
          </a:p>
        </p:txBody>
      </p:sp>
      <p:sp>
        <p:nvSpPr>
          <p:cNvPr id="4" name="Slide Number Placeholder 5"/>
          <p:cNvSpPr>
            <a:spLocks noGrp="1"/>
          </p:cNvSpPr>
          <p:nvPr>
            <p:ph type="sldNum" sz="quarter" idx="4"/>
          </p:nvPr>
        </p:nvSpPr>
        <p:spPr>
          <a:xfrm>
            <a:off x="6553200" y="4723821"/>
            <a:ext cx="2133600" cy="273844"/>
          </a:xfrm>
          <a:prstGeom prst="rect">
            <a:avLst/>
          </a:prstGeom>
        </p:spPr>
        <p:txBody>
          <a:bodyPr vert="horz" lIns="91440" tIns="45720" rIns="91440" bIns="45720" rtlCol="0" anchor="ctr"/>
          <a:lstStyle>
            <a:lvl1pPr algn="r">
              <a:defRPr sz="1200">
                <a:solidFill>
                  <a:srgbClr val="11AB68"/>
                </a:solidFill>
                <a:latin typeface="Calibri Light" panose="020F0302020204030204" pitchFamily="34" charset="0"/>
                <a:cs typeface="Calibri Light" panose="020F0302020204030204" pitchFamily="34" charset="0"/>
              </a:defRPr>
            </a:lvl1pPr>
          </a:lstStyle>
          <a:p>
            <a:pPr defTabSz="457189"/>
            <a:fld id="{D60D1EDE-7116-2443-9BDD-368CE5B37660}" type="slidenum">
              <a:rPr lang="en-US" smtClean="0"/>
              <a:pPr defTabSz="457189"/>
              <a:t>‹#›</a:t>
            </a:fld>
            <a:endParaRPr lang="en-US" dirty="0"/>
          </a:p>
        </p:txBody>
      </p:sp>
    </p:spTree>
    <p:extLst>
      <p:ext uri="{BB962C8B-B14F-4D97-AF65-F5344CB8AC3E}">
        <p14:creationId xmlns:p14="http://schemas.microsoft.com/office/powerpoint/2010/main" val="191136986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Screen_Img">
    <p:spTree>
      <p:nvGrpSpPr>
        <p:cNvPr id="1" name=""/>
        <p:cNvGrpSpPr/>
        <p:nvPr/>
      </p:nvGrpSpPr>
      <p:grpSpPr>
        <a:xfrm>
          <a:off x="0" y="0"/>
          <a:ext cx="0" cy="0"/>
          <a:chOff x="0" y="0"/>
          <a:chExt cx="0" cy="0"/>
        </a:xfrm>
      </p:grpSpPr>
      <p:sp>
        <p:nvSpPr>
          <p:cNvPr id="9" name="Rectangle 8"/>
          <p:cNvSpPr/>
          <p:nvPr userDrawn="1"/>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1800" dirty="0">
              <a:solidFill>
                <a:srgbClr val="FFFFFF"/>
              </a:solidFill>
            </a:endParaRPr>
          </a:p>
        </p:txBody>
      </p:sp>
      <p:sp>
        <p:nvSpPr>
          <p:cNvPr id="3" name="Picture Placeholder 2"/>
          <p:cNvSpPr>
            <a:spLocks noGrp="1"/>
          </p:cNvSpPr>
          <p:nvPr>
            <p:ph type="pic" sz="quarter" idx="11" hasCustomPrompt="1"/>
          </p:nvPr>
        </p:nvSpPr>
        <p:spPr>
          <a:xfrm>
            <a:off x="0" y="0"/>
            <a:ext cx="9144000" cy="5143500"/>
          </a:xfrm>
        </p:spPr>
        <p:txBody>
          <a:bodyPr/>
          <a:lstStyle>
            <a:lvl1pPr marL="0" indent="0" algn="ctr">
              <a:buNone/>
              <a:defRPr>
                <a:latin typeface="Raleway"/>
                <a:cs typeface="Raleway"/>
              </a:defRPr>
            </a:lvl1pPr>
          </a:lstStyle>
          <a:p>
            <a:r>
              <a:rPr lang="en-US" dirty="0" smtClean="0"/>
              <a:t>	</a:t>
            </a:r>
            <a:endParaRPr lang="en-US" dirty="0"/>
          </a:p>
        </p:txBody>
      </p:sp>
    </p:spTree>
    <p:extLst>
      <p:ext uri="{BB962C8B-B14F-4D97-AF65-F5344CB8AC3E}">
        <p14:creationId xmlns:p14="http://schemas.microsoft.com/office/powerpoint/2010/main" val="47503432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7792" y="407327"/>
            <a:ext cx="6981707" cy="356085"/>
          </a:xfrm>
        </p:spPr>
        <p:txBody>
          <a:bodyPr>
            <a:noAutofit/>
          </a:bodyPr>
          <a:lstStyle>
            <a:lvl1pPr>
              <a:defRPr sz="2800" b="0" baseline="0">
                <a:solidFill>
                  <a:srgbClr val="11AB68"/>
                </a:solidFill>
                <a:latin typeface="+mj-lt"/>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600">
                <a:latin typeface="+mn-lt"/>
              </a:defRPr>
            </a:lvl1pPr>
            <a:lvl2pPr>
              <a:defRPr sz="2400">
                <a:latin typeface="+mn-lt"/>
              </a:defRPr>
            </a:lvl2pPr>
            <a:lvl3pPr>
              <a:defRPr sz="2000">
                <a:latin typeface="+mn-lt"/>
              </a:defRPr>
            </a:lvl3pPr>
            <a:lvl4pPr>
              <a:defRPr sz="1800">
                <a:latin typeface="+mn-lt"/>
              </a:defRPr>
            </a:lvl4pPr>
            <a:lvl5pPr>
              <a:defRPr sz="16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D60D1EDE-7116-2443-9BDD-368CE5B37660}" type="slidenum">
              <a:rPr lang="en-US" smtClean="0"/>
              <a:pPr/>
              <a:t>‹#›</a:t>
            </a:fld>
            <a:endParaRPr lang="en-US" dirty="0"/>
          </a:p>
        </p:txBody>
      </p:sp>
    </p:spTree>
    <p:extLst>
      <p:ext uri="{BB962C8B-B14F-4D97-AF65-F5344CB8AC3E}">
        <p14:creationId xmlns:p14="http://schemas.microsoft.com/office/powerpoint/2010/main" val="220154914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Without footer arrow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11AB68"/>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4719452"/>
            <a:ext cx="2133600" cy="273844"/>
          </a:xfrm>
          <a:prstGeom prst="rect">
            <a:avLst/>
          </a:prstGeom>
        </p:spPr>
        <p:txBody>
          <a:bodyPr/>
          <a:lstStyle/>
          <a:p>
            <a:r>
              <a:rPr lang="en-US" smtClean="0">
                <a:solidFill>
                  <a:srgbClr val="000000"/>
                </a:solidFill>
              </a:rPr>
              <a:t> </a:t>
            </a:r>
            <a:endParaRPr lang="en-US" dirty="0">
              <a:solidFill>
                <a:srgbClr val="000000"/>
              </a:solidFill>
            </a:endParaRPr>
          </a:p>
        </p:txBody>
      </p:sp>
      <p:sp>
        <p:nvSpPr>
          <p:cNvPr id="4" name="Slide Number Placeholder 3"/>
          <p:cNvSpPr>
            <a:spLocks noGrp="1"/>
          </p:cNvSpPr>
          <p:nvPr>
            <p:ph type="sldNum" sz="quarter" idx="11"/>
          </p:nvPr>
        </p:nvSpPr>
        <p:spPr/>
        <p:txBody>
          <a:bodyPr/>
          <a:lstStyle/>
          <a:p>
            <a:fld id="{D60D1EDE-7116-2443-9BDD-368CE5B37660}" type="slidenum">
              <a:rPr lang="en-US" smtClean="0"/>
              <a:pPr/>
              <a:t>‹#›</a:t>
            </a:fld>
            <a:endParaRPr lang="en-US" dirty="0"/>
          </a:p>
        </p:txBody>
      </p:sp>
      <p:sp>
        <p:nvSpPr>
          <p:cNvPr id="5" name="Rectangle 4"/>
          <p:cNvSpPr/>
          <p:nvPr userDrawn="1"/>
        </p:nvSpPr>
        <p:spPr>
          <a:xfrm>
            <a:off x="3722147" y="4410635"/>
            <a:ext cx="1699708" cy="7328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FFFFFF"/>
              </a:solidFill>
            </a:endParaRPr>
          </a:p>
        </p:txBody>
      </p:sp>
    </p:spTree>
    <p:extLst>
      <p:ext uri="{BB962C8B-B14F-4D97-AF65-F5344CB8AC3E}">
        <p14:creationId xmlns:p14="http://schemas.microsoft.com/office/powerpoint/2010/main" val="25932866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7792" y="407327"/>
            <a:ext cx="7098901" cy="356085"/>
          </a:xfrm>
        </p:spPr>
        <p:txBody>
          <a:bodyPr>
            <a:noAutofit/>
          </a:bodyPr>
          <a:lstStyle>
            <a:lvl1pPr>
              <a:defRPr sz="2800" b="0">
                <a:solidFill>
                  <a:srgbClr val="11AB68"/>
                </a:solidFill>
                <a:latin typeface="+mj-l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012012"/>
            <a:ext cx="4038600" cy="3394472"/>
          </a:xfrm>
        </p:spPr>
        <p:txBody>
          <a:bodyPr>
            <a:normAutofit/>
          </a:bodyPr>
          <a:lstStyle>
            <a:lvl1pPr marL="342892" indent="-342892">
              <a:buFont typeface="Wingdings" panose="05000000000000000000" pitchFamily="2" charset="2"/>
              <a:buChar char="§"/>
              <a:defRPr sz="2400" b="0">
                <a:latin typeface="+mn-lt"/>
              </a:defRPr>
            </a:lvl1pPr>
            <a:lvl2pPr marL="742931" indent="-285743">
              <a:buFont typeface="Courier New" panose="02070309020205020404" pitchFamily="49" charset="0"/>
              <a:buChar char="o"/>
              <a:defRPr sz="2000" b="0">
                <a:latin typeface="+mn-lt"/>
              </a:defRPr>
            </a:lvl2pPr>
            <a:lvl3pPr marL="1142972" indent="-228594">
              <a:buFont typeface="Wingdings" panose="05000000000000000000" pitchFamily="2" charset="2"/>
              <a:buChar char="Ø"/>
              <a:defRPr sz="1800" b="0">
                <a:latin typeface="+mn-lt"/>
              </a:defRPr>
            </a:lvl3pPr>
            <a:lvl4pPr marL="1600160" indent="-228594">
              <a:buFont typeface="Arial" panose="020B0604020202020204" pitchFamily="34" charset="0"/>
              <a:buChar char="•"/>
              <a:defRPr sz="1600" b="0">
                <a:latin typeface="+mn-lt"/>
              </a:defRPr>
            </a:lvl4pPr>
            <a:lvl5pPr marL="2057348" indent="-228594">
              <a:buFont typeface="Wingdings" panose="05000000000000000000" pitchFamily="2" charset="2"/>
              <a:buChar char="v"/>
              <a:defRPr sz="1400" b="0">
                <a:latin typeface="+mn-l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D60D1EDE-7116-2443-9BDD-368CE5B37660}" type="slidenum">
              <a:rPr lang="en-US" smtClean="0"/>
              <a:pPr/>
              <a:t>‹#›</a:t>
            </a:fld>
            <a:endParaRPr lang="en-US" dirty="0"/>
          </a:p>
        </p:txBody>
      </p:sp>
      <p:sp>
        <p:nvSpPr>
          <p:cNvPr id="8" name="Content Placeholder 2"/>
          <p:cNvSpPr>
            <a:spLocks noGrp="1"/>
          </p:cNvSpPr>
          <p:nvPr>
            <p:ph sz="half" idx="13"/>
          </p:nvPr>
        </p:nvSpPr>
        <p:spPr>
          <a:xfrm>
            <a:off x="4695463" y="1002366"/>
            <a:ext cx="4038600" cy="3394472"/>
          </a:xfrm>
        </p:spPr>
        <p:txBody>
          <a:bodyPr>
            <a:normAutofit/>
          </a:bodyPr>
          <a:lstStyle>
            <a:lvl1pPr marL="342892" indent="-342892">
              <a:buFont typeface="Wingdings" panose="05000000000000000000" pitchFamily="2" charset="2"/>
              <a:buChar char="§"/>
              <a:defRPr sz="2400" b="0">
                <a:latin typeface="+mn-lt"/>
              </a:defRPr>
            </a:lvl1pPr>
            <a:lvl2pPr marL="742931" indent="-285743">
              <a:buFont typeface="Courier New" panose="02070309020205020404" pitchFamily="49" charset="0"/>
              <a:buChar char="o"/>
              <a:defRPr sz="2000" b="0">
                <a:latin typeface="+mn-lt"/>
              </a:defRPr>
            </a:lvl2pPr>
            <a:lvl3pPr marL="1142972" indent="-228594">
              <a:buFont typeface="Wingdings" panose="05000000000000000000" pitchFamily="2" charset="2"/>
              <a:buChar char="Ø"/>
              <a:defRPr sz="1800" b="0">
                <a:latin typeface="+mn-lt"/>
              </a:defRPr>
            </a:lvl3pPr>
            <a:lvl4pPr marL="1600160" indent="-228594">
              <a:buFont typeface="Arial" panose="020B0604020202020204" pitchFamily="34" charset="0"/>
              <a:buChar char="•"/>
              <a:defRPr sz="1600" b="0">
                <a:latin typeface="+mn-lt"/>
              </a:defRPr>
            </a:lvl4pPr>
            <a:lvl5pPr marL="2057348" indent="-228594">
              <a:buFont typeface="Wingdings" panose="05000000000000000000" pitchFamily="2" charset="2"/>
              <a:buChar char="v"/>
              <a:defRPr sz="1400" b="0">
                <a:latin typeface="+mn-l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6098044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Foot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11AB68"/>
                </a:solidFill>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p:txBody>
          <a:bodyPr/>
          <a:lstStyle/>
          <a:p>
            <a:fld id="{D60D1EDE-7116-2443-9BDD-368CE5B37660}" type="slidenum">
              <a:rPr lang="en-US" smtClean="0"/>
              <a:pPr/>
              <a:t>‹#›</a:t>
            </a:fld>
            <a:endParaRPr lang="en-US" dirty="0"/>
          </a:p>
        </p:txBody>
      </p:sp>
    </p:spTree>
    <p:extLst>
      <p:ext uri="{BB962C8B-B14F-4D97-AF65-F5344CB8AC3E}">
        <p14:creationId xmlns:p14="http://schemas.microsoft.com/office/powerpoint/2010/main" val="50246238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without Foo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7792" y="407327"/>
            <a:ext cx="6737867" cy="356085"/>
          </a:xfrm>
        </p:spPr>
        <p:txBody>
          <a:bodyPr>
            <a:noAutofit/>
          </a:bodyPr>
          <a:lstStyle>
            <a:lvl1pPr>
              <a:defRPr sz="2800" baseline="0">
                <a:solidFill>
                  <a:srgbClr val="11AB68"/>
                </a:solidFill>
                <a:latin typeface="+mj-lt"/>
              </a:defRPr>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D60D1EDE-7116-2443-9BDD-368CE5B37660}" type="slidenum">
              <a:rPr lang="en-US" smtClean="0"/>
              <a:pPr/>
              <a:t>‹#›</a:t>
            </a:fld>
            <a:endParaRPr lang="en-US" dirty="0"/>
          </a:p>
        </p:txBody>
      </p:sp>
      <p:sp>
        <p:nvSpPr>
          <p:cNvPr id="4" name="Rectangle 3"/>
          <p:cNvSpPr/>
          <p:nvPr userDrawn="1"/>
        </p:nvSpPr>
        <p:spPr>
          <a:xfrm>
            <a:off x="4145936" y="4547420"/>
            <a:ext cx="942259" cy="532581"/>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1800" dirty="0">
              <a:solidFill>
                <a:srgbClr val="FFFFFF"/>
              </a:solidFill>
            </a:endParaRPr>
          </a:p>
        </p:txBody>
      </p:sp>
      <p:sp>
        <p:nvSpPr>
          <p:cNvPr id="6" name="Rectangle 5"/>
          <p:cNvSpPr/>
          <p:nvPr userDrawn="1"/>
        </p:nvSpPr>
        <p:spPr>
          <a:xfrm>
            <a:off x="0" y="3466071"/>
            <a:ext cx="9144000" cy="167743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1800" dirty="0">
              <a:solidFill>
                <a:srgbClr val="FFFFFF"/>
              </a:solidFill>
            </a:endParaRPr>
          </a:p>
        </p:txBody>
      </p:sp>
    </p:spTree>
    <p:extLst>
      <p:ext uri="{BB962C8B-B14F-4D97-AF65-F5344CB8AC3E}">
        <p14:creationId xmlns:p14="http://schemas.microsoft.com/office/powerpoint/2010/main" val="28098966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rrange avatar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11AB68"/>
                </a:solidFill>
                <a:latin typeface="+mj-lt"/>
              </a:defRPr>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D60D1EDE-7116-2443-9BDD-368CE5B37660}" type="slidenum">
              <a:rPr lang="en-US" smtClean="0"/>
              <a:pPr/>
              <a:t>‹#›</a:t>
            </a:fld>
            <a:endParaRPr lang="en-US" dirty="0"/>
          </a:p>
        </p:txBody>
      </p:sp>
      <p:sp>
        <p:nvSpPr>
          <p:cNvPr id="4" name="Rectangle 3"/>
          <p:cNvSpPr/>
          <p:nvPr userDrawn="1"/>
        </p:nvSpPr>
        <p:spPr>
          <a:xfrm>
            <a:off x="4145936" y="4547420"/>
            <a:ext cx="942259" cy="532581"/>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1800" dirty="0">
              <a:solidFill>
                <a:srgbClr val="FFFFFF"/>
              </a:solidFill>
            </a:endParaRPr>
          </a:p>
        </p:txBody>
      </p:sp>
      <p:grpSp>
        <p:nvGrpSpPr>
          <p:cNvPr id="7" name="Group 6"/>
          <p:cNvGrpSpPr/>
          <p:nvPr userDrawn="1"/>
        </p:nvGrpSpPr>
        <p:grpSpPr>
          <a:xfrm>
            <a:off x="2415383" y="1108870"/>
            <a:ext cx="4453731" cy="2928937"/>
            <a:chOff x="2415382" y="1108869"/>
            <a:chExt cx="4453731" cy="2928937"/>
          </a:xfrm>
        </p:grpSpPr>
        <p:sp>
          <p:nvSpPr>
            <p:cNvPr id="8" name="Freeform 38"/>
            <p:cNvSpPr>
              <a:spLocks/>
            </p:cNvSpPr>
            <p:nvPr/>
          </p:nvSpPr>
          <p:spPr bwMode="auto">
            <a:xfrm>
              <a:off x="4546600" y="1994694"/>
              <a:ext cx="1246188" cy="565150"/>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8"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rgbClr val="FFDE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9" name="Freeform 39"/>
            <p:cNvSpPr>
              <a:spLocks/>
            </p:cNvSpPr>
            <p:nvPr/>
          </p:nvSpPr>
          <p:spPr bwMode="auto">
            <a:xfrm>
              <a:off x="4546600" y="1994694"/>
              <a:ext cx="1246188" cy="565150"/>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8"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0" name="Freeform 40"/>
            <p:cNvSpPr>
              <a:spLocks/>
            </p:cNvSpPr>
            <p:nvPr/>
          </p:nvSpPr>
          <p:spPr bwMode="auto">
            <a:xfrm>
              <a:off x="5035550" y="1588294"/>
              <a:ext cx="268288" cy="560388"/>
            </a:xfrm>
            <a:custGeom>
              <a:avLst/>
              <a:gdLst>
                <a:gd name="T0" fmla="*/ 0 w 167"/>
                <a:gd name="T1" fmla="*/ 102 h 349"/>
                <a:gd name="T2" fmla="*/ 0 w 167"/>
                <a:gd name="T3" fmla="*/ 230 h 349"/>
                <a:gd name="T4" fmla="*/ 0 w 167"/>
                <a:gd name="T5" fmla="*/ 293 h 349"/>
                <a:gd name="T6" fmla="*/ 167 w 167"/>
                <a:gd name="T7" fmla="*/ 293 h 349"/>
                <a:gd name="T8" fmla="*/ 167 w 167"/>
                <a:gd name="T9" fmla="*/ 230 h 349"/>
                <a:gd name="T10" fmla="*/ 167 w 167"/>
                <a:gd name="T11" fmla="*/ 102 h 349"/>
                <a:gd name="T12" fmla="*/ 0 w 167"/>
                <a:gd name="T13" fmla="*/ 102 h 349"/>
              </a:gdLst>
              <a:ahLst/>
              <a:cxnLst>
                <a:cxn ang="0">
                  <a:pos x="T0" y="T1"/>
                </a:cxn>
                <a:cxn ang="0">
                  <a:pos x="T2" y="T3"/>
                </a:cxn>
                <a:cxn ang="0">
                  <a:pos x="T4" y="T5"/>
                </a:cxn>
                <a:cxn ang="0">
                  <a:pos x="T6" y="T7"/>
                </a:cxn>
                <a:cxn ang="0">
                  <a:pos x="T8" y="T9"/>
                </a:cxn>
                <a:cxn ang="0">
                  <a:pos x="T10" y="T11"/>
                </a:cxn>
                <a:cxn ang="0">
                  <a:pos x="T12" y="T13"/>
                </a:cxn>
              </a:cxnLst>
              <a:rect l="0" t="0" r="r" b="b"/>
              <a:pathLst>
                <a:path w="167" h="349">
                  <a:moveTo>
                    <a:pt x="0" y="102"/>
                  </a:moveTo>
                  <a:cubicBezTo>
                    <a:pt x="0" y="230"/>
                    <a:pt x="0" y="230"/>
                    <a:pt x="0" y="230"/>
                  </a:cubicBezTo>
                  <a:cubicBezTo>
                    <a:pt x="0" y="293"/>
                    <a:pt x="0" y="293"/>
                    <a:pt x="0" y="293"/>
                  </a:cubicBezTo>
                  <a:cubicBezTo>
                    <a:pt x="46" y="347"/>
                    <a:pt x="121" y="349"/>
                    <a:pt x="167" y="293"/>
                  </a:cubicBezTo>
                  <a:cubicBezTo>
                    <a:pt x="167" y="230"/>
                    <a:pt x="167" y="230"/>
                    <a:pt x="167" y="230"/>
                  </a:cubicBezTo>
                  <a:cubicBezTo>
                    <a:pt x="167" y="102"/>
                    <a:pt x="167" y="102"/>
                    <a:pt x="167" y="102"/>
                  </a:cubicBezTo>
                  <a:cubicBezTo>
                    <a:pt x="167" y="0"/>
                    <a:pt x="0" y="0"/>
                    <a:pt x="0" y="102"/>
                  </a:cubicBezTo>
                </a:path>
              </a:pathLst>
            </a:custGeom>
            <a:solidFill>
              <a:srgbClr val="F6C8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1" name="Freeform 41"/>
            <p:cNvSpPr>
              <a:spLocks/>
            </p:cNvSpPr>
            <p:nvPr/>
          </p:nvSpPr>
          <p:spPr bwMode="auto">
            <a:xfrm>
              <a:off x="4859338" y="1553369"/>
              <a:ext cx="112713" cy="163513"/>
            </a:xfrm>
            <a:custGeom>
              <a:avLst/>
              <a:gdLst>
                <a:gd name="T0" fmla="*/ 20 w 70"/>
                <a:gd name="T1" fmla="*/ 5 h 102"/>
                <a:gd name="T2" fmla="*/ 61 w 70"/>
                <a:gd name="T3" fmla="*/ 42 h 102"/>
                <a:gd name="T4" fmla="*/ 50 w 70"/>
                <a:gd name="T5" fmla="*/ 97 h 102"/>
                <a:gd name="T6" fmla="*/ 8 w 70"/>
                <a:gd name="T7" fmla="*/ 60 h 102"/>
                <a:gd name="T8" fmla="*/ 20 w 70"/>
                <a:gd name="T9" fmla="*/ 5 h 102"/>
              </a:gdLst>
              <a:ahLst/>
              <a:cxnLst>
                <a:cxn ang="0">
                  <a:pos x="T0" y="T1"/>
                </a:cxn>
                <a:cxn ang="0">
                  <a:pos x="T2" y="T3"/>
                </a:cxn>
                <a:cxn ang="0">
                  <a:pos x="T4" y="T5"/>
                </a:cxn>
                <a:cxn ang="0">
                  <a:pos x="T6" y="T7"/>
                </a:cxn>
                <a:cxn ang="0">
                  <a:pos x="T8" y="T9"/>
                </a:cxn>
              </a:cxnLst>
              <a:rect l="0" t="0" r="r" b="b"/>
              <a:pathLst>
                <a:path w="70" h="102">
                  <a:moveTo>
                    <a:pt x="20" y="5"/>
                  </a:moveTo>
                  <a:cubicBezTo>
                    <a:pt x="34" y="0"/>
                    <a:pt x="53" y="17"/>
                    <a:pt x="61" y="42"/>
                  </a:cubicBezTo>
                  <a:cubicBezTo>
                    <a:pt x="70" y="67"/>
                    <a:pt x="65" y="92"/>
                    <a:pt x="50" y="97"/>
                  </a:cubicBezTo>
                  <a:cubicBezTo>
                    <a:pt x="35" y="102"/>
                    <a:pt x="17" y="85"/>
                    <a:pt x="8" y="60"/>
                  </a:cubicBezTo>
                  <a:cubicBezTo>
                    <a:pt x="0" y="34"/>
                    <a:pt x="5" y="10"/>
                    <a:pt x="20" y="5"/>
                  </a:cubicBezTo>
                  <a:close/>
                </a:path>
              </a:pathLst>
            </a:custGeom>
            <a:solidFill>
              <a:srgbClr val="F6C8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2" name="Freeform 42"/>
            <p:cNvSpPr>
              <a:spLocks/>
            </p:cNvSpPr>
            <p:nvPr/>
          </p:nvSpPr>
          <p:spPr bwMode="auto">
            <a:xfrm>
              <a:off x="5365750" y="1553369"/>
              <a:ext cx="112713" cy="163513"/>
            </a:xfrm>
            <a:custGeom>
              <a:avLst/>
              <a:gdLst>
                <a:gd name="T0" fmla="*/ 51 w 70"/>
                <a:gd name="T1" fmla="*/ 5 h 102"/>
                <a:gd name="T2" fmla="*/ 9 w 70"/>
                <a:gd name="T3" fmla="*/ 42 h 102"/>
                <a:gd name="T4" fmla="*/ 20 w 70"/>
                <a:gd name="T5" fmla="*/ 97 h 102"/>
                <a:gd name="T6" fmla="*/ 62 w 70"/>
                <a:gd name="T7" fmla="*/ 60 h 102"/>
                <a:gd name="T8" fmla="*/ 51 w 70"/>
                <a:gd name="T9" fmla="*/ 5 h 102"/>
              </a:gdLst>
              <a:ahLst/>
              <a:cxnLst>
                <a:cxn ang="0">
                  <a:pos x="T0" y="T1"/>
                </a:cxn>
                <a:cxn ang="0">
                  <a:pos x="T2" y="T3"/>
                </a:cxn>
                <a:cxn ang="0">
                  <a:pos x="T4" y="T5"/>
                </a:cxn>
                <a:cxn ang="0">
                  <a:pos x="T6" y="T7"/>
                </a:cxn>
                <a:cxn ang="0">
                  <a:pos x="T8" y="T9"/>
                </a:cxn>
              </a:cxnLst>
              <a:rect l="0" t="0" r="r" b="b"/>
              <a:pathLst>
                <a:path w="70" h="102">
                  <a:moveTo>
                    <a:pt x="51" y="5"/>
                  </a:moveTo>
                  <a:cubicBezTo>
                    <a:pt x="36" y="0"/>
                    <a:pt x="17" y="17"/>
                    <a:pt x="9" y="42"/>
                  </a:cubicBezTo>
                  <a:cubicBezTo>
                    <a:pt x="0" y="67"/>
                    <a:pt x="6" y="92"/>
                    <a:pt x="20" y="97"/>
                  </a:cubicBezTo>
                  <a:cubicBezTo>
                    <a:pt x="35" y="102"/>
                    <a:pt x="54" y="85"/>
                    <a:pt x="62" y="60"/>
                  </a:cubicBezTo>
                  <a:cubicBezTo>
                    <a:pt x="70" y="34"/>
                    <a:pt x="65" y="10"/>
                    <a:pt x="51" y="5"/>
                  </a:cubicBezTo>
                  <a:close/>
                </a:path>
              </a:pathLst>
            </a:custGeom>
            <a:solidFill>
              <a:srgbClr val="F6C8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3" name="Freeform 43"/>
            <p:cNvSpPr>
              <a:spLocks/>
            </p:cNvSpPr>
            <p:nvPr/>
          </p:nvSpPr>
          <p:spPr bwMode="auto">
            <a:xfrm>
              <a:off x="5024438" y="1958182"/>
              <a:ext cx="146050" cy="282575"/>
            </a:xfrm>
            <a:custGeom>
              <a:avLst/>
              <a:gdLst>
                <a:gd name="T0" fmla="*/ 7 w 92"/>
                <a:gd name="T1" fmla="*/ 0 h 178"/>
                <a:gd name="T2" fmla="*/ 0 w 92"/>
                <a:gd name="T3" fmla="*/ 28 h 178"/>
                <a:gd name="T4" fmla="*/ 20 w 92"/>
                <a:gd name="T5" fmla="*/ 178 h 178"/>
                <a:gd name="T6" fmla="*/ 92 w 92"/>
                <a:gd name="T7" fmla="*/ 105 h 178"/>
                <a:gd name="T8" fmla="*/ 7 w 92"/>
                <a:gd name="T9" fmla="*/ 0 h 178"/>
              </a:gdLst>
              <a:ahLst/>
              <a:cxnLst>
                <a:cxn ang="0">
                  <a:pos x="T0" y="T1"/>
                </a:cxn>
                <a:cxn ang="0">
                  <a:pos x="T2" y="T3"/>
                </a:cxn>
                <a:cxn ang="0">
                  <a:pos x="T4" y="T5"/>
                </a:cxn>
                <a:cxn ang="0">
                  <a:pos x="T6" y="T7"/>
                </a:cxn>
                <a:cxn ang="0">
                  <a:pos x="T8" y="T9"/>
                </a:cxn>
              </a:cxnLst>
              <a:rect l="0" t="0" r="r" b="b"/>
              <a:pathLst>
                <a:path w="92" h="178">
                  <a:moveTo>
                    <a:pt x="7" y="0"/>
                  </a:moveTo>
                  <a:lnTo>
                    <a:pt x="0" y="28"/>
                  </a:lnTo>
                  <a:lnTo>
                    <a:pt x="20" y="178"/>
                  </a:lnTo>
                  <a:lnTo>
                    <a:pt x="92" y="105"/>
                  </a:ln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4" name="Freeform 44"/>
            <p:cNvSpPr>
              <a:spLocks/>
            </p:cNvSpPr>
            <p:nvPr/>
          </p:nvSpPr>
          <p:spPr bwMode="auto">
            <a:xfrm>
              <a:off x="5024438" y="1958182"/>
              <a:ext cx="146050" cy="282575"/>
            </a:xfrm>
            <a:custGeom>
              <a:avLst/>
              <a:gdLst>
                <a:gd name="T0" fmla="*/ 7 w 92"/>
                <a:gd name="T1" fmla="*/ 0 h 178"/>
                <a:gd name="T2" fmla="*/ 0 w 92"/>
                <a:gd name="T3" fmla="*/ 28 h 178"/>
                <a:gd name="T4" fmla="*/ 20 w 92"/>
                <a:gd name="T5" fmla="*/ 178 h 178"/>
                <a:gd name="T6" fmla="*/ 92 w 92"/>
                <a:gd name="T7" fmla="*/ 105 h 178"/>
                <a:gd name="T8" fmla="*/ 7 w 92"/>
                <a:gd name="T9" fmla="*/ 0 h 178"/>
              </a:gdLst>
              <a:ahLst/>
              <a:cxnLst>
                <a:cxn ang="0">
                  <a:pos x="T0" y="T1"/>
                </a:cxn>
                <a:cxn ang="0">
                  <a:pos x="T2" y="T3"/>
                </a:cxn>
                <a:cxn ang="0">
                  <a:pos x="T4" y="T5"/>
                </a:cxn>
                <a:cxn ang="0">
                  <a:pos x="T6" y="T7"/>
                </a:cxn>
                <a:cxn ang="0">
                  <a:pos x="T8" y="T9"/>
                </a:cxn>
              </a:cxnLst>
              <a:rect l="0" t="0" r="r" b="b"/>
              <a:pathLst>
                <a:path w="92" h="178">
                  <a:moveTo>
                    <a:pt x="7" y="0"/>
                  </a:moveTo>
                  <a:lnTo>
                    <a:pt x="0" y="28"/>
                  </a:lnTo>
                  <a:lnTo>
                    <a:pt x="20" y="178"/>
                  </a:lnTo>
                  <a:lnTo>
                    <a:pt x="92" y="105"/>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5" name="Freeform 45"/>
            <p:cNvSpPr>
              <a:spLocks/>
            </p:cNvSpPr>
            <p:nvPr/>
          </p:nvSpPr>
          <p:spPr bwMode="auto">
            <a:xfrm>
              <a:off x="5035550" y="1902619"/>
              <a:ext cx="268288" cy="92075"/>
            </a:xfrm>
            <a:custGeom>
              <a:avLst/>
              <a:gdLst>
                <a:gd name="T0" fmla="*/ 0 w 167"/>
                <a:gd name="T1" fmla="*/ 0 h 58"/>
                <a:gd name="T2" fmla="*/ 0 w 167"/>
                <a:gd name="T3" fmla="*/ 6 h 58"/>
                <a:gd name="T4" fmla="*/ 83 w 167"/>
                <a:gd name="T5" fmla="*/ 58 h 58"/>
                <a:gd name="T6" fmla="*/ 85 w 167"/>
                <a:gd name="T7" fmla="*/ 58 h 58"/>
                <a:gd name="T8" fmla="*/ 167 w 167"/>
                <a:gd name="T9" fmla="*/ 9 h 58"/>
                <a:gd name="T10" fmla="*/ 167 w 167"/>
                <a:gd name="T11" fmla="*/ 0 h 58"/>
                <a:gd name="T12" fmla="*/ 0 w 167"/>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67" h="58">
                  <a:moveTo>
                    <a:pt x="0" y="0"/>
                  </a:moveTo>
                  <a:cubicBezTo>
                    <a:pt x="0" y="6"/>
                    <a:pt x="0" y="6"/>
                    <a:pt x="0" y="6"/>
                  </a:cubicBezTo>
                  <a:cubicBezTo>
                    <a:pt x="0" y="6"/>
                    <a:pt x="43" y="56"/>
                    <a:pt x="83" y="58"/>
                  </a:cubicBezTo>
                  <a:cubicBezTo>
                    <a:pt x="84" y="58"/>
                    <a:pt x="85" y="58"/>
                    <a:pt x="85" y="58"/>
                  </a:cubicBezTo>
                  <a:cubicBezTo>
                    <a:pt x="125" y="58"/>
                    <a:pt x="167" y="9"/>
                    <a:pt x="167" y="9"/>
                  </a:cubicBezTo>
                  <a:cubicBezTo>
                    <a:pt x="167" y="0"/>
                    <a:pt x="167" y="0"/>
                    <a:pt x="167" y="0"/>
                  </a:cubicBezTo>
                  <a:cubicBezTo>
                    <a:pt x="0" y="0"/>
                    <a:pt x="0" y="0"/>
                    <a:pt x="0" y="0"/>
                  </a:cubicBezTo>
                </a:path>
              </a:pathLst>
            </a:custGeom>
            <a:solidFill>
              <a:srgbClr val="C5A0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6" name="Freeform 46"/>
            <p:cNvSpPr>
              <a:spLocks/>
            </p:cNvSpPr>
            <p:nvPr/>
          </p:nvSpPr>
          <p:spPr bwMode="auto">
            <a:xfrm>
              <a:off x="4757738" y="1205707"/>
              <a:ext cx="823913" cy="758825"/>
            </a:xfrm>
            <a:custGeom>
              <a:avLst/>
              <a:gdLst>
                <a:gd name="T0" fmla="*/ 257 w 513"/>
                <a:gd name="T1" fmla="*/ 0 h 473"/>
                <a:gd name="T2" fmla="*/ 115 w 513"/>
                <a:gd name="T3" fmla="*/ 378 h 473"/>
                <a:gd name="T4" fmla="*/ 257 w 513"/>
                <a:gd name="T5" fmla="*/ 473 h 473"/>
                <a:gd name="T6" fmla="*/ 398 w 513"/>
                <a:gd name="T7" fmla="*/ 378 h 473"/>
                <a:gd name="T8" fmla="*/ 257 w 513"/>
                <a:gd name="T9" fmla="*/ 0 h 473"/>
              </a:gdLst>
              <a:ahLst/>
              <a:cxnLst>
                <a:cxn ang="0">
                  <a:pos x="T0" y="T1"/>
                </a:cxn>
                <a:cxn ang="0">
                  <a:pos x="T2" y="T3"/>
                </a:cxn>
                <a:cxn ang="0">
                  <a:pos x="T4" y="T5"/>
                </a:cxn>
                <a:cxn ang="0">
                  <a:pos x="T6" y="T7"/>
                </a:cxn>
                <a:cxn ang="0">
                  <a:pos x="T8" y="T9"/>
                </a:cxn>
              </a:cxnLst>
              <a:rect l="0" t="0" r="r" b="b"/>
              <a:pathLst>
                <a:path w="513" h="473">
                  <a:moveTo>
                    <a:pt x="257" y="0"/>
                  </a:moveTo>
                  <a:cubicBezTo>
                    <a:pt x="0" y="0"/>
                    <a:pt x="98" y="351"/>
                    <a:pt x="115" y="378"/>
                  </a:cubicBezTo>
                  <a:cubicBezTo>
                    <a:pt x="134" y="408"/>
                    <a:pt x="215" y="473"/>
                    <a:pt x="257" y="473"/>
                  </a:cubicBezTo>
                  <a:cubicBezTo>
                    <a:pt x="298" y="473"/>
                    <a:pt x="380" y="408"/>
                    <a:pt x="398" y="378"/>
                  </a:cubicBezTo>
                  <a:cubicBezTo>
                    <a:pt x="415" y="351"/>
                    <a:pt x="513" y="0"/>
                    <a:pt x="257" y="0"/>
                  </a:cubicBezTo>
                  <a:close/>
                </a:path>
              </a:pathLst>
            </a:custGeom>
            <a:solidFill>
              <a:srgbClr val="F6C8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7" name="Freeform 47"/>
            <p:cNvSpPr>
              <a:spLocks/>
            </p:cNvSpPr>
            <p:nvPr/>
          </p:nvSpPr>
          <p:spPr bwMode="auto">
            <a:xfrm>
              <a:off x="4810125" y="1158082"/>
              <a:ext cx="673100" cy="517525"/>
            </a:xfrm>
            <a:custGeom>
              <a:avLst/>
              <a:gdLst>
                <a:gd name="T0" fmla="*/ 407 w 420"/>
                <a:gd name="T1" fmla="*/ 269 h 322"/>
                <a:gd name="T2" fmla="*/ 361 w 420"/>
                <a:gd name="T3" fmla="*/ 57 h 322"/>
                <a:gd name="T4" fmla="*/ 103 w 420"/>
                <a:gd name="T5" fmla="*/ 52 h 322"/>
                <a:gd name="T6" fmla="*/ 48 w 420"/>
                <a:gd name="T7" fmla="*/ 270 h 322"/>
                <a:gd name="T8" fmla="*/ 60 w 420"/>
                <a:gd name="T9" fmla="*/ 322 h 322"/>
                <a:gd name="T10" fmla="*/ 81 w 420"/>
                <a:gd name="T11" fmla="*/ 321 h 322"/>
                <a:gd name="T12" fmla="*/ 65 w 420"/>
                <a:gd name="T13" fmla="*/ 283 h 322"/>
                <a:gd name="T14" fmla="*/ 61 w 420"/>
                <a:gd name="T15" fmla="*/ 251 h 322"/>
                <a:gd name="T16" fmla="*/ 133 w 420"/>
                <a:gd name="T17" fmla="*/ 103 h 322"/>
                <a:gd name="T18" fmla="*/ 222 w 420"/>
                <a:gd name="T19" fmla="*/ 139 h 322"/>
                <a:gd name="T20" fmla="*/ 308 w 420"/>
                <a:gd name="T21" fmla="*/ 101 h 322"/>
                <a:gd name="T22" fmla="*/ 393 w 420"/>
                <a:gd name="T23" fmla="*/ 249 h 322"/>
                <a:gd name="T24" fmla="*/ 375 w 420"/>
                <a:gd name="T25" fmla="*/ 316 h 322"/>
                <a:gd name="T26" fmla="*/ 397 w 420"/>
                <a:gd name="T27" fmla="*/ 314 h 322"/>
                <a:gd name="T28" fmla="*/ 407 w 420"/>
                <a:gd name="T29" fmla="*/ 269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322">
                  <a:moveTo>
                    <a:pt x="407" y="269"/>
                  </a:moveTo>
                  <a:cubicBezTo>
                    <a:pt x="420" y="204"/>
                    <a:pt x="411" y="52"/>
                    <a:pt x="361" y="57"/>
                  </a:cubicBezTo>
                  <a:cubicBezTo>
                    <a:pt x="313" y="9"/>
                    <a:pt x="149" y="0"/>
                    <a:pt x="103" y="52"/>
                  </a:cubicBezTo>
                  <a:cubicBezTo>
                    <a:pt x="0" y="72"/>
                    <a:pt x="48" y="270"/>
                    <a:pt x="48" y="270"/>
                  </a:cubicBezTo>
                  <a:cubicBezTo>
                    <a:pt x="51" y="290"/>
                    <a:pt x="56" y="307"/>
                    <a:pt x="60" y="322"/>
                  </a:cubicBezTo>
                  <a:cubicBezTo>
                    <a:pt x="67" y="322"/>
                    <a:pt x="74" y="321"/>
                    <a:pt x="81" y="321"/>
                  </a:cubicBezTo>
                  <a:cubicBezTo>
                    <a:pt x="74" y="307"/>
                    <a:pt x="67" y="293"/>
                    <a:pt x="65" y="283"/>
                  </a:cubicBezTo>
                  <a:cubicBezTo>
                    <a:pt x="64" y="277"/>
                    <a:pt x="61" y="256"/>
                    <a:pt x="61" y="251"/>
                  </a:cubicBezTo>
                  <a:cubicBezTo>
                    <a:pt x="62" y="215"/>
                    <a:pt x="88" y="111"/>
                    <a:pt x="133" y="103"/>
                  </a:cubicBezTo>
                  <a:cubicBezTo>
                    <a:pt x="150" y="100"/>
                    <a:pt x="193" y="139"/>
                    <a:pt x="222" y="139"/>
                  </a:cubicBezTo>
                  <a:cubicBezTo>
                    <a:pt x="251" y="138"/>
                    <a:pt x="289" y="99"/>
                    <a:pt x="308" y="101"/>
                  </a:cubicBezTo>
                  <a:cubicBezTo>
                    <a:pt x="355" y="108"/>
                    <a:pt x="394" y="203"/>
                    <a:pt x="393" y="249"/>
                  </a:cubicBezTo>
                  <a:cubicBezTo>
                    <a:pt x="393" y="255"/>
                    <a:pt x="386" y="291"/>
                    <a:pt x="375" y="316"/>
                  </a:cubicBezTo>
                  <a:cubicBezTo>
                    <a:pt x="382" y="315"/>
                    <a:pt x="390" y="315"/>
                    <a:pt x="397" y="314"/>
                  </a:cubicBezTo>
                  <a:cubicBezTo>
                    <a:pt x="401" y="301"/>
                    <a:pt x="404" y="286"/>
                    <a:pt x="407" y="269"/>
                  </a:cubicBezTo>
                  <a:close/>
                </a:path>
              </a:pathLst>
            </a:custGeom>
            <a:solidFill>
              <a:srgbClr val="8060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8" name="Freeform 48"/>
            <p:cNvSpPr>
              <a:spLocks/>
            </p:cNvSpPr>
            <p:nvPr/>
          </p:nvSpPr>
          <p:spPr bwMode="auto">
            <a:xfrm>
              <a:off x="5170488" y="1958182"/>
              <a:ext cx="142875" cy="284163"/>
            </a:xfrm>
            <a:custGeom>
              <a:avLst/>
              <a:gdLst>
                <a:gd name="T0" fmla="*/ 84 w 90"/>
                <a:gd name="T1" fmla="*/ 0 h 179"/>
                <a:gd name="T2" fmla="*/ 90 w 90"/>
                <a:gd name="T3" fmla="*/ 28 h 179"/>
                <a:gd name="T4" fmla="*/ 70 w 90"/>
                <a:gd name="T5" fmla="*/ 179 h 179"/>
                <a:gd name="T6" fmla="*/ 0 w 90"/>
                <a:gd name="T7" fmla="*/ 105 h 179"/>
                <a:gd name="T8" fmla="*/ 84 w 90"/>
                <a:gd name="T9" fmla="*/ 0 h 179"/>
              </a:gdLst>
              <a:ahLst/>
              <a:cxnLst>
                <a:cxn ang="0">
                  <a:pos x="T0" y="T1"/>
                </a:cxn>
                <a:cxn ang="0">
                  <a:pos x="T2" y="T3"/>
                </a:cxn>
                <a:cxn ang="0">
                  <a:pos x="T4" y="T5"/>
                </a:cxn>
                <a:cxn ang="0">
                  <a:pos x="T6" y="T7"/>
                </a:cxn>
                <a:cxn ang="0">
                  <a:pos x="T8" y="T9"/>
                </a:cxn>
              </a:cxnLst>
              <a:rect l="0" t="0" r="r" b="b"/>
              <a:pathLst>
                <a:path w="90" h="179">
                  <a:moveTo>
                    <a:pt x="84" y="0"/>
                  </a:moveTo>
                  <a:lnTo>
                    <a:pt x="90" y="28"/>
                  </a:lnTo>
                  <a:lnTo>
                    <a:pt x="70" y="179"/>
                  </a:lnTo>
                  <a:lnTo>
                    <a:pt x="0" y="105"/>
                  </a:lnTo>
                  <a:lnTo>
                    <a:pt x="8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9" name="Freeform 49"/>
            <p:cNvSpPr>
              <a:spLocks/>
            </p:cNvSpPr>
            <p:nvPr/>
          </p:nvSpPr>
          <p:spPr bwMode="auto">
            <a:xfrm>
              <a:off x="5170488" y="1958182"/>
              <a:ext cx="142875" cy="284163"/>
            </a:xfrm>
            <a:custGeom>
              <a:avLst/>
              <a:gdLst>
                <a:gd name="T0" fmla="*/ 84 w 90"/>
                <a:gd name="T1" fmla="*/ 0 h 179"/>
                <a:gd name="T2" fmla="*/ 90 w 90"/>
                <a:gd name="T3" fmla="*/ 28 h 179"/>
                <a:gd name="T4" fmla="*/ 70 w 90"/>
                <a:gd name="T5" fmla="*/ 179 h 179"/>
                <a:gd name="T6" fmla="*/ 0 w 90"/>
                <a:gd name="T7" fmla="*/ 105 h 179"/>
                <a:gd name="T8" fmla="*/ 84 w 90"/>
                <a:gd name="T9" fmla="*/ 0 h 179"/>
              </a:gdLst>
              <a:ahLst/>
              <a:cxnLst>
                <a:cxn ang="0">
                  <a:pos x="T0" y="T1"/>
                </a:cxn>
                <a:cxn ang="0">
                  <a:pos x="T2" y="T3"/>
                </a:cxn>
                <a:cxn ang="0">
                  <a:pos x="T4" y="T5"/>
                </a:cxn>
                <a:cxn ang="0">
                  <a:pos x="T6" y="T7"/>
                </a:cxn>
                <a:cxn ang="0">
                  <a:pos x="T8" y="T9"/>
                </a:cxn>
              </a:cxnLst>
              <a:rect l="0" t="0" r="r" b="b"/>
              <a:pathLst>
                <a:path w="90" h="179">
                  <a:moveTo>
                    <a:pt x="84" y="0"/>
                  </a:moveTo>
                  <a:lnTo>
                    <a:pt x="90" y="28"/>
                  </a:lnTo>
                  <a:lnTo>
                    <a:pt x="70" y="179"/>
                  </a:lnTo>
                  <a:lnTo>
                    <a:pt x="0" y="105"/>
                  </a:lnTo>
                  <a:lnTo>
                    <a:pt x="8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20" name="Freeform 50"/>
            <p:cNvSpPr>
              <a:spLocks/>
            </p:cNvSpPr>
            <p:nvPr/>
          </p:nvSpPr>
          <p:spPr bwMode="auto">
            <a:xfrm>
              <a:off x="5170488" y="2124869"/>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303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21" name="Freeform 51"/>
            <p:cNvSpPr>
              <a:spLocks/>
            </p:cNvSpPr>
            <p:nvPr/>
          </p:nvSpPr>
          <p:spPr bwMode="auto">
            <a:xfrm>
              <a:off x="5170488" y="2124869"/>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22" name="Freeform 52"/>
            <p:cNvSpPr>
              <a:spLocks/>
            </p:cNvSpPr>
            <p:nvPr/>
          </p:nvSpPr>
          <p:spPr bwMode="auto">
            <a:xfrm>
              <a:off x="5035550" y="1953419"/>
              <a:ext cx="268288" cy="171450"/>
            </a:xfrm>
            <a:custGeom>
              <a:avLst/>
              <a:gdLst>
                <a:gd name="T0" fmla="*/ 169 w 169"/>
                <a:gd name="T1" fmla="*/ 0 h 108"/>
                <a:gd name="T2" fmla="*/ 85 w 169"/>
                <a:gd name="T3" fmla="*/ 105 h 108"/>
                <a:gd name="T4" fmla="*/ 0 w 169"/>
                <a:gd name="T5" fmla="*/ 0 h 108"/>
                <a:gd name="T6" fmla="*/ 0 w 169"/>
                <a:gd name="T7" fmla="*/ 3 h 108"/>
                <a:gd name="T8" fmla="*/ 85 w 169"/>
                <a:gd name="T9" fmla="*/ 108 h 108"/>
                <a:gd name="T10" fmla="*/ 85 w 169"/>
                <a:gd name="T11" fmla="*/ 108 h 108"/>
                <a:gd name="T12" fmla="*/ 169 w 169"/>
                <a:gd name="T13" fmla="*/ 3 h 108"/>
                <a:gd name="T14" fmla="*/ 169 w 169"/>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108">
                  <a:moveTo>
                    <a:pt x="169" y="0"/>
                  </a:moveTo>
                  <a:lnTo>
                    <a:pt x="85" y="105"/>
                  </a:lnTo>
                  <a:lnTo>
                    <a:pt x="0" y="0"/>
                  </a:lnTo>
                  <a:lnTo>
                    <a:pt x="0" y="3"/>
                  </a:lnTo>
                  <a:lnTo>
                    <a:pt x="85" y="108"/>
                  </a:lnTo>
                  <a:lnTo>
                    <a:pt x="85" y="108"/>
                  </a:lnTo>
                  <a:lnTo>
                    <a:pt x="169" y="3"/>
                  </a:lnTo>
                  <a:lnTo>
                    <a:pt x="169" y="0"/>
                  </a:lnTo>
                  <a:close/>
                </a:path>
              </a:pathLst>
            </a:custGeom>
            <a:solidFill>
              <a:srgbClr val="E9BE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23" name="Freeform 53"/>
            <p:cNvSpPr>
              <a:spLocks/>
            </p:cNvSpPr>
            <p:nvPr/>
          </p:nvSpPr>
          <p:spPr bwMode="auto">
            <a:xfrm>
              <a:off x="5035550" y="1953419"/>
              <a:ext cx="268288" cy="171450"/>
            </a:xfrm>
            <a:custGeom>
              <a:avLst/>
              <a:gdLst>
                <a:gd name="T0" fmla="*/ 169 w 169"/>
                <a:gd name="T1" fmla="*/ 0 h 108"/>
                <a:gd name="T2" fmla="*/ 85 w 169"/>
                <a:gd name="T3" fmla="*/ 105 h 108"/>
                <a:gd name="T4" fmla="*/ 0 w 169"/>
                <a:gd name="T5" fmla="*/ 0 h 108"/>
                <a:gd name="T6" fmla="*/ 0 w 169"/>
                <a:gd name="T7" fmla="*/ 3 h 108"/>
                <a:gd name="T8" fmla="*/ 85 w 169"/>
                <a:gd name="T9" fmla="*/ 108 h 108"/>
                <a:gd name="T10" fmla="*/ 85 w 169"/>
                <a:gd name="T11" fmla="*/ 108 h 108"/>
                <a:gd name="T12" fmla="*/ 169 w 169"/>
                <a:gd name="T13" fmla="*/ 3 h 108"/>
                <a:gd name="T14" fmla="*/ 169 w 169"/>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108">
                  <a:moveTo>
                    <a:pt x="169" y="0"/>
                  </a:moveTo>
                  <a:lnTo>
                    <a:pt x="85" y="105"/>
                  </a:lnTo>
                  <a:lnTo>
                    <a:pt x="0" y="0"/>
                  </a:lnTo>
                  <a:lnTo>
                    <a:pt x="0" y="3"/>
                  </a:lnTo>
                  <a:lnTo>
                    <a:pt x="85" y="108"/>
                  </a:lnTo>
                  <a:lnTo>
                    <a:pt x="85" y="108"/>
                  </a:lnTo>
                  <a:lnTo>
                    <a:pt x="169" y="3"/>
                  </a:lnTo>
                  <a:lnTo>
                    <a:pt x="16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24" name="Rectangle 54"/>
            <p:cNvSpPr>
              <a:spLocks noChangeArrowheads="1"/>
            </p:cNvSpPr>
            <p:nvPr/>
          </p:nvSpPr>
          <p:spPr bwMode="auto">
            <a:xfrm>
              <a:off x="5145088" y="2237582"/>
              <a:ext cx="49213" cy="1588"/>
            </a:xfrm>
            <a:prstGeom prst="rect">
              <a:avLst/>
            </a:prstGeom>
            <a:solidFill>
              <a:srgbClr val="2E2E2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25" name="Rectangle 55"/>
            <p:cNvSpPr>
              <a:spLocks noChangeArrowheads="1"/>
            </p:cNvSpPr>
            <p:nvPr/>
          </p:nvSpPr>
          <p:spPr bwMode="auto">
            <a:xfrm>
              <a:off x="5145088" y="2237582"/>
              <a:ext cx="49213"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26" name="Freeform 56"/>
            <p:cNvSpPr>
              <a:spLocks/>
            </p:cNvSpPr>
            <p:nvPr/>
          </p:nvSpPr>
          <p:spPr bwMode="auto">
            <a:xfrm>
              <a:off x="5011738" y="1745457"/>
              <a:ext cx="315913" cy="46038"/>
            </a:xfrm>
            <a:custGeom>
              <a:avLst/>
              <a:gdLst>
                <a:gd name="T0" fmla="*/ 105 w 197"/>
                <a:gd name="T1" fmla="*/ 0 h 29"/>
                <a:gd name="T2" fmla="*/ 99 w 197"/>
                <a:gd name="T3" fmla="*/ 5 h 29"/>
                <a:gd name="T4" fmla="*/ 92 w 197"/>
                <a:gd name="T5" fmla="*/ 0 h 29"/>
                <a:gd name="T6" fmla="*/ 0 w 197"/>
                <a:gd name="T7" fmla="*/ 29 h 29"/>
                <a:gd name="T8" fmla="*/ 90 w 197"/>
                <a:gd name="T9" fmla="*/ 26 h 29"/>
                <a:gd name="T10" fmla="*/ 99 w 197"/>
                <a:gd name="T11" fmla="*/ 15 h 29"/>
                <a:gd name="T12" fmla="*/ 107 w 197"/>
                <a:gd name="T13" fmla="*/ 26 h 29"/>
                <a:gd name="T14" fmla="*/ 197 w 197"/>
                <a:gd name="T15" fmla="*/ 29 h 29"/>
                <a:gd name="T16" fmla="*/ 105 w 197"/>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7" h="29">
                  <a:moveTo>
                    <a:pt x="105" y="0"/>
                  </a:moveTo>
                  <a:cubicBezTo>
                    <a:pt x="101" y="0"/>
                    <a:pt x="99" y="5"/>
                    <a:pt x="99" y="5"/>
                  </a:cubicBezTo>
                  <a:cubicBezTo>
                    <a:pt x="99" y="5"/>
                    <a:pt x="96" y="0"/>
                    <a:pt x="92" y="0"/>
                  </a:cubicBezTo>
                  <a:cubicBezTo>
                    <a:pt x="78" y="0"/>
                    <a:pt x="17" y="6"/>
                    <a:pt x="0" y="29"/>
                  </a:cubicBezTo>
                  <a:cubicBezTo>
                    <a:pt x="0" y="29"/>
                    <a:pt x="85" y="27"/>
                    <a:pt x="90" y="26"/>
                  </a:cubicBezTo>
                  <a:cubicBezTo>
                    <a:pt x="94" y="24"/>
                    <a:pt x="99" y="15"/>
                    <a:pt x="99" y="15"/>
                  </a:cubicBezTo>
                  <a:cubicBezTo>
                    <a:pt x="99" y="15"/>
                    <a:pt x="103" y="24"/>
                    <a:pt x="107" y="26"/>
                  </a:cubicBezTo>
                  <a:cubicBezTo>
                    <a:pt x="112" y="27"/>
                    <a:pt x="197" y="29"/>
                    <a:pt x="197" y="29"/>
                  </a:cubicBezTo>
                  <a:cubicBezTo>
                    <a:pt x="180" y="6"/>
                    <a:pt x="120" y="0"/>
                    <a:pt x="105" y="0"/>
                  </a:cubicBezTo>
                  <a:close/>
                </a:path>
              </a:pathLst>
            </a:custGeom>
            <a:solidFill>
              <a:srgbClr val="8060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27" name="Freeform 57"/>
            <p:cNvSpPr>
              <a:spLocks/>
            </p:cNvSpPr>
            <p:nvPr/>
          </p:nvSpPr>
          <p:spPr bwMode="auto">
            <a:xfrm>
              <a:off x="3454400" y="1994694"/>
              <a:ext cx="1247775" cy="565150"/>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8"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rgbClr val="FFDE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28" name="Freeform 58"/>
            <p:cNvSpPr>
              <a:spLocks/>
            </p:cNvSpPr>
            <p:nvPr/>
          </p:nvSpPr>
          <p:spPr bwMode="auto">
            <a:xfrm>
              <a:off x="3454400" y="1994694"/>
              <a:ext cx="1247775" cy="565150"/>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8"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rgbClr val="C938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29" name="Freeform 59"/>
            <p:cNvSpPr>
              <a:spLocks/>
            </p:cNvSpPr>
            <p:nvPr/>
          </p:nvSpPr>
          <p:spPr bwMode="auto">
            <a:xfrm>
              <a:off x="3944938" y="1588294"/>
              <a:ext cx="266700" cy="560388"/>
            </a:xfrm>
            <a:custGeom>
              <a:avLst/>
              <a:gdLst>
                <a:gd name="T0" fmla="*/ 0 w 167"/>
                <a:gd name="T1" fmla="*/ 102 h 349"/>
                <a:gd name="T2" fmla="*/ 0 w 167"/>
                <a:gd name="T3" fmla="*/ 230 h 349"/>
                <a:gd name="T4" fmla="*/ 0 w 167"/>
                <a:gd name="T5" fmla="*/ 293 h 349"/>
                <a:gd name="T6" fmla="*/ 167 w 167"/>
                <a:gd name="T7" fmla="*/ 293 h 349"/>
                <a:gd name="T8" fmla="*/ 167 w 167"/>
                <a:gd name="T9" fmla="*/ 230 h 349"/>
                <a:gd name="T10" fmla="*/ 167 w 167"/>
                <a:gd name="T11" fmla="*/ 102 h 349"/>
                <a:gd name="T12" fmla="*/ 0 w 167"/>
                <a:gd name="T13" fmla="*/ 102 h 349"/>
              </a:gdLst>
              <a:ahLst/>
              <a:cxnLst>
                <a:cxn ang="0">
                  <a:pos x="T0" y="T1"/>
                </a:cxn>
                <a:cxn ang="0">
                  <a:pos x="T2" y="T3"/>
                </a:cxn>
                <a:cxn ang="0">
                  <a:pos x="T4" y="T5"/>
                </a:cxn>
                <a:cxn ang="0">
                  <a:pos x="T6" y="T7"/>
                </a:cxn>
                <a:cxn ang="0">
                  <a:pos x="T8" y="T9"/>
                </a:cxn>
                <a:cxn ang="0">
                  <a:pos x="T10" y="T11"/>
                </a:cxn>
                <a:cxn ang="0">
                  <a:pos x="T12" y="T13"/>
                </a:cxn>
              </a:cxnLst>
              <a:rect l="0" t="0" r="r" b="b"/>
              <a:pathLst>
                <a:path w="167" h="349">
                  <a:moveTo>
                    <a:pt x="0" y="102"/>
                  </a:moveTo>
                  <a:cubicBezTo>
                    <a:pt x="0" y="230"/>
                    <a:pt x="0" y="230"/>
                    <a:pt x="0" y="230"/>
                  </a:cubicBezTo>
                  <a:cubicBezTo>
                    <a:pt x="0" y="293"/>
                    <a:pt x="0" y="293"/>
                    <a:pt x="0" y="293"/>
                  </a:cubicBezTo>
                  <a:cubicBezTo>
                    <a:pt x="46" y="347"/>
                    <a:pt x="121" y="349"/>
                    <a:pt x="167" y="293"/>
                  </a:cubicBezTo>
                  <a:cubicBezTo>
                    <a:pt x="167" y="230"/>
                    <a:pt x="167" y="230"/>
                    <a:pt x="167" y="230"/>
                  </a:cubicBezTo>
                  <a:cubicBezTo>
                    <a:pt x="167" y="102"/>
                    <a:pt x="167" y="102"/>
                    <a:pt x="167" y="102"/>
                  </a:cubicBezTo>
                  <a:cubicBezTo>
                    <a:pt x="167" y="0"/>
                    <a:pt x="0" y="0"/>
                    <a:pt x="0" y="102"/>
                  </a:cubicBezTo>
                </a:path>
              </a:pathLst>
            </a:custGeom>
            <a:solidFill>
              <a:srgbClr val="F6D1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30" name="Freeform 60"/>
            <p:cNvSpPr>
              <a:spLocks/>
            </p:cNvSpPr>
            <p:nvPr/>
          </p:nvSpPr>
          <p:spPr bwMode="auto">
            <a:xfrm>
              <a:off x="3767138" y="1553369"/>
              <a:ext cx="112713" cy="163513"/>
            </a:xfrm>
            <a:custGeom>
              <a:avLst/>
              <a:gdLst>
                <a:gd name="T0" fmla="*/ 20 w 70"/>
                <a:gd name="T1" fmla="*/ 5 h 102"/>
                <a:gd name="T2" fmla="*/ 61 w 70"/>
                <a:gd name="T3" fmla="*/ 42 h 102"/>
                <a:gd name="T4" fmla="*/ 50 w 70"/>
                <a:gd name="T5" fmla="*/ 97 h 102"/>
                <a:gd name="T6" fmla="*/ 8 w 70"/>
                <a:gd name="T7" fmla="*/ 60 h 102"/>
                <a:gd name="T8" fmla="*/ 20 w 70"/>
                <a:gd name="T9" fmla="*/ 5 h 102"/>
              </a:gdLst>
              <a:ahLst/>
              <a:cxnLst>
                <a:cxn ang="0">
                  <a:pos x="T0" y="T1"/>
                </a:cxn>
                <a:cxn ang="0">
                  <a:pos x="T2" y="T3"/>
                </a:cxn>
                <a:cxn ang="0">
                  <a:pos x="T4" y="T5"/>
                </a:cxn>
                <a:cxn ang="0">
                  <a:pos x="T6" y="T7"/>
                </a:cxn>
                <a:cxn ang="0">
                  <a:pos x="T8" y="T9"/>
                </a:cxn>
              </a:cxnLst>
              <a:rect l="0" t="0" r="r" b="b"/>
              <a:pathLst>
                <a:path w="70" h="102">
                  <a:moveTo>
                    <a:pt x="20" y="5"/>
                  </a:moveTo>
                  <a:cubicBezTo>
                    <a:pt x="34" y="0"/>
                    <a:pt x="53" y="17"/>
                    <a:pt x="61" y="42"/>
                  </a:cubicBezTo>
                  <a:cubicBezTo>
                    <a:pt x="70" y="67"/>
                    <a:pt x="65" y="92"/>
                    <a:pt x="50" y="97"/>
                  </a:cubicBezTo>
                  <a:cubicBezTo>
                    <a:pt x="35" y="102"/>
                    <a:pt x="17" y="85"/>
                    <a:pt x="8" y="60"/>
                  </a:cubicBezTo>
                  <a:cubicBezTo>
                    <a:pt x="0" y="34"/>
                    <a:pt x="5" y="10"/>
                    <a:pt x="20" y="5"/>
                  </a:cubicBezTo>
                  <a:close/>
                </a:path>
              </a:pathLst>
            </a:custGeom>
            <a:solidFill>
              <a:srgbClr val="F6D1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31" name="Freeform 61"/>
            <p:cNvSpPr>
              <a:spLocks/>
            </p:cNvSpPr>
            <p:nvPr/>
          </p:nvSpPr>
          <p:spPr bwMode="auto">
            <a:xfrm>
              <a:off x="4275138" y="1553369"/>
              <a:ext cx="112713" cy="163513"/>
            </a:xfrm>
            <a:custGeom>
              <a:avLst/>
              <a:gdLst>
                <a:gd name="T0" fmla="*/ 51 w 70"/>
                <a:gd name="T1" fmla="*/ 5 h 102"/>
                <a:gd name="T2" fmla="*/ 9 w 70"/>
                <a:gd name="T3" fmla="*/ 42 h 102"/>
                <a:gd name="T4" fmla="*/ 20 w 70"/>
                <a:gd name="T5" fmla="*/ 97 h 102"/>
                <a:gd name="T6" fmla="*/ 62 w 70"/>
                <a:gd name="T7" fmla="*/ 60 h 102"/>
                <a:gd name="T8" fmla="*/ 51 w 70"/>
                <a:gd name="T9" fmla="*/ 5 h 102"/>
              </a:gdLst>
              <a:ahLst/>
              <a:cxnLst>
                <a:cxn ang="0">
                  <a:pos x="T0" y="T1"/>
                </a:cxn>
                <a:cxn ang="0">
                  <a:pos x="T2" y="T3"/>
                </a:cxn>
                <a:cxn ang="0">
                  <a:pos x="T4" y="T5"/>
                </a:cxn>
                <a:cxn ang="0">
                  <a:pos x="T6" y="T7"/>
                </a:cxn>
                <a:cxn ang="0">
                  <a:pos x="T8" y="T9"/>
                </a:cxn>
              </a:cxnLst>
              <a:rect l="0" t="0" r="r" b="b"/>
              <a:pathLst>
                <a:path w="70" h="102">
                  <a:moveTo>
                    <a:pt x="51" y="5"/>
                  </a:moveTo>
                  <a:cubicBezTo>
                    <a:pt x="36" y="0"/>
                    <a:pt x="17" y="17"/>
                    <a:pt x="9" y="42"/>
                  </a:cubicBezTo>
                  <a:cubicBezTo>
                    <a:pt x="0" y="67"/>
                    <a:pt x="6" y="92"/>
                    <a:pt x="20" y="97"/>
                  </a:cubicBezTo>
                  <a:cubicBezTo>
                    <a:pt x="35" y="102"/>
                    <a:pt x="54" y="85"/>
                    <a:pt x="62" y="60"/>
                  </a:cubicBezTo>
                  <a:cubicBezTo>
                    <a:pt x="70" y="34"/>
                    <a:pt x="65" y="10"/>
                    <a:pt x="51" y="5"/>
                  </a:cubicBezTo>
                  <a:close/>
                </a:path>
              </a:pathLst>
            </a:custGeom>
            <a:solidFill>
              <a:srgbClr val="F6D1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32" name="Freeform 62"/>
            <p:cNvSpPr>
              <a:spLocks/>
            </p:cNvSpPr>
            <p:nvPr/>
          </p:nvSpPr>
          <p:spPr bwMode="auto">
            <a:xfrm>
              <a:off x="3944938" y="1902619"/>
              <a:ext cx="266700" cy="92075"/>
            </a:xfrm>
            <a:custGeom>
              <a:avLst/>
              <a:gdLst>
                <a:gd name="T0" fmla="*/ 0 w 167"/>
                <a:gd name="T1" fmla="*/ 0 h 58"/>
                <a:gd name="T2" fmla="*/ 0 w 167"/>
                <a:gd name="T3" fmla="*/ 6 h 58"/>
                <a:gd name="T4" fmla="*/ 83 w 167"/>
                <a:gd name="T5" fmla="*/ 58 h 58"/>
                <a:gd name="T6" fmla="*/ 85 w 167"/>
                <a:gd name="T7" fmla="*/ 58 h 58"/>
                <a:gd name="T8" fmla="*/ 167 w 167"/>
                <a:gd name="T9" fmla="*/ 9 h 58"/>
                <a:gd name="T10" fmla="*/ 167 w 167"/>
                <a:gd name="T11" fmla="*/ 0 h 58"/>
                <a:gd name="T12" fmla="*/ 0 w 167"/>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67" h="58">
                  <a:moveTo>
                    <a:pt x="0" y="0"/>
                  </a:moveTo>
                  <a:cubicBezTo>
                    <a:pt x="0" y="6"/>
                    <a:pt x="0" y="6"/>
                    <a:pt x="0" y="6"/>
                  </a:cubicBezTo>
                  <a:cubicBezTo>
                    <a:pt x="0" y="6"/>
                    <a:pt x="43" y="56"/>
                    <a:pt x="83" y="58"/>
                  </a:cubicBezTo>
                  <a:cubicBezTo>
                    <a:pt x="84" y="58"/>
                    <a:pt x="85" y="58"/>
                    <a:pt x="85" y="58"/>
                  </a:cubicBezTo>
                  <a:cubicBezTo>
                    <a:pt x="125" y="58"/>
                    <a:pt x="167" y="9"/>
                    <a:pt x="167" y="9"/>
                  </a:cubicBezTo>
                  <a:cubicBezTo>
                    <a:pt x="167" y="0"/>
                    <a:pt x="167" y="0"/>
                    <a:pt x="167" y="0"/>
                  </a:cubicBezTo>
                  <a:cubicBezTo>
                    <a:pt x="0" y="0"/>
                    <a:pt x="0" y="0"/>
                    <a:pt x="0" y="0"/>
                  </a:cubicBezTo>
                </a:path>
              </a:pathLst>
            </a:custGeom>
            <a:solidFill>
              <a:srgbClr val="C5A7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33" name="Freeform 63"/>
            <p:cNvSpPr>
              <a:spLocks/>
            </p:cNvSpPr>
            <p:nvPr/>
          </p:nvSpPr>
          <p:spPr bwMode="auto">
            <a:xfrm>
              <a:off x="3667125" y="1205707"/>
              <a:ext cx="822325" cy="758825"/>
            </a:xfrm>
            <a:custGeom>
              <a:avLst/>
              <a:gdLst>
                <a:gd name="T0" fmla="*/ 257 w 513"/>
                <a:gd name="T1" fmla="*/ 0 h 473"/>
                <a:gd name="T2" fmla="*/ 115 w 513"/>
                <a:gd name="T3" fmla="*/ 378 h 473"/>
                <a:gd name="T4" fmla="*/ 257 w 513"/>
                <a:gd name="T5" fmla="*/ 473 h 473"/>
                <a:gd name="T6" fmla="*/ 398 w 513"/>
                <a:gd name="T7" fmla="*/ 378 h 473"/>
                <a:gd name="T8" fmla="*/ 257 w 513"/>
                <a:gd name="T9" fmla="*/ 0 h 473"/>
              </a:gdLst>
              <a:ahLst/>
              <a:cxnLst>
                <a:cxn ang="0">
                  <a:pos x="T0" y="T1"/>
                </a:cxn>
                <a:cxn ang="0">
                  <a:pos x="T2" y="T3"/>
                </a:cxn>
                <a:cxn ang="0">
                  <a:pos x="T4" y="T5"/>
                </a:cxn>
                <a:cxn ang="0">
                  <a:pos x="T6" y="T7"/>
                </a:cxn>
                <a:cxn ang="0">
                  <a:pos x="T8" y="T9"/>
                </a:cxn>
              </a:cxnLst>
              <a:rect l="0" t="0" r="r" b="b"/>
              <a:pathLst>
                <a:path w="513" h="473">
                  <a:moveTo>
                    <a:pt x="257" y="0"/>
                  </a:moveTo>
                  <a:cubicBezTo>
                    <a:pt x="0" y="0"/>
                    <a:pt x="98" y="351"/>
                    <a:pt x="115" y="378"/>
                  </a:cubicBezTo>
                  <a:cubicBezTo>
                    <a:pt x="134" y="408"/>
                    <a:pt x="215" y="473"/>
                    <a:pt x="257" y="473"/>
                  </a:cubicBezTo>
                  <a:cubicBezTo>
                    <a:pt x="298" y="473"/>
                    <a:pt x="380" y="408"/>
                    <a:pt x="398" y="378"/>
                  </a:cubicBezTo>
                  <a:cubicBezTo>
                    <a:pt x="415" y="351"/>
                    <a:pt x="513" y="0"/>
                    <a:pt x="257" y="0"/>
                  </a:cubicBezTo>
                  <a:close/>
                </a:path>
              </a:pathLst>
            </a:custGeom>
            <a:solidFill>
              <a:srgbClr val="F6D1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34" name="Freeform 64"/>
            <p:cNvSpPr>
              <a:spLocks noEditPoints="1"/>
            </p:cNvSpPr>
            <p:nvPr/>
          </p:nvSpPr>
          <p:spPr bwMode="auto">
            <a:xfrm>
              <a:off x="3762375" y="1108869"/>
              <a:ext cx="649288" cy="582613"/>
            </a:xfrm>
            <a:custGeom>
              <a:avLst/>
              <a:gdLst>
                <a:gd name="T0" fmla="*/ 312 w 404"/>
                <a:gd name="T1" fmla="*/ 68 h 363"/>
                <a:gd name="T2" fmla="*/ 51 w 404"/>
                <a:gd name="T3" fmla="*/ 97 h 363"/>
                <a:gd name="T4" fmla="*/ 30 w 404"/>
                <a:gd name="T5" fmla="*/ 357 h 363"/>
                <a:gd name="T6" fmla="*/ 30 w 404"/>
                <a:gd name="T7" fmla="*/ 357 h 363"/>
                <a:gd name="T8" fmla="*/ 31 w 404"/>
                <a:gd name="T9" fmla="*/ 360 h 363"/>
                <a:gd name="T10" fmla="*/ 33 w 404"/>
                <a:gd name="T11" fmla="*/ 363 h 363"/>
                <a:gd name="T12" fmla="*/ 37 w 404"/>
                <a:gd name="T13" fmla="*/ 362 h 363"/>
                <a:gd name="T14" fmla="*/ 38 w 404"/>
                <a:gd name="T15" fmla="*/ 361 h 363"/>
                <a:gd name="T16" fmla="*/ 38 w 404"/>
                <a:gd name="T17" fmla="*/ 339 h 363"/>
                <a:gd name="T18" fmla="*/ 33 w 404"/>
                <a:gd name="T19" fmla="*/ 307 h 363"/>
                <a:gd name="T20" fmla="*/ 77 w 404"/>
                <a:gd name="T21" fmla="*/ 183 h 363"/>
                <a:gd name="T22" fmla="*/ 86 w 404"/>
                <a:gd name="T23" fmla="*/ 171 h 363"/>
                <a:gd name="T24" fmla="*/ 97 w 404"/>
                <a:gd name="T25" fmla="*/ 158 h 363"/>
                <a:gd name="T26" fmla="*/ 103 w 404"/>
                <a:gd name="T27" fmla="*/ 154 h 363"/>
                <a:gd name="T28" fmla="*/ 242 w 404"/>
                <a:gd name="T29" fmla="*/ 175 h 363"/>
                <a:gd name="T30" fmla="*/ 280 w 404"/>
                <a:gd name="T31" fmla="*/ 151 h 363"/>
                <a:gd name="T32" fmla="*/ 311 w 404"/>
                <a:gd name="T33" fmla="*/ 176 h 363"/>
                <a:gd name="T34" fmla="*/ 360 w 404"/>
                <a:gd name="T35" fmla="*/ 315 h 363"/>
                <a:gd name="T36" fmla="*/ 356 w 404"/>
                <a:gd name="T37" fmla="*/ 339 h 363"/>
                <a:gd name="T38" fmla="*/ 356 w 404"/>
                <a:gd name="T39" fmla="*/ 361 h 363"/>
                <a:gd name="T40" fmla="*/ 357 w 404"/>
                <a:gd name="T41" fmla="*/ 362 h 363"/>
                <a:gd name="T42" fmla="*/ 361 w 404"/>
                <a:gd name="T43" fmla="*/ 363 h 363"/>
                <a:gd name="T44" fmla="*/ 363 w 404"/>
                <a:gd name="T45" fmla="*/ 360 h 363"/>
                <a:gd name="T46" fmla="*/ 364 w 404"/>
                <a:gd name="T47" fmla="*/ 351 h 363"/>
                <a:gd name="T48" fmla="*/ 366 w 404"/>
                <a:gd name="T49" fmla="*/ 338 h 363"/>
                <a:gd name="T50" fmla="*/ 312 w 404"/>
                <a:gd name="T51" fmla="*/ 68 h 363"/>
                <a:gd name="T52" fmla="*/ 180 w 404"/>
                <a:gd name="T53" fmla="*/ 135 h 363"/>
                <a:gd name="T54" fmla="*/ 176 w 404"/>
                <a:gd name="T55" fmla="*/ 134 h 363"/>
                <a:gd name="T56" fmla="*/ 182 w 404"/>
                <a:gd name="T57" fmla="*/ 135 h 363"/>
                <a:gd name="T58" fmla="*/ 180 w 404"/>
                <a:gd name="T59" fmla="*/ 135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4" h="363">
                  <a:moveTo>
                    <a:pt x="312" y="68"/>
                  </a:moveTo>
                  <a:cubicBezTo>
                    <a:pt x="225" y="0"/>
                    <a:pt x="91" y="40"/>
                    <a:pt x="51" y="97"/>
                  </a:cubicBezTo>
                  <a:cubicBezTo>
                    <a:pt x="0" y="168"/>
                    <a:pt x="18" y="276"/>
                    <a:pt x="30" y="357"/>
                  </a:cubicBezTo>
                  <a:cubicBezTo>
                    <a:pt x="30" y="357"/>
                    <a:pt x="30" y="357"/>
                    <a:pt x="30" y="357"/>
                  </a:cubicBezTo>
                  <a:cubicBezTo>
                    <a:pt x="30" y="358"/>
                    <a:pt x="30" y="359"/>
                    <a:pt x="31" y="360"/>
                  </a:cubicBezTo>
                  <a:cubicBezTo>
                    <a:pt x="31" y="360"/>
                    <a:pt x="32" y="362"/>
                    <a:pt x="33" y="363"/>
                  </a:cubicBezTo>
                  <a:cubicBezTo>
                    <a:pt x="33" y="363"/>
                    <a:pt x="36" y="363"/>
                    <a:pt x="37" y="362"/>
                  </a:cubicBezTo>
                  <a:cubicBezTo>
                    <a:pt x="38" y="362"/>
                    <a:pt x="38" y="361"/>
                    <a:pt x="38" y="361"/>
                  </a:cubicBezTo>
                  <a:cubicBezTo>
                    <a:pt x="38" y="354"/>
                    <a:pt x="38" y="340"/>
                    <a:pt x="38" y="339"/>
                  </a:cubicBezTo>
                  <a:cubicBezTo>
                    <a:pt x="37" y="328"/>
                    <a:pt x="34" y="318"/>
                    <a:pt x="33" y="307"/>
                  </a:cubicBezTo>
                  <a:cubicBezTo>
                    <a:pt x="41" y="255"/>
                    <a:pt x="65" y="245"/>
                    <a:pt x="77" y="183"/>
                  </a:cubicBezTo>
                  <a:cubicBezTo>
                    <a:pt x="80" y="179"/>
                    <a:pt x="83" y="175"/>
                    <a:pt x="86" y="171"/>
                  </a:cubicBezTo>
                  <a:cubicBezTo>
                    <a:pt x="89" y="167"/>
                    <a:pt x="93" y="162"/>
                    <a:pt x="97" y="158"/>
                  </a:cubicBezTo>
                  <a:cubicBezTo>
                    <a:pt x="99" y="157"/>
                    <a:pt x="101" y="156"/>
                    <a:pt x="103" y="154"/>
                  </a:cubicBezTo>
                  <a:cubicBezTo>
                    <a:pt x="150" y="137"/>
                    <a:pt x="198" y="158"/>
                    <a:pt x="242" y="175"/>
                  </a:cubicBezTo>
                  <a:cubicBezTo>
                    <a:pt x="259" y="182"/>
                    <a:pt x="261" y="152"/>
                    <a:pt x="280" y="151"/>
                  </a:cubicBezTo>
                  <a:cubicBezTo>
                    <a:pt x="288" y="150"/>
                    <a:pt x="304" y="177"/>
                    <a:pt x="311" y="176"/>
                  </a:cubicBezTo>
                  <a:cubicBezTo>
                    <a:pt x="377" y="169"/>
                    <a:pt x="349" y="269"/>
                    <a:pt x="360" y="315"/>
                  </a:cubicBezTo>
                  <a:cubicBezTo>
                    <a:pt x="358" y="323"/>
                    <a:pt x="357" y="331"/>
                    <a:pt x="356" y="339"/>
                  </a:cubicBezTo>
                  <a:cubicBezTo>
                    <a:pt x="356" y="340"/>
                    <a:pt x="356" y="354"/>
                    <a:pt x="356" y="361"/>
                  </a:cubicBezTo>
                  <a:cubicBezTo>
                    <a:pt x="356" y="361"/>
                    <a:pt x="356" y="362"/>
                    <a:pt x="357" y="362"/>
                  </a:cubicBezTo>
                  <a:cubicBezTo>
                    <a:pt x="358" y="363"/>
                    <a:pt x="361" y="363"/>
                    <a:pt x="361" y="363"/>
                  </a:cubicBezTo>
                  <a:cubicBezTo>
                    <a:pt x="362" y="362"/>
                    <a:pt x="363" y="360"/>
                    <a:pt x="363" y="360"/>
                  </a:cubicBezTo>
                  <a:cubicBezTo>
                    <a:pt x="364" y="356"/>
                    <a:pt x="364" y="354"/>
                    <a:pt x="364" y="351"/>
                  </a:cubicBezTo>
                  <a:cubicBezTo>
                    <a:pt x="365" y="347"/>
                    <a:pt x="365" y="342"/>
                    <a:pt x="366" y="338"/>
                  </a:cubicBezTo>
                  <a:cubicBezTo>
                    <a:pt x="379" y="288"/>
                    <a:pt x="404" y="89"/>
                    <a:pt x="312" y="68"/>
                  </a:cubicBezTo>
                  <a:close/>
                  <a:moveTo>
                    <a:pt x="180" y="135"/>
                  </a:moveTo>
                  <a:cubicBezTo>
                    <a:pt x="179" y="135"/>
                    <a:pt x="177" y="134"/>
                    <a:pt x="176" y="134"/>
                  </a:cubicBezTo>
                  <a:cubicBezTo>
                    <a:pt x="178" y="134"/>
                    <a:pt x="180" y="135"/>
                    <a:pt x="182" y="135"/>
                  </a:cubicBezTo>
                  <a:cubicBezTo>
                    <a:pt x="182" y="135"/>
                    <a:pt x="181" y="135"/>
                    <a:pt x="180" y="135"/>
                  </a:cubicBezTo>
                  <a:close/>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35" name="Rectangle 65"/>
            <p:cNvSpPr>
              <a:spLocks noChangeArrowheads="1"/>
            </p:cNvSpPr>
            <p:nvPr/>
          </p:nvSpPr>
          <p:spPr bwMode="auto">
            <a:xfrm>
              <a:off x="4052888" y="2237582"/>
              <a:ext cx="50800" cy="1588"/>
            </a:xfrm>
            <a:prstGeom prst="rect">
              <a:avLst/>
            </a:prstGeom>
            <a:solidFill>
              <a:srgbClr val="B5323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36" name="Rectangle 66"/>
            <p:cNvSpPr>
              <a:spLocks noChangeArrowheads="1"/>
            </p:cNvSpPr>
            <p:nvPr/>
          </p:nvSpPr>
          <p:spPr bwMode="auto">
            <a:xfrm>
              <a:off x="4052888" y="2237582"/>
              <a:ext cx="50800"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37" name="Freeform 67"/>
            <p:cNvSpPr>
              <a:spLocks/>
            </p:cNvSpPr>
            <p:nvPr/>
          </p:nvSpPr>
          <p:spPr bwMode="auto">
            <a:xfrm>
              <a:off x="3640138" y="1173957"/>
              <a:ext cx="609600" cy="360363"/>
            </a:xfrm>
            <a:custGeom>
              <a:avLst/>
              <a:gdLst>
                <a:gd name="T0" fmla="*/ 323 w 380"/>
                <a:gd name="T1" fmla="*/ 52 h 225"/>
                <a:gd name="T2" fmla="*/ 182 w 380"/>
                <a:gd name="T3" fmla="*/ 28 h 225"/>
                <a:gd name="T4" fmla="*/ 42 w 380"/>
                <a:gd name="T5" fmla="*/ 48 h 225"/>
                <a:gd name="T6" fmla="*/ 78 w 380"/>
                <a:gd name="T7" fmla="*/ 180 h 225"/>
                <a:gd name="T8" fmla="*/ 268 w 380"/>
                <a:gd name="T9" fmla="*/ 161 h 225"/>
                <a:gd name="T10" fmla="*/ 358 w 380"/>
                <a:gd name="T11" fmla="*/ 97 h 225"/>
                <a:gd name="T12" fmla="*/ 323 w 380"/>
                <a:gd name="T13" fmla="*/ 52 h 225"/>
              </a:gdLst>
              <a:ahLst/>
              <a:cxnLst>
                <a:cxn ang="0">
                  <a:pos x="T0" y="T1"/>
                </a:cxn>
                <a:cxn ang="0">
                  <a:pos x="T2" y="T3"/>
                </a:cxn>
                <a:cxn ang="0">
                  <a:pos x="T4" y="T5"/>
                </a:cxn>
                <a:cxn ang="0">
                  <a:pos x="T6" y="T7"/>
                </a:cxn>
                <a:cxn ang="0">
                  <a:pos x="T8" y="T9"/>
                </a:cxn>
                <a:cxn ang="0">
                  <a:pos x="T10" y="T11"/>
                </a:cxn>
                <a:cxn ang="0">
                  <a:pos x="T12" y="T13"/>
                </a:cxn>
              </a:cxnLst>
              <a:rect l="0" t="0" r="r" b="b"/>
              <a:pathLst>
                <a:path w="380" h="225">
                  <a:moveTo>
                    <a:pt x="323" y="52"/>
                  </a:moveTo>
                  <a:cubicBezTo>
                    <a:pt x="323" y="52"/>
                    <a:pt x="248" y="0"/>
                    <a:pt x="182" y="28"/>
                  </a:cubicBezTo>
                  <a:cubicBezTo>
                    <a:pt x="115" y="56"/>
                    <a:pt x="56" y="66"/>
                    <a:pt x="42" y="48"/>
                  </a:cubicBezTo>
                  <a:cubicBezTo>
                    <a:pt x="42" y="48"/>
                    <a:pt x="0" y="134"/>
                    <a:pt x="78" y="180"/>
                  </a:cubicBezTo>
                  <a:cubicBezTo>
                    <a:pt x="155" y="225"/>
                    <a:pt x="243" y="189"/>
                    <a:pt x="268" y="161"/>
                  </a:cubicBezTo>
                  <a:cubicBezTo>
                    <a:pt x="294" y="133"/>
                    <a:pt x="335" y="88"/>
                    <a:pt x="358" y="97"/>
                  </a:cubicBezTo>
                  <a:cubicBezTo>
                    <a:pt x="380" y="106"/>
                    <a:pt x="323" y="52"/>
                    <a:pt x="323" y="52"/>
                  </a:cubicBezTo>
                  <a:close/>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38" name="Freeform 68"/>
            <p:cNvSpPr>
              <a:spLocks/>
            </p:cNvSpPr>
            <p:nvPr/>
          </p:nvSpPr>
          <p:spPr bwMode="auto">
            <a:xfrm>
              <a:off x="2844800" y="2547144"/>
              <a:ext cx="1247775" cy="565150"/>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8"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rgbClr val="FFDE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39" name="Freeform 69"/>
            <p:cNvSpPr>
              <a:spLocks/>
            </p:cNvSpPr>
            <p:nvPr/>
          </p:nvSpPr>
          <p:spPr bwMode="auto">
            <a:xfrm>
              <a:off x="2844800" y="2547144"/>
              <a:ext cx="1247775" cy="565150"/>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8"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40" name="Freeform 70"/>
            <p:cNvSpPr>
              <a:spLocks/>
            </p:cNvSpPr>
            <p:nvPr/>
          </p:nvSpPr>
          <p:spPr bwMode="auto">
            <a:xfrm>
              <a:off x="3335338" y="2140744"/>
              <a:ext cx="266700" cy="560388"/>
            </a:xfrm>
            <a:custGeom>
              <a:avLst/>
              <a:gdLst>
                <a:gd name="T0" fmla="*/ 0 w 167"/>
                <a:gd name="T1" fmla="*/ 102 h 349"/>
                <a:gd name="T2" fmla="*/ 0 w 167"/>
                <a:gd name="T3" fmla="*/ 230 h 349"/>
                <a:gd name="T4" fmla="*/ 0 w 167"/>
                <a:gd name="T5" fmla="*/ 293 h 349"/>
                <a:gd name="T6" fmla="*/ 167 w 167"/>
                <a:gd name="T7" fmla="*/ 293 h 349"/>
                <a:gd name="T8" fmla="*/ 167 w 167"/>
                <a:gd name="T9" fmla="*/ 230 h 349"/>
                <a:gd name="T10" fmla="*/ 167 w 167"/>
                <a:gd name="T11" fmla="*/ 102 h 349"/>
                <a:gd name="T12" fmla="*/ 0 w 167"/>
                <a:gd name="T13" fmla="*/ 102 h 349"/>
              </a:gdLst>
              <a:ahLst/>
              <a:cxnLst>
                <a:cxn ang="0">
                  <a:pos x="T0" y="T1"/>
                </a:cxn>
                <a:cxn ang="0">
                  <a:pos x="T2" y="T3"/>
                </a:cxn>
                <a:cxn ang="0">
                  <a:pos x="T4" y="T5"/>
                </a:cxn>
                <a:cxn ang="0">
                  <a:pos x="T6" y="T7"/>
                </a:cxn>
                <a:cxn ang="0">
                  <a:pos x="T8" y="T9"/>
                </a:cxn>
                <a:cxn ang="0">
                  <a:pos x="T10" y="T11"/>
                </a:cxn>
                <a:cxn ang="0">
                  <a:pos x="T12" y="T13"/>
                </a:cxn>
              </a:cxnLst>
              <a:rect l="0" t="0" r="r" b="b"/>
              <a:pathLst>
                <a:path w="167" h="349">
                  <a:moveTo>
                    <a:pt x="0" y="102"/>
                  </a:moveTo>
                  <a:cubicBezTo>
                    <a:pt x="0" y="230"/>
                    <a:pt x="0" y="230"/>
                    <a:pt x="0" y="230"/>
                  </a:cubicBezTo>
                  <a:cubicBezTo>
                    <a:pt x="0" y="293"/>
                    <a:pt x="0" y="293"/>
                    <a:pt x="0" y="293"/>
                  </a:cubicBezTo>
                  <a:cubicBezTo>
                    <a:pt x="46" y="347"/>
                    <a:pt x="121" y="349"/>
                    <a:pt x="167" y="293"/>
                  </a:cubicBezTo>
                  <a:cubicBezTo>
                    <a:pt x="167" y="230"/>
                    <a:pt x="167" y="230"/>
                    <a:pt x="167" y="230"/>
                  </a:cubicBezTo>
                  <a:cubicBezTo>
                    <a:pt x="167" y="102"/>
                    <a:pt x="167" y="102"/>
                    <a:pt x="167" y="102"/>
                  </a:cubicBezTo>
                  <a:cubicBezTo>
                    <a:pt x="167" y="0"/>
                    <a:pt x="0" y="0"/>
                    <a:pt x="0" y="102"/>
                  </a:cubicBezTo>
                </a:path>
              </a:pathLst>
            </a:custGeom>
            <a:solidFill>
              <a:srgbClr val="F6C8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41" name="Freeform 71"/>
            <p:cNvSpPr>
              <a:spLocks/>
            </p:cNvSpPr>
            <p:nvPr/>
          </p:nvSpPr>
          <p:spPr bwMode="auto">
            <a:xfrm>
              <a:off x="3157538" y="2105819"/>
              <a:ext cx="112713" cy="163513"/>
            </a:xfrm>
            <a:custGeom>
              <a:avLst/>
              <a:gdLst>
                <a:gd name="T0" fmla="*/ 20 w 70"/>
                <a:gd name="T1" fmla="*/ 5 h 102"/>
                <a:gd name="T2" fmla="*/ 61 w 70"/>
                <a:gd name="T3" fmla="*/ 42 h 102"/>
                <a:gd name="T4" fmla="*/ 50 w 70"/>
                <a:gd name="T5" fmla="*/ 97 h 102"/>
                <a:gd name="T6" fmla="*/ 8 w 70"/>
                <a:gd name="T7" fmla="*/ 60 h 102"/>
                <a:gd name="T8" fmla="*/ 20 w 70"/>
                <a:gd name="T9" fmla="*/ 5 h 102"/>
              </a:gdLst>
              <a:ahLst/>
              <a:cxnLst>
                <a:cxn ang="0">
                  <a:pos x="T0" y="T1"/>
                </a:cxn>
                <a:cxn ang="0">
                  <a:pos x="T2" y="T3"/>
                </a:cxn>
                <a:cxn ang="0">
                  <a:pos x="T4" y="T5"/>
                </a:cxn>
                <a:cxn ang="0">
                  <a:pos x="T6" y="T7"/>
                </a:cxn>
                <a:cxn ang="0">
                  <a:pos x="T8" y="T9"/>
                </a:cxn>
              </a:cxnLst>
              <a:rect l="0" t="0" r="r" b="b"/>
              <a:pathLst>
                <a:path w="70" h="102">
                  <a:moveTo>
                    <a:pt x="20" y="5"/>
                  </a:moveTo>
                  <a:cubicBezTo>
                    <a:pt x="34" y="0"/>
                    <a:pt x="53" y="17"/>
                    <a:pt x="61" y="42"/>
                  </a:cubicBezTo>
                  <a:cubicBezTo>
                    <a:pt x="70" y="67"/>
                    <a:pt x="65" y="92"/>
                    <a:pt x="50" y="97"/>
                  </a:cubicBezTo>
                  <a:cubicBezTo>
                    <a:pt x="35" y="102"/>
                    <a:pt x="17" y="85"/>
                    <a:pt x="8" y="60"/>
                  </a:cubicBezTo>
                  <a:cubicBezTo>
                    <a:pt x="0" y="34"/>
                    <a:pt x="5" y="10"/>
                    <a:pt x="20" y="5"/>
                  </a:cubicBezTo>
                  <a:close/>
                </a:path>
              </a:pathLst>
            </a:custGeom>
            <a:solidFill>
              <a:srgbClr val="F6C8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42" name="Freeform 72"/>
            <p:cNvSpPr>
              <a:spLocks/>
            </p:cNvSpPr>
            <p:nvPr/>
          </p:nvSpPr>
          <p:spPr bwMode="auto">
            <a:xfrm>
              <a:off x="3665538" y="2105819"/>
              <a:ext cx="112713" cy="163513"/>
            </a:xfrm>
            <a:custGeom>
              <a:avLst/>
              <a:gdLst>
                <a:gd name="T0" fmla="*/ 51 w 70"/>
                <a:gd name="T1" fmla="*/ 5 h 102"/>
                <a:gd name="T2" fmla="*/ 9 w 70"/>
                <a:gd name="T3" fmla="*/ 42 h 102"/>
                <a:gd name="T4" fmla="*/ 20 w 70"/>
                <a:gd name="T5" fmla="*/ 97 h 102"/>
                <a:gd name="T6" fmla="*/ 62 w 70"/>
                <a:gd name="T7" fmla="*/ 60 h 102"/>
                <a:gd name="T8" fmla="*/ 51 w 70"/>
                <a:gd name="T9" fmla="*/ 5 h 102"/>
              </a:gdLst>
              <a:ahLst/>
              <a:cxnLst>
                <a:cxn ang="0">
                  <a:pos x="T0" y="T1"/>
                </a:cxn>
                <a:cxn ang="0">
                  <a:pos x="T2" y="T3"/>
                </a:cxn>
                <a:cxn ang="0">
                  <a:pos x="T4" y="T5"/>
                </a:cxn>
                <a:cxn ang="0">
                  <a:pos x="T6" y="T7"/>
                </a:cxn>
                <a:cxn ang="0">
                  <a:pos x="T8" y="T9"/>
                </a:cxn>
              </a:cxnLst>
              <a:rect l="0" t="0" r="r" b="b"/>
              <a:pathLst>
                <a:path w="70" h="102">
                  <a:moveTo>
                    <a:pt x="51" y="5"/>
                  </a:moveTo>
                  <a:cubicBezTo>
                    <a:pt x="36" y="0"/>
                    <a:pt x="17" y="17"/>
                    <a:pt x="9" y="42"/>
                  </a:cubicBezTo>
                  <a:cubicBezTo>
                    <a:pt x="0" y="67"/>
                    <a:pt x="6" y="92"/>
                    <a:pt x="20" y="97"/>
                  </a:cubicBezTo>
                  <a:cubicBezTo>
                    <a:pt x="35" y="102"/>
                    <a:pt x="54" y="85"/>
                    <a:pt x="62" y="60"/>
                  </a:cubicBezTo>
                  <a:cubicBezTo>
                    <a:pt x="70" y="34"/>
                    <a:pt x="65" y="10"/>
                    <a:pt x="51" y="5"/>
                  </a:cubicBezTo>
                  <a:close/>
                </a:path>
              </a:pathLst>
            </a:custGeom>
            <a:solidFill>
              <a:srgbClr val="F6C8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43" name="Freeform 75"/>
            <p:cNvSpPr>
              <a:spLocks/>
            </p:cNvSpPr>
            <p:nvPr/>
          </p:nvSpPr>
          <p:spPr bwMode="auto">
            <a:xfrm>
              <a:off x="3543300" y="2550319"/>
              <a:ext cx="234950" cy="561975"/>
            </a:xfrm>
            <a:custGeom>
              <a:avLst/>
              <a:gdLst>
                <a:gd name="T0" fmla="*/ 37 w 148"/>
                <a:gd name="T1" fmla="*/ 0 h 354"/>
                <a:gd name="T2" fmla="*/ 37 w 148"/>
                <a:gd name="T3" fmla="*/ 39 h 354"/>
                <a:gd name="T4" fmla="*/ 0 w 148"/>
                <a:gd name="T5" fmla="*/ 354 h 354"/>
                <a:gd name="T6" fmla="*/ 64 w 148"/>
                <a:gd name="T7" fmla="*/ 354 h 354"/>
                <a:gd name="T8" fmla="*/ 132 w 148"/>
                <a:gd name="T9" fmla="*/ 214 h 354"/>
                <a:gd name="T10" fmla="*/ 67 w 148"/>
                <a:gd name="T11" fmla="*/ 169 h 354"/>
                <a:gd name="T12" fmla="*/ 148 w 148"/>
                <a:gd name="T13" fmla="*/ 132 h 354"/>
                <a:gd name="T14" fmla="*/ 81 w 148"/>
                <a:gd name="T15" fmla="*/ 20 h 354"/>
                <a:gd name="T16" fmla="*/ 37 w 148"/>
                <a:gd name="T17"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354">
                  <a:moveTo>
                    <a:pt x="37" y="0"/>
                  </a:moveTo>
                  <a:lnTo>
                    <a:pt x="37" y="39"/>
                  </a:lnTo>
                  <a:lnTo>
                    <a:pt x="0" y="354"/>
                  </a:lnTo>
                  <a:lnTo>
                    <a:pt x="64" y="354"/>
                  </a:lnTo>
                  <a:lnTo>
                    <a:pt x="132" y="214"/>
                  </a:lnTo>
                  <a:lnTo>
                    <a:pt x="67" y="169"/>
                  </a:lnTo>
                  <a:lnTo>
                    <a:pt x="148" y="132"/>
                  </a:lnTo>
                  <a:lnTo>
                    <a:pt x="81" y="20"/>
                  </a:lnTo>
                  <a:lnTo>
                    <a:pt x="37" y="0"/>
                  </a:lnTo>
                  <a:close/>
                </a:path>
              </a:pathLst>
            </a:custGeom>
            <a:solidFill>
              <a:srgbClr val="1B1B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44" name="Freeform 82"/>
            <p:cNvSpPr>
              <a:spLocks/>
            </p:cNvSpPr>
            <p:nvPr/>
          </p:nvSpPr>
          <p:spPr bwMode="auto">
            <a:xfrm>
              <a:off x="3057525" y="1758157"/>
              <a:ext cx="822325" cy="758825"/>
            </a:xfrm>
            <a:custGeom>
              <a:avLst/>
              <a:gdLst>
                <a:gd name="T0" fmla="*/ 257 w 513"/>
                <a:gd name="T1" fmla="*/ 0 h 473"/>
                <a:gd name="T2" fmla="*/ 115 w 513"/>
                <a:gd name="T3" fmla="*/ 378 h 473"/>
                <a:gd name="T4" fmla="*/ 257 w 513"/>
                <a:gd name="T5" fmla="*/ 473 h 473"/>
                <a:gd name="T6" fmla="*/ 398 w 513"/>
                <a:gd name="T7" fmla="*/ 378 h 473"/>
                <a:gd name="T8" fmla="*/ 257 w 513"/>
                <a:gd name="T9" fmla="*/ 0 h 473"/>
              </a:gdLst>
              <a:ahLst/>
              <a:cxnLst>
                <a:cxn ang="0">
                  <a:pos x="T0" y="T1"/>
                </a:cxn>
                <a:cxn ang="0">
                  <a:pos x="T2" y="T3"/>
                </a:cxn>
                <a:cxn ang="0">
                  <a:pos x="T4" y="T5"/>
                </a:cxn>
                <a:cxn ang="0">
                  <a:pos x="T6" y="T7"/>
                </a:cxn>
                <a:cxn ang="0">
                  <a:pos x="T8" y="T9"/>
                </a:cxn>
              </a:cxnLst>
              <a:rect l="0" t="0" r="r" b="b"/>
              <a:pathLst>
                <a:path w="513" h="473">
                  <a:moveTo>
                    <a:pt x="257" y="0"/>
                  </a:moveTo>
                  <a:cubicBezTo>
                    <a:pt x="0" y="0"/>
                    <a:pt x="98" y="351"/>
                    <a:pt x="115" y="378"/>
                  </a:cubicBezTo>
                  <a:cubicBezTo>
                    <a:pt x="134" y="408"/>
                    <a:pt x="215" y="473"/>
                    <a:pt x="257" y="473"/>
                  </a:cubicBezTo>
                  <a:cubicBezTo>
                    <a:pt x="298" y="473"/>
                    <a:pt x="380" y="408"/>
                    <a:pt x="398" y="378"/>
                  </a:cubicBezTo>
                  <a:cubicBezTo>
                    <a:pt x="415" y="351"/>
                    <a:pt x="513" y="0"/>
                    <a:pt x="257" y="0"/>
                  </a:cubicBezTo>
                  <a:close/>
                </a:path>
              </a:pathLst>
            </a:custGeom>
            <a:solidFill>
              <a:srgbClr val="F6C8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45" name="Freeform 93"/>
            <p:cNvSpPr>
              <a:spLocks/>
            </p:cNvSpPr>
            <p:nvPr/>
          </p:nvSpPr>
          <p:spPr bwMode="auto">
            <a:xfrm>
              <a:off x="3194050" y="2169319"/>
              <a:ext cx="547688" cy="347663"/>
            </a:xfrm>
            <a:custGeom>
              <a:avLst/>
              <a:gdLst>
                <a:gd name="T0" fmla="*/ 338 w 342"/>
                <a:gd name="T1" fmla="*/ 4 h 217"/>
                <a:gd name="T2" fmla="*/ 336 w 342"/>
                <a:gd name="T3" fmla="*/ 13 h 217"/>
                <a:gd name="T4" fmla="*/ 293 w 342"/>
                <a:gd name="T5" fmla="*/ 115 h 217"/>
                <a:gd name="T6" fmla="*/ 172 w 342"/>
                <a:gd name="T7" fmla="*/ 192 h 217"/>
                <a:gd name="T8" fmla="*/ 51 w 342"/>
                <a:gd name="T9" fmla="*/ 119 h 217"/>
                <a:gd name="T10" fmla="*/ 7 w 342"/>
                <a:gd name="T11" fmla="*/ 13 h 217"/>
                <a:gd name="T12" fmla="*/ 5 w 342"/>
                <a:gd name="T13" fmla="*/ 0 h 217"/>
                <a:gd name="T14" fmla="*/ 0 w 342"/>
                <a:gd name="T15" fmla="*/ 35 h 217"/>
                <a:gd name="T16" fmla="*/ 29 w 342"/>
                <a:gd name="T17" fmla="*/ 125 h 217"/>
                <a:gd name="T18" fmla="*/ 170 w 342"/>
                <a:gd name="T19" fmla="*/ 217 h 217"/>
                <a:gd name="T20" fmla="*/ 311 w 342"/>
                <a:gd name="T21" fmla="*/ 125 h 217"/>
                <a:gd name="T22" fmla="*/ 340 w 342"/>
                <a:gd name="T23" fmla="*/ 30 h 217"/>
                <a:gd name="T24" fmla="*/ 338 w 342"/>
                <a:gd name="T25" fmla="*/ 4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 h="217">
                  <a:moveTo>
                    <a:pt x="338" y="4"/>
                  </a:moveTo>
                  <a:cubicBezTo>
                    <a:pt x="337" y="9"/>
                    <a:pt x="336" y="13"/>
                    <a:pt x="336" y="13"/>
                  </a:cubicBezTo>
                  <a:cubicBezTo>
                    <a:pt x="336" y="13"/>
                    <a:pt x="313" y="91"/>
                    <a:pt x="293" y="115"/>
                  </a:cubicBezTo>
                  <a:cubicBezTo>
                    <a:pt x="255" y="162"/>
                    <a:pt x="205" y="191"/>
                    <a:pt x="172" y="192"/>
                  </a:cubicBezTo>
                  <a:cubicBezTo>
                    <a:pt x="138" y="192"/>
                    <a:pt x="89" y="165"/>
                    <a:pt x="51" y="119"/>
                  </a:cubicBezTo>
                  <a:cubicBezTo>
                    <a:pt x="36" y="101"/>
                    <a:pt x="8" y="20"/>
                    <a:pt x="7" y="13"/>
                  </a:cubicBezTo>
                  <a:cubicBezTo>
                    <a:pt x="7" y="9"/>
                    <a:pt x="6" y="4"/>
                    <a:pt x="5" y="0"/>
                  </a:cubicBezTo>
                  <a:cubicBezTo>
                    <a:pt x="0" y="0"/>
                    <a:pt x="0" y="35"/>
                    <a:pt x="0" y="35"/>
                  </a:cubicBezTo>
                  <a:cubicBezTo>
                    <a:pt x="7" y="76"/>
                    <a:pt x="13" y="102"/>
                    <a:pt x="29" y="125"/>
                  </a:cubicBezTo>
                  <a:cubicBezTo>
                    <a:pt x="54" y="160"/>
                    <a:pt x="126" y="217"/>
                    <a:pt x="170" y="217"/>
                  </a:cubicBezTo>
                  <a:cubicBezTo>
                    <a:pt x="214" y="217"/>
                    <a:pt x="285" y="160"/>
                    <a:pt x="311" y="125"/>
                  </a:cubicBezTo>
                  <a:cubicBezTo>
                    <a:pt x="327" y="102"/>
                    <a:pt x="331" y="72"/>
                    <a:pt x="340" y="30"/>
                  </a:cubicBezTo>
                  <a:cubicBezTo>
                    <a:pt x="340" y="30"/>
                    <a:pt x="342" y="4"/>
                    <a:pt x="338" y="4"/>
                  </a:cubicBezTo>
                  <a:close/>
                </a:path>
              </a:pathLst>
            </a:custGeom>
            <a:solidFill>
              <a:srgbClr val="605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46" name="Freeform 95"/>
            <p:cNvSpPr>
              <a:spLocks noEditPoints="1"/>
            </p:cNvSpPr>
            <p:nvPr/>
          </p:nvSpPr>
          <p:spPr bwMode="auto">
            <a:xfrm>
              <a:off x="3222625" y="2077244"/>
              <a:ext cx="504825" cy="184150"/>
            </a:xfrm>
            <a:custGeom>
              <a:avLst/>
              <a:gdLst>
                <a:gd name="T0" fmla="*/ 235 w 315"/>
                <a:gd name="T1" fmla="*/ 114 h 115"/>
                <a:gd name="T2" fmla="*/ 240 w 315"/>
                <a:gd name="T3" fmla="*/ 114 h 115"/>
                <a:gd name="T4" fmla="*/ 296 w 315"/>
                <a:gd name="T5" fmla="*/ 68 h 115"/>
                <a:gd name="T6" fmla="*/ 308 w 315"/>
                <a:gd name="T7" fmla="*/ 30 h 115"/>
                <a:gd name="T8" fmla="*/ 314 w 315"/>
                <a:gd name="T9" fmla="*/ 16 h 115"/>
                <a:gd name="T10" fmla="*/ 306 w 315"/>
                <a:gd name="T11" fmla="*/ 6 h 115"/>
                <a:gd name="T12" fmla="*/ 237 w 315"/>
                <a:gd name="T13" fmla="*/ 2 h 115"/>
                <a:gd name="T14" fmla="*/ 237 w 315"/>
                <a:gd name="T15" fmla="*/ 9 h 115"/>
                <a:gd name="T16" fmla="*/ 284 w 315"/>
                <a:gd name="T17" fmla="*/ 14 h 115"/>
                <a:gd name="T18" fmla="*/ 282 w 315"/>
                <a:gd name="T19" fmla="*/ 85 h 115"/>
                <a:gd name="T20" fmla="*/ 235 w 315"/>
                <a:gd name="T21" fmla="*/ 107 h 115"/>
                <a:gd name="T22" fmla="*/ 235 w 315"/>
                <a:gd name="T23" fmla="*/ 114 h 115"/>
                <a:gd name="T24" fmla="*/ 157 w 315"/>
                <a:gd name="T25" fmla="*/ 15 h 115"/>
                <a:gd name="T26" fmla="*/ 83 w 315"/>
                <a:gd name="T27" fmla="*/ 2 h 115"/>
                <a:gd name="T28" fmla="*/ 78 w 315"/>
                <a:gd name="T29" fmla="*/ 2 h 115"/>
                <a:gd name="T30" fmla="*/ 77 w 315"/>
                <a:gd name="T31" fmla="*/ 9 h 115"/>
                <a:gd name="T32" fmla="*/ 129 w 315"/>
                <a:gd name="T33" fmla="*/ 27 h 115"/>
                <a:gd name="T34" fmla="*/ 99 w 315"/>
                <a:gd name="T35" fmla="*/ 103 h 115"/>
                <a:gd name="T36" fmla="*/ 76 w 315"/>
                <a:gd name="T37" fmla="*/ 108 h 115"/>
                <a:gd name="T38" fmla="*/ 75 w 315"/>
                <a:gd name="T39" fmla="*/ 114 h 115"/>
                <a:gd name="T40" fmla="*/ 129 w 315"/>
                <a:gd name="T41" fmla="*/ 80 h 115"/>
                <a:gd name="T42" fmla="*/ 157 w 315"/>
                <a:gd name="T43" fmla="*/ 41 h 115"/>
                <a:gd name="T44" fmla="*/ 182 w 315"/>
                <a:gd name="T45" fmla="*/ 79 h 115"/>
                <a:gd name="T46" fmla="*/ 235 w 315"/>
                <a:gd name="T47" fmla="*/ 114 h 115"/>
                <a:gd name="T48" fmla="*/ 235 w 315"/>
                <a:gd name="T49" fmla="*/ 107 h 115"/>
                <a:gd name="T50" fmla="*/ 211 w 315"/>
                <a:gd name="T51" fmla="*/ 102 h 115"/>
                <a:gd name="T52" fmla="*/ 185 w 315"/>
                <a:gd name="T53" fmla="*/ 26 h 115"/>
                <a:gd name="T54" fmla="*/ 237 w 315"/>
                <a:gd name="T55" fmla="*/ 9 h 115"/>
                <a:gd name="T56" fmla="*/ 237 w 315"/>
                <a:gd name="T57" fmla="*/ 2 h 115"/>
                <a:gd name="T58" fmla="*/ 232 w 315"/>
                <a:gd name="T59" fmla="*/ 2 h 115"/>
                <a:gd name="T60" fmla="*/ 157 w 315"/>
                <a:gd name="T61" fmla="*/ 15 h 115"/>
                <a:gd name="T62" fmla="*/ 78 w 315"/>
                <a:gd name="T63" fmla="*/ 2 h 115"/>
                <a:gd name="T64" fmla="*/ 10 w 315"/>
                <a:gd name="T65" fmla="*/ 6 h 115"/>
                <a:gd name="T66" fmla="*/ 0 w 315"/>
                <a:gd name="T67" fmla="*/ 17 h 115"/>
                <a:gd name="T68" fmla="*/ 5 w 315"/>
                <a:gd name="T69" fmla="*/ 31 h 115"/>
                <a:gd name="T70" fmla="*/ 15 w 315"/>
                <a:gd name="T71" fmla="*/ 68 h 115"/>
                <a:gd name="T72" fmla="*/ 69 w 315"/>
                <a:gd name="T73" fmla="*/ 114 h 115"/>
                <a:gd name="T74" fmla="*/ 75 w 315"/>
                <a:gd name="T75" fmla="*/ 114 h 115"/>
                <a:gd name="T76" fmla="*/ 76 w 315"/>
                <a:gd name="T77" fmla="*/ 108 h 115"/>
                <a:gd name="T78" fmla="*/ 28 w 315"/>
                <a:gd name="T79" fmla="*/ 86 h 115"/>
                <a:gd name="T80" fmla="*/ 31 w 315"/>
                <a:gd name="T81" fmla="*/ 14 h 115"/>
                <a:gd name="T82" fmla="*/ 77 w 315"/>
                <a:gd name="T83" fmla="*/ 9 h 115"/>
                <a:gd name="T84" fmla="*/ 78 w 315"/>
                <a:gd name="T85" fmla="*/ 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5" h="115">
                  <a:moveTo>
                    <a:pt x="235" y="114"/>
                  </a:moveTo>
                  <a:cubicBezTo>
                    <a:pt x="237" y="114"/>
                    <a:pt x="238" y="114"/>
                    <a:pt x="240" y="114"/>
                  </a:cubicBezTo>
                  <a:cubicBezTo>
                    <a:pt x="281" y="110"/>
                    <a:pt x="292" y="91"/>
                    <a:pt x="296" y="68"/>
                  </a:cubicBezTo>
                  <a:cubicBezTo>
                    <a:pt x="301" y="42"/>
                    <a:pt x="302" y="33"/>
                    <a:pt x="308" y="30"/>
                  </a:cubicBezTo>
                  <a:cubicBezTo>
                    <a:pt x="313" y="28"/>
                    <a:pt x="315" y="23"/>
                    <a:pt x="314" y="16"/>
                  </a:cubicBezTo>
                  <a:cubicBezTo>
                    <a:pt x="314" y="9"/>
                    <a:pt x="314" y="8"/>
                    <a:pt x="306" y="6"/>
                  </a:cubicBezTo>
                  <a:cubicBezTo>
                    <a:pt x="299" y="3"/>
                    <a:pt x="264" y="0"/>
                    <a:pt x="237" y="2"/>
                  </a:cubicBezTo>
                  <a:cubicBezTo>
                    <a:pt x="237" y="9"/>
                    <a:pt x="237" y="9"/>
                    <a:pt x="237" y="9"/>
                  </a:cubicBezTo>
                  <a:cubicBezTo>
                    <a:pt x="258" y="8"/>
                    <a:pt x="278" y="10"/>
                    <a:pt x="284" y="14"/>
                  </a:cubicBezTo>
                  <a:cubicBezTo>
                    <a:pt x="298" y="23"/>
                    <a:pt x="294" y="64"/>
                    <a:pt x="282" y="85"/>
                  </a:cubicBezTo>
                  <a:cubicBezTo>
                    <a:pt x="275" y="100"/>
                    <a:pt x="254" y="107"/>
                    <a:pt x="235" y="107"/>
                  </a:cubicBezTo>
                  <a:lnTo>
                    <a:pt x="235" y="114"/>
                  </a:lnTo>
                  <a:close/>
                  <a:moveTo>
                    <a:pt x="157" y="15"/>
                  </a:moveTo>
                  <a:cubicBezTo>
                    <a:pt x="148" y="16"/>
                    <a:pt x="110" y="5"/>
                    <a:pt x="83" y="2"/>
                  </a:cubicBezTo>
                  <a:cubicBezTo>
                    <a:pt x="82" y="2"/>
                    <a:pt x="80" y="2"/>
                    <a:pt x="78" y="2"/>
                  </a:cubicBezTo>
                  <a:cubicBezTo>
                    <a:pt x="77" y="9"/>
                    <a:pt x="77" y="9"/>
                    <a:pt x="77" y="9"/>
                  </a:cubicBezTo>
                  <a:cubicBezTo>
                    <a:pt x="99" y="10"/>
                    <a:pt x="122" y="15"/>
                    <a:pt x="129" y="27"/>
                  </a:cubicBezTo>
                  <a:cubicBezTo>
                    <a:pt x="142" y="46"/>
                    <a:pt x="119" y="92"/>
                    <a:pt x="99" y="103"/>
                  </a:cubicBezTo>
                  <a:cubicBezTo>
                    <a:pt x="93" y="106"/>
                    <a:pt x="84" y="108"/>
                    <a:pt x="76" y="108"/>
                  </a:cubicBezTo>
                  <a:cubicBezTo>
                    <a:pt x="75" y="114"/>
                    <a:pt x="75" y="114"/>
                    <a:pt x="75" y="114"/>
                  </a:cubicBezTo>
                  <a:cubicBezTo>
                    <a:pt x="112" y="114"/>
                    <a:pt x="125" y="88"/>
                    <a:pt x="129" y="80"/>
                  </a:cubicBezTo>
                  <a:cubicBezTo>
                    <a:pt x="138" y="63"/>
                    <a:pt x="136" y="41"/>
                    <a:pt x="157" y="41"/>
                  </a:cubicBezTo>
                  <a:cubicBezTo>
                    <a:pt x="177" y="41"/>
                    <a:pt x="175" y="63"/>
                    <a:pt x="182" y="79"/>
                  </a:cubicBezTo>
                  <a:cubicBezTo>
                    <a:pt x="186" y="88"/>
                    <a:pt x="198" y="115"/>
                    <a:pt x="235" y="114"/>
                  </a:cubicBezTo>
                  <a:cubicBezTo>
                    <a:pt x="235" y="107"/>
                    <a:pt x="235" y="107"/>
                    <a:pt x="235" y="107"/>
                  </a:cubicBezTo>
                  <a:cubicBezTo>
                    <a:pt x="226" y="107"/>
                    <a:pt x="217" y="106"/>
                    <a:pt x="211" y="102"/>
                  </a:cubicBezTo>
                  <a:cubicBezTo>
                    <a:pt x="191" y="92"/>
                    <a:pt x="171" y="46"/>
                    <a:pt x="185" y="26"/>
                  </a:cubicBezTo>
                  <a:cubicBezTo>
                    <a:pt x="193" y="15"/>
                    <a:pt x="215" y="10"/>
                    <a:pt x="237" y="9"/>
                  </a:cubicBezTo>
                  <a:cubicBezTo>
                    <a:pt x="237" y="2"/>
                    <a:pt x="237" y="2"/>
                    <a:pt x="237" y="2"/>
                  </a:cubicBezTo>
                  <a:cubicBezTo>
                    <a:pt x="235" y="2"/>
                    <a:pt x="234" y="2"/>
                    <a:pt x="232" y="2"/>
                  </a:cubicBezTo>
                  <a:cubicBezTo>
                    <a:pt x="208" y="4"/>
                    <a:pt x="179" y="15"/>
                    <a:pt x="157" y="15"/>
                  </a:cubicBezTo>
                  <a:close/>
                  <a:moveTo>
                    <a:pt x="78" y="2"/>
                  </a:moveTo>
                  <a:cubicBezTo>
                    <a:pt x="51" y="1"/>
                    <a:pt x="16" y="4"/>
                    <a:pt x="10" y="6"/>
                  </a:cubicBezTo>
                  <a:cubicBezTo>
                    <a:pt x="1" y="9"/>
                    <a:pt x="1" y="10"/>
                    <a:pt x="0" y="17"/>
                  </a:cubicBezTo>
                  <a:cubicBezTo>
                    <a:pt x="0" y="23"/>
                    <a:pt x="1" y="29"/>
                    <a:pt x="5" y="31"/>
                  </a:cubicBezTo>
                  <a:cubicBezTo>
                    <a:pt x="12" y="33"/>
                    <a:pt x="12" y="42"/>
                    <a:pt x="15" y="68"/>
                  </a:cubicBezTo>
                  <a:cubicBezTo>
                    <a:pt x="19" y="92"/>
                    <a:pt x="28" y="111"/>
                    <a:pt x="69" y="114"/>
                  </a:cubicBezTo>
                  <a:cubicBezTo>
                    <a:pt x="71" y="114"/>
                    <a:pt x="73" y="114"/>
                    <a:pt x="75" y="114"/>
                  </a:cubicBezTo>
                  <a:cubicBezTo>
                    <a:pt x="76" y="108"/>
                    <a:pt x="76" y="108"/>
                    <a:pt x="76" y="108"/>
                  </a:cubicBezTo>
                  <a:cubicBezTo>
                    <a:pt x="57" y="108"/>
                    <a:pt x="35" y="101"/>
                    <a:pt x="28" y="86"/>
                  </a:cubicBezTo>
                  <a:cubicBezTo>
                    <a:pt x="18" y="65"/>
                    <a:pt x="17" y="23"/>
                    <a:pt x="31" y="14"/>
                  </a:cubicBezTo>
                  <a:cubicBezTo>
                    <a:pt x="37" y="11"/>
                    <a:pt x="57" y="8"/>
                    <a:pt x="77" y="9"/>
                  </a:cubicBezTo>
                  <a:lnTo>
                    <a:pt x="78" y="2"/>
                  </a:lnTo>
                  <a:close/>
                </a:path>
              </a:pathLst>
            </a:custGeom>
            <a:solidFill>
              <a:srgbClr val="2680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47" name="Freeform 96"/>
            <p:cNvSpPr>
              <a:spLocks/>
            </p:cNvSpPr>
            <p:nvPr/>
          </p:nvSpPr>
          <p:spPr bwMode="auto">
            <a:xfrm>
              <a:off x="2670970" y="2516189"/>
              <a:ext cx="690563" cy="960438"/>
            </a:xfrm>
            <a:custGeom>
              <a:avLst/>
              <a:gdLst>
                <a:gd name="T0" fmla="*/ 155 w 430"/>
                <a:gd name="T1" fmla="*/ 55 h 598"/>
                <a:gd name="T2" fmla="*/ 348 w 430"/>
                <a:gd name="T3" fmla="*/ 103 h 598"/>
                <a:gd name="T4" fmla="*/ 402 w 430"/>
                <a:gd name="T5" fmla="*/ 279 h 598"/>
                <a:gd name="T6" fmla="*/ 205 w 430"/>
                <a:gd name="T7" fmla="*/ 597 h 598"/>
                <a:gd name="T8" fmla="*/ 33 w 430"/>
                <a:gd name="T9" fmla="*/ 272 h 598"/>
                <a:gd name="T10" fmla="*/ 155 w 430"/>
                <a:gd name="T11" fmla="*/ 55 h 598"/>
              </a:gdLst>
              <a:ahLst/>
              <a:cxnLst>
                <a:cxn ang="0">
                  <a:pos x="T0" y="T1"/>
                </a:cxn>
                <a:cxn ang="0">
                  <a:pos x="T2" y="T3"/>
                </a:cxn>
                <a:cxn ang="0">
                  <a:pos x="T4" y="T5"/>
                </a:cxn>
                <a:cxn ang="0">
                  <a:pos x="T6" y="T7"/>
                </a:cxn>
                <a:cxn ang="0">
                  <a:pos x="T8" y="T9"/>
                </a:cxn>
                <a:cxn ang="0">
                  <a:pos x="T10" y="T11"/>
                </a:cxn>
              </a:cxnLst>
              <a:rect l="0" t="0" r="r" b="b"/>
              <a:pathLst>
                <a:path w="430" h="598">
                  <a:moveTo>
                    <a:pt x="155" y="55"/>
                  </a:moveTo>
                  <a:cubicBezTo>
                    <a:pt x="171" y="26"/>
                    <a:pt x="297" y="0"/>
                    <a:pt x="348" y="103"/>
                  </a:cubicBezTo>
                  <a:cubicBezTo>
                    <a:pt x="400" y="207"/>
                    <a:pt x="374" y="243"/>
                    <a:pt x="402" y="279"/>
                  </a:cubicBezTo>
                  <a:cubicBezTo>
                    <a:pt x="430" y="316"/>
                    <a:pt x="364" y="598"/>
                    <a:pt x="205" y="597"/>
                  </a:cubicBezTo>
                  <a:cubicBezTo>
                    <a:pt x="36" y="596"/>
                    <a:pt x="0" y="326"/>
                    <a:pt x="33" y="272"/>
                  </a:cubicBezTo>
                  <a:cubicBezTo>
                    <a:pt x="67" y="217"/>
                    <a:pt x="37" y="55"/>
                    <a:pt x="155" y="55"/>
                  </a:cubicBezTo>
                </a:path>
              </a:pathLst>
            </a:custGeom>
            <a:solidFill>
              <a:srgbClr val="BF97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48" name="Freeform 97"/>
            <p:cNvSpPr>
              <a:spLocks/>
            </p:cNvSpPr>
            <p:nvPr/>
          </p:nvSpPr>
          <p:spPr bwMode="auto">
            <a:xfrm>
              <a:off x="2415382" y="3375027"/>
              <a:ext cx="1184275" cy="442913"/>
            </a:xfrm>
            <a:custGeom>
              <a:avLst/>
              <a:gdLst>
                <a:gd name="T0" fmla="*/ 438 w 737"/>
                <a:gd name="T1" fmla="*/ 0 h 276"/>
                <a:gd name="T2" fmla="*/ 295 w 737"/>
                <a:gd name="T3" fmla="*/ 7 h 276"/>
                <a:gd name="T4" fmla="*/ 79 w 737"/>
                <a:gd name="T5" fmla="*/ 99 h 276"/>
                <a:gd name="T6" fmla="*/ 0 w 737"/>
                <a:gd name="T7" fmla="*/ 276 h 276"/>
                <a:gd name="T8" fmla="*/ 737 w 737"/>
                <a:gd name="T9" fmla="*/ 276 h 276"/>
                <a:gd name="T10" fmla="*/ 658 w 737"/>
                <a:gd name="T11" fmla="*/ 99 h 276"/>
                <a:gd name="T12" fmla="*/ 438 w 737"/>
                <a:gd name="T13" fmla="*/ 0 h 276"/>
              </a:gdLst>
              <a:ahLst/>
              <a:cxnLst>
                <a:cxn ang="0">
                  <a:pos x="T0" y="T1"/>
                </a:cxn>
                <a:cxn ang="0">
                  <a:pos x="T2" y="T3"/>
                </a:cxn>
                <a:cxn ang="0">
                  <a:pos x="T4" y="T5"/>
                </a:cxn>
                <a:cxn ang="0">
                  <a:pos x="T6" y="T7"/>
                </a:cxn>
                <a:cxn ang="0">
                  <a:pos x="T8" y="T9"/>
                </a:cxn>
                <a:cxn ang="0">
                  <a:pos x="T10" y="T11"/>
                </a:cxn>
                <a:cxn ang="0">
                  <a:pos x="T12" y="T13"/>
                </a:cxn>
              </a:cxnLst>
              <a:rect l="0" t="0" r="r" b="b"/>
              <a:pathLst>
                <a:path w="737" h="276">
                  <a:moveTo>
                    <a:pt x="438" y="0"/>
                  </a:moveTo>
                  <a:cubicBezTo>
                    <a:pt x="437" y="3"/>
                    <a:pt x="296" y="5"/>
                    <a:pt x="295" y="7"/>
                  </a:cubicBezTo>
                  <a:cubicBezTo>
                    <a:pt x="250" y="70"/>
                    <a:pt x="155" y="82"/>
                    <a:pt x="79" y="99"/>
                  </a:cubicBezTo>
                  <a:cubicBezTo>
                    <a:pt x="3" y="116"/>
                    <a:pt x="0" y="212"/>
                    <a:pt x="0" y="276"/>
                  </a:cubicBezTo>
                  <a:cubicBezTo>
                    <a:pt x="737" y="276"/>
                    <a:pt x="737" y="276"/>
                    <a:pt x="737" y="276"/>
                  </a:cubicBezTo>
                  <a:cubicBezTo>
                    <a:pt x="737" y="212"/>
                    <a:pt x="736" y="116"/>
                    <a:pt x="658" y="99"/>
                  </a:cubicBezTo>
                  <a:cubicBezTo>
                    <a:pt x="581" y="81"/>
                    <a:pt x="480" y="66"/>
                    <a:pt x="438" y="0"/>
                  </a:cubicBezTo>
                  <a:close/>
                </a:path>
              </a:pathLst>
            </a:custGeom>
            <a:solidFill>
              <a:srgbClr val="7491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49" name="Freeform 98"/>
            <p:cNvSpPr>
              <a:spLocks/>
            </p:cNvSpPr>
            <p:nvPr/>
          </p:nvSpPr>
          <p:spPr bwMode="auto">
            <a:xfrm>
              <a:off x="2888457" y="3375027"/>
              <a:ext cx="238125" cy="442913"/>
            </a:xfrm>
            <a:custGeom>
              <a:avLst/>
              <a:gdLst>
                <a:gd name="T0" fmla="*/ 149 w 149"/>
                <a:gd name="T1" fmla="*/ 7 h 276"/>
                <a:gd name="T2" fmla="*/ 149 w 149"/>
                <a:gd name="T3" fmla="*/ 41 h 276"/>
                <a:gd name="T4" fmla="*/ 113 w 149"/>
                <a:gd name="T5" fmla="*/ 276 h 276"/>
                <a:gd name="T6" fmla="*/ 36 w 149"/>
                <a:gd name="T7" fmla="*/ 276 h 276"/>
                <a:gd name="T8" fmla="*/ 0 w 149"/>
                <a:gd name="T9" fmla="*/ 44 h 276"/>
                <a:gd name="T10" fmla="*/ 0 w 149"/>
                <a:gd name="T11" fmla="*/ 7 h 276"/>
                <a:gd name="T12" fmla="*/ 1 w 149"/>
                <a:gd name="T13" fmla="*/ 7 h 276"/>
                <a:gd name="T14" fmla="*/ 144 w 149"/>
                <a:gd name="T15" fmla="*/ 0 h 276"/>
                <a:gd name="T16" fmla="*/ 149 w 149"/>
                <a:gd name="T17" fmla="*/ 7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276">
                  <a:moveTo>
                    <a:pt x="149" y="7"/>
                  </a:moveTo>
                  <a:cubicBezTo>
                    <a:pt x="149" y="41"/>
                    <a:pt x="149" y="41"/>
                    <a:pt x="149" y="41"/>
                  </a:cubicBezTo>
                  <a:cubicBezTo>
                    <a:pt x="113" y="276"/>
                    <a:pt x="113" y="276"/>
                    <a:pt x="113" y="276"/>
                  </a:cubicBezTo>
                  <a:cubicBezTo>
                    <a:pt x="36" y="276"/>
                    <a:pt x="36" y="276"/>
                    <a:pt x="36" y="276"/>
                  </a:cubicBezTo>
                  <a:cubicBezTo>
                    <a:pt x="0" y="44"/>
                    <a:pt x="0" y="44"/>
                    <a:pt x="0" y="44"/>
                  </a:cubicBezTo>
                  <a:cubicBezTo>
                    <a:pt x="0" y="7"/>
                    <a:pt x="0" y="7"/>
                    <a:pt x="0" y="7"/>
                  </a:cubicBezTo>
                  <a:cubicBezTo>
                    <a:pt x="1" y="7"/>
                    <a:pt x="1" y="7"/>
                    <a:pt x="1" y="7"/>
                  </a:cubicBezTo>
                  <a:cubicBezTo>
                    <a:pt x="2" y="5"/>
                    <a:pt x="143" y="3"/>
                    <a:pt x="144" y="0"/>
                  </a:cubicBezTo>
                  <a:cubicBezTo>
                    <a:pt x="146" y="2"/>
                    <a:pt x="147" y="4"/>
                    <a:pt x="149"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50" name="Freeform 99"/>
            <p:cNvSpPr>
              <a:spLocks/>
            </p:cNvSpPr>
            <p:nvPr/>
          </p:nvSpPr>
          <p:spPr bwMode="auto">
            <a:xfrm>
              <a:off x="2890045" y="2976564"/>
              <a:ext cx="234950" cy="571500"/>
            </a:xfrm>
            <a:custGeom>
              <a:avLst/>
              <a:gdLst>
                <a:gd name="T0" fmla="*/ 0 w 147"/>
                <a:gd name="T1" fmla="*/ 98 h 356"/>
                <a:gd name="T2" fmla="*/ 0 w 147"/>
                <a:gd name="T3" fmla="*/ 219 h 356"/>
                <a:gd name="T4" fmla="*/ 0 w 147"/>
                <a:gd name="T5" fmla="*/ 278 h 356"/>
                <a:gd name="T6" fmla="*/ 147 w 147"/>
                <a:gd name="T7" fmla="*/ 278 h 356"/>
                <a:gd name="T8" fmla="*/ 147 w 147"/>
                <a:gd name="T9" fmla="*/ 219 h 356"/>
                <a:gd name="T10" fmla="*/ 147 w 147"/>
                <a:gd name="T11" fmla="*/ 98 h 356"/>
                <a:gd name="T12" fmla="*/ 0 w 147"/>
                <a:gd name="T13" fmla="*/ 98 h 356"/>
              </a:gdLst>
              <a:ahLst/>
              <a:cxnLst>
                <a:cxn ang="0">
                  <a:pos x="T0" y="T1"/>
                </a:cxn>
                <a:cxn ang="0">
                  <a:pos x="T2" y="T3"/>
                </a:cxn>
                <a:cxn ang="0">
                  <a:pos x="T4" y="T5"/>
                </a:cxn>
                <a:cxn ang="0">
                  <a:pos x="T6" y="T7"/>
                </a:cxn>
                <a:cxn ang="0">
                  <a:pos x="T8" y="T9"/>
                </a:cxn>
                <a:cxn ang="0">
                  <a:pos x="T10" y="T11"/>
                </a:cxn>
                <a:cxn ang="0">
                  <a:pos x="T12" y="T13"/>
                </a:cxn>
              </a:cxnLst>
              <a:rect l="0" t="0" r="r" b="b"/>
              <a:pathLst>
                <a:path w="147" h="356">
                  <a:moveTo>
                    <a:pt x="0" y="98"/>
                  </a:moveTo>
                  <a:cubicBezTo>
                    <a:pt x="0" y="219"/>
                    <a:pt x="0" y="219"/>
                    <a:pt x="0" y="219"/>
                  </a:cubicBezTo>
                  <a:cubicBezTo>
                    <a:pt x="0" y="278"/>
                    <a:pt x="0" y="278"/>
                    <a:pt x="0" y="278"/>
                  </a:cubicBezTo>
                  <a:cubicBezTo>
                    <a:pt x="37" y="354"/>
                    <a:pt x="103" y="356"/>
                    <a:pt x="147" y="278"/>
                  </a:cubicBezTo>
                  <a:cubicBezTo>
                    <a:pt x="147" y="219"/>
                    <a:pt x="147" y="219"/>
                    <a:pt x="147" y="219"/>
                  </a:cubicBezTo>
                  <a:cubicBezTo>
                    <a:pt x="147" y="98"/>
                    <a:pt x="147" y="98"/>
                    <a:pt x="147" y="98"/>
                  </a:cubicBezTo>
                  <a:cubicBezTo>
                    <a:pt x="147" y="0"/>
                    <a:pt x="0" y="0"/>
                    <a:pt x="0" y="98"/>
                  </a:cubicBezTo>
                </a:path>
              </a:pathLst>
            </a:custGeom>
            <a:solidFill>
              <a:srgbClr val="F6DB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grpSp>
          <p:nvGrpSpPr>
            <p:cNvPr id="51" name="Group 50"/>
            <p:cNvGrpSpPr/>
            <p:nvPr/>
          </p:nvGrpSpPr>
          <p:grpSpPr>
            <a:xfrm>
              <a:off x="3186172" y="2302670"/>
              <a:ext cx="468254" cy="828676"/>
              <a:chOff x="2548790" y="2218532"/>
              <a:chExt cx="468254" cy="828676"/>
            </a:xfrm>
          </p:grpSpPr>
          <p:grpSp>
            <p:nvGrpSpPr>
              <p:cNvPr id="182" name="Group 181"/>
              <p:cNvGrpSpPr/>
              <p:nvPr/>
            </p:nvGrpSpPr>
            <p:grpSpPr>
              <a:xfrm>
                <a:off x="2663031" y="2218532"/>
                <a:ext cx="354013" cy="827088"/>
                <a:chOff x="2291616" y="2152651"/>
                <a:chExt cx="354013" cy="827088"/>
              </a:xfrm>
            </p:grpSpPr>
            <p:sp>
              <p:nvSpPr>
                <p:cNvPr id="184" name="Freeform 73"/>
                <p:cNvSpPr>
                  <a:spLocks/>
                </p:cNvSpPr>
                <p:nvPr/>
              </p:nvSpPr>
              <p:spPr bwMode="auto">
                <a:xfrm>
                  <a:off x="2291616" y="2544763"/>
                  <a:ext cx="354013" cy="434975"/>
                </a:xfrm>
                <a:custGeom>
                  <a:avLst/>
                  <a:gdLst>
                    <a:gd name="T0" fmla="*/ 116 w 220"/>
                    <a:gd name="T1" fmla="*/ 0 h 271"/>
                    <a:gd name="T2" fmla="*/ 0 w 220"/>
                    <a:gd name="T3" fmla="*/ 35 h 271"/>
                    <a:gd name="T4" fmla="*/ 44 w 220"/>
                    <a:gd name="T5" fmla="*/ 271 h 271"/>
                    <a:gd name="T6" fmla="*/ 202 w 220"/>
                    <a:gd name="T7" fmla="*/ 271 h 271"/>
                    <a:gd name="T8" fmla="*/ 220 w 220"/>
                    <a:gd name="T9" fmla="*/ 36 h 271"/>
                    <a:gd name="T10" fmla="*/ 116 w 220"/>
                    <a:gd name="T11" fmla="*/ 0 h 271"/>
                  </a:gdLst>
                  <a:ahLst/>
                  <a:cxnLst>
                    <a:cxn ang="0">
                      <a:pos x="T0" y="T1"/>
                    </a:cxn>
                    <a:cxn ang="0">
                      <a:pos x="T2" y="T3"/>
                    </a:cxn>
                    <a:cxn ang="0">
                      <a:pos x="T4" y="T5"/>
                    </a:cxn>
                    <a:cxn ang="0">
                      <a:pos x="T6" y="T7"/>
                    </a:cxn>
                    <a:cxn ang="0">
                      <a:pos x="T8" y="T9"/>
                    </a:cxn>
                    <a:cxn ang="0">
                      <a:pos x="T10" y="T11"/>
                    </a:cxn>
                  </a:cxnLst>
                  <a:rect l="0" t="0" r="r" b="b"/>
                  <a:pathLst>
                    <a:path w="220" h="271">
                      <a:moveTo>
                        <a:pt x="116" y="0"/>
                      </a:moveTo>
                      <a:cubicBezTo>
                        <a:pt x="116" y="0"/>
                        <a:pt x="0" y="28"/>
                        <a:pt x="0" y="35"/>
                      </a:cubicBezTo>
                      <a:cubicBezTo>
                        <a:pt x="0" y="42"/>
                        <a:pt x="44" y="271"/>
                        <a:pt x="44" y="271"/>
                      </a:cubicBezTo>
                      <a:cubicBezTo>
                        <a:pt x="202" y="271"/>
                        <a:pt x="202" y="271"/>
                        <a:pt x="202" y="271"/>
                      </a:cubicBezTo>
                      <a:cubicBezTo>
                        <a:pt x="220" y="36"/>
                        <a:pt x="220" y="36"/>
                        <a:pt x="220" y="36"/>
                      </a:cubicBezTo>
                      <a:cubicBezTo>
                        <a:pt x="116" y="0"/>
                        <a:pt x="116" y="0"/>
                        <a:pt x="116" y="0"/>
                      </a:cubicBezTo>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85" name="Freeform 76"/>
                <p:cNvSpPr>
                  <a:spLocks/>
                </p:cNvSpPr>
                <p:nvPr/>
              </p:nvSpPr>
              <p:spPr bwMode="auto">
                <a:xfrm>
                  <a:off x="2420204" y="2544763"/>
                  <a:ext cx="114300" cy="112713"/>
                </a:xfrm>
                <a:custGeom>
                  <a:avLst/>
                  <a:gdLst>
                    <a:gd name="T0" fmla="*/ 0 w 71"/>
                    <a:gd name="T1" fmla="*/ 39 h 70"/>
                    <a:gd name="T2" fmla="*/ 20 w 71"/>
                    <a:gd name="T3" fmla="*/ 70 h 70"/>
                    <a:gd name="T4" fmla="*/ 51 w 71"/>
                    <a:gd name="T5" fmla="*/ 70 h 70"/>
                    <a:gd name="T6" fmla="*/ 71 w 71"/>
                    <a:gd name="T7" fmla="*/ 39 h 70"/>
                    <a:gd name="T8" fmla="*/ 36 w 71"/>
                    <a:gd name="T9" fmla="*/ 0 h 70"/>
                    <a:gd name="T10" fmla="*/ 0 w 71"/>
                    <a:gd name="T11" fmla="*/ 39 h 70"/>
                  </a:gdLst>
                  <a:ahLst/>
                  <a:cxnLst>
                    <a:cxn ang="0">
                      <a:pos x="T0" y="T1"/>
                    </a:cxn>
                    <a:cxn ang="0">
                      <a:pos x="T2" y="T3"/>
                    </a:cxn>
                    <a:cxn ang="0">
                      <a:pos x="T4" y="T5"/>
                    </a:cxn>
                    <a:cxn ang="0">
                      <a:pos x="T6" y="T7"/>
                    </a:cxn>
                    <a:cxn ang="0">
                      <a:pos x="T8" y="T9"/>
                    </a:cxn>
                    <a:cxn ang="0">
                      <a:pos x="T10" y="T11"/>
                    </a:cxn>
                  </a:cxnLst>
                  <a:rect l="0" t="0" r="r" b="b"/>
                  <a:pathLst>
                    <a:path w="71" h="70">
                      <a:moveTo>
                        <a:pt x="0" y="39"/>
                      </a:moveTo>
                      <a:cubicBezTo>
                        <a:pt x="20" y="70"/>
                        <a:pt x="20" y="70"/>
                        <a:pt x="20" y="70"/>
                      </a:cubicBezTo>
                      <a:cubicBezTo>
                        <a:pt x="30" y="70"/>
                        <a:pt x="41" y="70"/>
                        <a:pt x="51" y="70"/>
                      </a:cubicBezTo>
                      <a:cubicBezTo>
                        <a:pt x="71" y="39"/>
                        <a:pt x="71" y="39"/>
                        <a:pt x="71" y="39"/>
                      </a:cubicBezTo>
                      <a:cubicBezTo>
                        <a:pt x="36" y="0"/>
                        <a:pt x="36" y="0"/>
                        <a:pt x="36" y="0"/>
                      </a:cubicBezTo>
                      <a:cubicBezTo>
                        <a:pt x="0" y="39"/>
                        <a:pt x="0" y="39"/>
                        <a:pt x="0" y="39"/>
                      </a:cubicBezTo>
                    </a:path>
                  </a:pathLst>
                </a:custGeom>
                <a:solidFill>
                  <a:srgbClr val="2680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86" name="Freeform 77"/>
                <p:cNvSpPr>
                  <a:spLocks/>
                </p:cNvSpPr>
                <p:nvPr/>
              </p:nvSpPr>
              <p:spPr bwMode="auto">
                <a:xfrm>
                  <a:off x="2405916" y="2657476"/>
                  <a:ext cx="142875" cy="322263"/>
                </a:xfrm>
                <a:custGeom>
                  <a:avLst/>
                  <a:gdLst>
                    <a:gd name="T0" fmla="*/ 29 w 90"/>
                    <a:gd name="T1" fmla="*/ 0 h 203"/>
                    <a:gd name="T2" fmla="*/ 0 w 90"/>
                    <a:gd name="T3" fmla="*/ 203 h 203"/>
                    <a:gd name="T4" fmla="*/ 90 w 90"/>
                    <a:gd name="T5" fmla="*/ 203 h 203"/>
                    <a:gd name="T6" fmla="*/ 61 w 90"/>
                    <a:gd name="T7" fmla="*/ 0 h 203"/>
                    <a:gd name="T8" fmla="*/ 29 w 90"/>
                    <a:gd name="T9" fmla="*/ 0 h 203"/>
                  </a:gdLst>
                  <a:ahLst/>
                  <a:cxnLst>
                    <a:cxn ang="0">
                      <a:pos x="T0" y="T1"/>
                    </a:cxn>
                    <a:cxn ang="0">
                      <a:pos x="T2" y="T3"/>
                    </a:cxn>
                    <a:cxn ang="0">
                      <a:pos x="T4" y="T5"/>
                    </a:cxn>
                    <a:cxn ang="0">
                      <a:pos x="T6" y="T7"/>
                    </a:cxn>
                    <a:cxn ang="0">
                      <a:pos x="T8" y="T9"/>
                    </a:cxn>
                  </a:cxnLst>
                  <a:rect l="0" t="0" r="r" b="b"/>
                  <a:pathLst>
                    <a:path w="90" h="203">
                      <a:moveTo>
                        <a:pt x="29" y="0"/>
                      </a:moveTo>
                      <a:lnTo>
                        <a:pt x="0" y="203"/>
                      </a:lnTo>
                      <a:lnTo>
                        <a:pt x="90" y="203"/>
                      </a:lnTo>
                      <a:lnTo>
                        <a:pt x="61" y="0"/>
                      </a:lnTo>
                      <a:lnTo>
                        <a:pt x="29" y="0"/>
                      </a:lnTo>
                      <a:close/>
                    </a:path>
                  </a:pathLst>
                </a:custGeom>
                <a:solidFill>
                  <a:srgbClr val="2680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87" name="Freeform 78"/>
                <p:cNvSpPr>
                  <a:spLocks/>
                </p:cNvSpPr>
                <p:nvPr/>
              </p:nvSpPr>
              <p:spPr bwMode="auto">
                <a:xfrm>
                  <a:off x="2405916" y="2657476"/>
                  <a:ext cx="142875" cy="322263"/>
                </a:xfrm>
                <a:custGeom>
                  <a:avLst/>
                  <a:gdLst>
                    <a:gd name="T0" fmla="*/ 29 w 90"/>
                    <a:gd name="T1" fmla="*/ 0 h 203"/>
                    <a:gd name="T2" fmla="*/ 0 w 90"/>
                    <a:gd name="T3" fmla="*/ 203 h 203"/>
                    <a:gd name="T4" fmla="*/ 90 w 90"/>
                    <a:gd name="T5" fmla="*/ 203 h 203"/>
                    <a:gd name="T6" fmla="*/ 61 w 90"/>
                    <a:gd name="T7" fmla="*/ 0 h 203"/>
                    <a:gd name="T8" fmla="*/ 29 w 90"/>
                    <a:gd name="T9" fmla="*/ 0 h 203"/>
                  </a:gdLst>
                  <a:ahLst/>
                  <a:cxnLst>
                    <a:cxn ang="0">
                      <a:pos x="T0" y="T1"/>
                    </a:cxn>
                    <a:cxn ang="0">
                      <a:pos x="T2" y="T3"/>
                    </a:cxn>
                    <a:cxn ang="0">
                      <a:pos x="T4" y="T5"/>
                    </a:cxn>
                    <a:cxn ang="0">
                      <a:pos x="T6" y="T7"/>
                    </a:cxn>
                    <a:cxn ang="0">
                      <a:pos x="T8" y="T9"/>
                    </a:cxn>
                  </a:cxnLst>
                  <a:rect l="0" t="0" r="r" b="b"/>
                  <a:pathLst>
                    <a:path w="90" h="203">
                      <a:moveTo>
                        <a:pt x="29" y="0"/>
                      </a:moveTo>
                      <a:lnTo>
                        <a:pt x="0" y="203"/>
                      </a:lnTo>
                      <a:lnTo>
                        <a:pt x="90" y="203"/>
                      </a:lnTo>
                      <a:lnTo>
                        <a:pt x="61" y="0"/>
                      </a:lnTo>
                      <a:lnTo>
                        <a:pt x="2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88" name="Freeform 79"/>
                <p:cNvSpPr>
                  <a:spLocks/>
                </p:cNvSpPr>
                <p:nvPr/>
              </p:nvSpPr>
              <p:spPr bwMode="auto">
                <a:xfrm>
                  <a:off x="2331304" y="2378076"/>
                  <a:ext cx="146050" cy="282575"/>
                </a:xfrm>
                <a:custGeom>
                  <a:avLst/>
                  <a:gdLst>
                    <a:gd name="T0" fmla="*/ 8 w 92"/>
                    <a:gd name="T1" fmla="*/ 0 h 178"/>
                    <a:gd name="T2" fmla="*/ 0 w 92"/>
                    <a:gd name="T3" fmla="*/ 28 h 178"/>
                    <a:gd name="T4" fmla="*/ 21 w 92"/>
                    <a:gd name="T5" fmla="*/ 178 h 178"/>
                    <a:gd name="T6" fmla="*/ 92 w 92"/>
                    <a:gd name="T7" fmla="*/ 105 h 178"/>
                    <a:gd name="T8" fmla="*/ 8 w 92"/>
                    <a:gd name="T9" fmla="*/ 0 h 178"/>
                  </a:gdLst>
                  <a:ahLst/>
                  <a:cxnLst>
                    <a:cxn ang="0">
                      <a:pos x="T0" y="T1"/>
                    </a:cxn>
                    <a:cxn ang="0">
                      <a:pos x="T2" y="T3"/>
                    </a:cxn>
                    <a:cxn ang="0">
                      <a:pos x="T4" y="T5"/>
                    </a:cxn>
                    <a:cxn ang="0">
                      <a:pos x="T6" y="T7"/>
                    </a:cxn>
                    <a:cxn ang="0">
                      <a:pos x="T8" y="T9"/>
                    </a:cxn>
                  </a:cxnLst>
                  <a:rect l="0" t="0" r="r" b="b"/>
                  <a:pathLst>
                    <a:path w="92" h="178">
                      <a:moveTo>
                        <a:pt x="8" y="0"/>
                      </a:moveTo>
                      <a:lnTo>
                        <a:pt x="0" y="28"/>
                      </a:lnTo>
                      <a:lnTo>
                        <a:pt x="21" y="178"/>
                      </a:lnTo>
                      <a:lnTo>
                        <a:pt x="92" y="105"/>
                      </a:lnTo>
                      <a:lnTo>
                        <a:pt x="8" y="0"/>
                      </a:lnTo>
                      <a:close/>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89" name="Freeform 80"/>
                <p:cNvSpPr>
                  <a:spLocks/>
                </p:cNvSpPr>
                <p:nvPr/>
              </p:nvSpPr>
              <p:spPr bwMode="auto">
                <a:xfrm>
                  <a:off x="2331304" y="2378076"/>
                  <a:ext cx="146050" cy="282575"/>
                </a:xfrm>
                <a:custGeom>
                  <a:avLst/>
                  <a:gdLst>
                    <a:gd name="T0" fmla="*/ 8 w 92"/>
                    <a:gd name="T1" fmla="*/ 0 h 178"/>
                    <a:gd name="T2" fmla="*/ 0 w 92"/>
                    <a:gd name="T3" fmla="*/ 28 h 178"/>
                    <a:gd name="T4" fmla="*/ 21 w 92"/>
                    <a:gd name="T5" fmla="*/ 178 h 178"/>
                    <a:gd name="T6" fmla="*/ 92 w 92"/>
                    <a:gd name="T7" fmla="*/ 105 h 178"/>
                    <a:gd name="T8" fmla="*/ 8 w 92"/>
                    <a:gd name="T9" fmla="*/ 0 h 178"/>
                  </a:gdLst>
                  <a:ahLst/>
                  <a:cxnLst>
                    <a:cxn ang="0">
                      <a:pos x="T0" y="T1"/>
                    </a:cxn>
                    <a:cxn ang="0">
                      <a:pos x="T2" y="T3"/>
                    </a:cxn>
                    <a:cxn ang="0">
                      <a:pos x="T4" y="T5"/>
                    </a:cxn>
                    <a:cxn ang="0">
                      <a:pos x="T6" y="T7"/>
                    </a:cxn>
                    <a:cxn ang="0">
                      <a:pos x="T8" y="T9"/>
                    </a:cxn>
                  </a:cxnLst>
                  <a:rect l="0" t="0" r="r" b="b"/>
                  <a:pathLst>
                    <a:path w="92" h="178">
                      <a:moveTo>
                        <a:pt x="8" y="0"/>
                      </a:moveTo>
                      <a:lnTo>
                        <a:pt x="0" y="28"/>
                      </a:lnTo>
                      <a:lnTo>
                        <a:pt x="21" y="178"/>
                      </a:lnTo>
                      <a:lnTo>
                        <a:pt x="92" y="105"/>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90" name="Freeform 81"/>
                <p:cNvSpPr>
                  <a:spLocks/>
                </p:cNvSpPr>
                <p:nvPr/>
              </p:nvSpPr>
              <p:spPr bwMode="auto">
                <a:xfrm>
                  <a:off x="2344004" y="2322513"/>
                  <a:ext cx="266700" cy="92075"/>
                </a:xfrm>
                <a:custGeom>
                  <a:avLst/>
                  <a:gdLst>
                    <a:gd name="T0" fmla="*/ 0 w 167"/>
                    <a:gd name="T1" fmla="*/ 0 h 58"/>
                    <a:gd name="T2" fmla="*/ 0 w 167"/>
                    <a:gd name="T3" fmla="*/ 6 h 58"/>
                    <a:gd name="T4" fmla="*/ 83 w 167"/>
                    <a:gd name="T5" fmla="*/ 58 h 58"/>
                    <a:gd name="T6" fmla="*/ 85 w 167"/>
                    <a:gd name="T7" fmla="*/ 58 h 58"/>
                    <a:gd name="T8" fmla="*/ 167 w 167"/>
                    <a:gd name="T9" fmla="*/ 9 h 58"/>
                    <a:gd name="T10" fmla="*/ 167 w 167"/>
                    <a:gd name="T11" fmla="*/ 0 h 58"/>
                    <a:gd name="T12" fmla="*/ 0 w 167"/>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67" h="58">
                      <a:moveTo>
                        <a:pt x="0" y="0"/>
                      </a:moveTo>
                      <a:cubicBezTo>
                        <a:pt x="0" y="6"/>
                        <a:pt x="0" y="6"/>
                        <a:pt x="0" y="6"/>
                      </a:cubicBezTo>
                      <a:cubicBezTo>
                        <a:pt x="0" y="6"/>
                        <a:pt x="43" y="56"/>
                        <a:pt x="83" y="58"/>
                      </a:cubicBezTo>
                      <a:cubicBezTo>
                        <a:pt x="84" y="58"/>
                        <a:pt x="85" y="58"/>
                        <a:pt x="85" y="58"/>
                      </a:cubicBezTo>
                      <a:cubicBezTo>
                        <a:pt x="125" y="58"/>
                        <a:pt x="167" y="9"/>
                        <a:pt x="167" y="9"/>
                      </a:cubicBezTo>
                      <a:cubicBezTo>
                        <a:pt x="167" y="0"/>
                        <a:pt x="167" y="0"/>
                        <a:pt x="167" y="0"/>
                      </a:cubicBezTo>
                      <a:cubicBezTo>
                        <a:pt x="0" y="0"/>
                        <a:pt x="0" y="0"/>
                        <a:pt x="0" y="0"/>
                      </a:cubicBezTo>
                    </a:path>
                  </a:pathLst>
                </a:custGeom>
                <a:solidFill>
                  <a:srgbClr val="C5A0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91" name="Freeform 83"/>
                <p:cNvSpPr>
                  <a:spLocks/>
                </p:cNvSpPr>
                <p:nvPr/>
              </p:nvSpPr>
              <p:spPr bwMode="auto">
                <a:xfrm>
                  <a:off x="2477354" y="2378076"/>
                  <a:ext cx="142875" cy="284163"/>
                </a:xfrm>
                <a:custGeom>
                  <a:avLst/>
                  <a:gdLst>
                    <a:gd name="T0" fmla="*/ 84 w 90"/>
                    <a:gd name="T1" fmla="*/ 0 h 179"/>
                    <a:gd name="T2" fmla="*/ 90 w 90"/>
                    <a:gd name="T3" fmla="*/ 28 h 179"/>
                    <a:gd name="T4" fmla="*/ 70 w 90"/>
                    <a:gd name="T5" fmla="*/ 179 h 179"/>
                    <a:gd name="T6" fmla="*/ 0 w 90"/>
                    <a:gd name="T7" fmla="*/ 105 h 179"/>
                    <a:gd name="T8" fmla="*/ 84 w 90"/>
                    <a:gd name="T9" fmla="*/ 0 h 179"/>
                  </a:gdLst>
                  <a:ahLst/>
                  <a:cxnLst>
                    <a:cxn ang="0">
                      <a:pos x="T0" y="T1"/>
                    </a:cxn>
                    <a:cxn ang="0">
                      <a:pos x="T2" y="T3"/>
                    </a:cxn>
                    <a:cxn ang="0">
                      <a:pos x="T4" y="T5"/>
                    </a:cxn>
                    <a:cxn ang="0">
                      <a:pos x="T6" y="T7"/>
                    </a:cxn>
                    <a:cxn ang="0">
                      <a:pos x="T8" y="T9"/>
                    </a:cxn>
                  </a:cxnLst>
                  <a:rect l="0" t="0" r="r" b="b"/>
                  <a:pathLst>
                    <a:path w="90" h="179">
                      <a:moveTo>
                        <a:pt x="84" y="0"/>
                      </a:moveTo>
                      <a:lnTo>
                        <a:pt x="90" y="28"/>
                      </a:lnTo>
                      <a:lnTo>
                        <a:pt x="70" y="179"/>
                      </a:lnTo>
                      <a:lnTo>
                        <a:pt x="0" y="105"/>
                      </a:lnTo>
                      <a:lnTo>
                        <a:pt x="84" y="0"/>
                      </a:lnTo>
                      <a:close/>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92" name="Freeform 84"/>
                <p:cNvSpPr>
                  <a:spLocks/>
                </p:cNvSpPr>
                <p:nvPr/>
              </p:nvSpPr>
              <p:spPr bwMode="auto">
                <a:xfrm>
                  <a:off x="2477354" y="2378076"/>
                  <a:ext cx="142875" cy="284163"/>
                </a:xfrm>
                <a:custGeom>
                  <a:avLst/>
                  <a:gdLst>
                    <a:gd name="T0" fmla="*/ 84 w 90"/>
                    <a:gd name="T1" fmla="*/ 0 h 179"/>
                    <a:gd name="T2" fmla="*/ 90 w 90"/>
                    <a:gd name="T3" fmla="*/ 28 h 179"/>
                    <a:gd name="T4" fmla="*/ 70 w 90"/>
                    <a:gd name="T5" fmla="*/ 179 h 179"/>
                    <a:gd name="T6" fmla="*/ 0 w 90"/>
                    <a:gd name="T7" fmla="*/ 105 h 179"/>
                    <a:gd name="T8" fmla="*/ 84 w 90"/>
                    <a:gd name="T9" fmla="*/ 0 h 179"/>
                  </a:gdLst>
                  <a:ahLst/>
                  <a:cxnLst>
                    <a:cxn ang="0">
                      <a:pos x="T0" y="T1"/>
                    </a:cxn>
                    <a:cxn ang="0">
                      <a:pos x="T2" y="T3"/>
                    </a:cxn>
                    <a:cxn ang="0">
                      <a:pos x="T4" y="T5"/>
                    </a:cxn>
                    <a:cxn ang="0">
                      <a:pos x="T6" y="T7"/>
                    </a:cxn>
                    <a:cxn ang="0">
                      <a:pos x="T8" y="T9"/>
                    </a:cxn>
                  </a:cxnLst>
                  <a:rect l="0" t="0" r="r" b="b"/>
                  <a:pathLst>
                    <a:path w="90" h="179">
                      <a:moveTo>
                        <a:pt x="84" y="0"/>
                      </a:moveTo>
                      <a:lnTo>
                        <a:pt x="90" y="28"/>
                      </a:lnTo>
                      <a:lnTo>
                        <a:pt x="70" y="179"/>
                      </a:lnTo>
                      <a:lnTo>
                        <a:pt x="0" y="105"/>
                      </a:lnTo>
                      <a:lnTo>
                        <a:pt x="8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93" name="Freeform 85"/>
                <p:cNvSpPr>
                  <a:spLocks/>
                </p:cNvSpPr>
                <p:nvPr/>
              </p:nvSpPr>
              <p:spPr bwMode="auto">
                <a:xfrm>
                  <a:off x="2477354" y="254476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94" name="Freeform 86"/>
                <p:cNvSpPr>
                  <a:spLocks/>
                </p:cNvSpPr>
                <p:nvPr/>
              </p:nvSpPr>
              <p:spPr bwMode="auto">
                <a:xfrm>
                  <a:off x="2477354" y="2544763"/>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95" name="Freeform 87"/>
                <p:cNvSpPr>
                  <a:spLocks/>
                </p:cNvSpPr>
                <p:nvPr/>
              </p:nvSpPr>
              <p:spPr bwMode="auto">
                <a:xfrm>
                  <a:off x="2344004" y="2373313"/>
                  <a:ext cx="266700" cy="171450"/>
                </a:xfrm>
                <a:custGeom>
                  <a:avLst/>
                  <a:gdLst>
                    <a:gd name="T0" fmla="*/ 168 w 168"/>
                    <a:gd name="T1" fmla="*/ 0 h 108"/>
                    <a:gd name="T2" fmla="*/ 84 w 168"/>
                    <a:gd name="T3" fmla="*/ 105 h 108"/>
                    <a:gd name="T4" fmla="*/ 0 w 168"/>
                    <a:gd name="T5" fmla="*/ 0 h 108"/>
                    <a:gd name="T6" fmla="*/ 0 w 168"/>
                    <a:gd name="T7" fmla="*/ 3 h 108"/>
                    <a:gd name="T8" fmla="*/ 84 w 168"/>
                    <a:gd name="T9" fmla="*/ 108 h 108"/>
                    <a:gd name="T10" fmla="*/ 84 w 168"/>
                    <a:gd name="T11" fmla="*/ 108 h 108"/>
                    <a:gd name="T12" fmla="*/ 168 w 168"/>
                    <a:gd name="T13" fmla="*/ 3 h 108"/>
                    <a:gd name="T14" fmla="*/ 168 w 168"/>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108">
                      <a:moveTo>
                        <a:pt x="168" y="0"/>
                      </a:moveTo>
                      <a:lnTo>
                        <a:pt x="84" y="105"/>
                      </a:lnTo>
                      <a:lnTo>
                        <a:pt x="0" y="0"/>
                      </a:lnTo>
                      <a:lnTo>
                        <a:pt x="0" y="3"/>
                      </a:lnTo>
                      <a:lnTo>
                        <a:pt x="84" y="108"/>
                      </a:lnTo>
                      <a:lnTo>
                        <a:pt x="84" y="108"/>
                      </a:lnTo>
                      <a:lnTo>
                        <a:pt x="168" y="3"/>
                      </a:lnTo>
                      <a:lnTo>
                        <a:pt x="168" y="0"/>
                      </a:lnTo>
                      <a:close/>
                    </a:path>
                  </a:pathLst>
                </a:custGeom>
                <a:solidFill>
                  <a:srgbClr val="E9BE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96" name="Freeform 88"/>
                <p:cNvSpPr>
                  <a:spLocks/>
                </p:cNvSpPr>
                <p:nvPr/>
              </p:nvSpPr>
              <p:spPr bwMode="auto">
                <a:xfrm>
                  <a:off x="2344004" y="2373313"/>
                  <a:ext cx="266700" cy="171450"/>
                </a:xfrm>
                <a:custGeom>
                  <a:avLst/>
                  <a:gdLst>
                    <a:gd name="T0" fmla="*/ 168 w 168"/>
                    <a:gd name="T1" fmla="*/ 0 h 108"/>
                    <a:gd name="T2" fmla="*/ 84 w 168"/>
                    <a:gd name="T3" fmla="*/ 105 h 108"/>
                    <a:gd name="T4" fmla="*/ 0 w 168"/>
                    <a:gd name="T5" fmla="*/ 0 h 108"/>
                    <a:gd name="T6" fmla="*/ 0 w 168"/>
                    <a:gd name="T7" fmla="*/ 3 h 108"/>
                    <a:gd name="T8" fmla="*/ 84 w 168"/>
                    <a:gd name="T9" fmla="*/ 108 h 108"/>
                    <a:gd name="T10" fmla="*/ 84 w 168"/>
                    <a:gd name="T11" fmla="*/ 108 h 108"/>
                    <a:gd name="T12" fmla="*/ 168 w 168"/>
                    <a:gd name="T13" fmla="*/ 3 h 108"/>
                    <a:gd name="T14" fmla="*/ 168 w 168"/>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108">
                      <a:moveTo>
                        <a:pt x="168" y="0"/>
                      </a:moveTo>
                      <a:lnTo>
                        <a:pt x="84" y="105"/>
                      </a:lnTo>
                      <a:lnTo>
                        <a:pt x="0" y="0"/>
                      </a:lnTo>
                      <a:lnTo>
                        <a:pt x="0" y="3"/>
                      </a:lnTo>
                      <a:lnTo>
                        <a:pt x="84" y="108"/>
                      </a:lnTo>
                      <a:lnTo>
                        <a:pt x="84" y="108"/>
                      </a:lnTo>
                      <a:lnTo>
                        <a:pt x="168" y="3"/>
                      </a:lnTo>
                      <a:lnTo>
                        <a:pt x="16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97" name="Freeform 89"/>
                <p:cNvSpPr>
                  <a:spLocks noEditPoints="1"/>
                </p:cNvSpPr>
                <p:nvPr/>
              </p:nvSpPr>
              <p:spPr bwMode="auto">
                <a:xfrm>
                  <a:off x="2451954" y="2657476"/>
                  <a:ext cx="50800" cy="1588"/>
                </a:xfrm>
                <a:custGeom>
                  <a:avLst/>
                  <a:gdLst>
                    <a:gd name="T0" fmla="*/ 0 w 32"/>
                    <a:gd name="T1" fmla="*/ 0 h 1"/>
                    <a:gd name="T2" fmla="*/ 0 w 32"/>
                    <a:gd name="T3" fmla="*/ 1 h 1"/>
                    <a:gd name="T4" fmla="*/ 0 w 32"/>
                    <a:gd name="T5" fmla="*/ 1 h 1"/>
                    <a:gd name="T6" fmla="*/ 0 w 32"/>
                    <a:gd name="T7" fmla="*/ 0 h 1"/>
                    <a:gd name="T8" fmla="*/ 32 w 32"/>
                    <a:gd name="T9" fmla="*/ 0 h 1"/>
                    <a:gd name="T10" fmla="*/ 32 w 32"/>
                    <a:gd name="T11" fmla="*/ 0 h 1"/>
                    <a:gd name="T12" fmla="*/ 32 w 32"/>
                    <a:gd name="T13" fmla="*/ 1 h 1"/>
                    <a:gd name="T14" fmla="*/ 32 w 32"/>
                    <a:gd name="T15" fmla="*/ 1 h 1"/>
                    <a:gd name="T16" fmla="*/ 32 w 32"/>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1">
                      <a:moveTo>
                        <a:pt x="0" y="0"/>
                      </a:moveTo>
                      <a:lnTo>
                        <a:pt x="0" y="1"/>
                      </a:lnTo>
                      <a:lnTo>
                        <a:pt x="0" y="1"/>
                      </a:lnTo>
                      <a:lnTo>
                        <a:pt x="0" y="0"/>
                      </a:lnTo>
                      <a:close/>
                      <a:moveTo>
                        <a:pt x="32" y="0"/>
                      </a:moveTo>
                      <a:lnTo>
                        <a:pt x="32" y="0"/>
                      </a:lnTo>
                      <a:lnTo>
                        <a:pt x="32" y="1"/>
                      </a:lnTo>
                      <a:lnTo>
                        <a:pt x="32" y="1"/>
                      </a:lnTo>
                      <a:lnTo>
                        <a:pt x="32" y="0"/>
                      </a:lnTo>
                      <a:close/>
                    </a:path>
                  </a:pathLst>
                </a:custGeom>
                <a:solidFill>
                  <a:srgbClr val="2F2F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98" name="Freeform 90"/>
                <p:cNvSpPr>
                  <a:spLocks noEditPoints="1"/>
                </p:cNvSpPr>
                <p:nvPr/>
              </p:nvSpPr>
              <p:spPr bwMode="auto">
                <a:xfrm>
                  <a:off x="2451954" y="2657476"/>
                  <a:ext cx="50800" cy="1588"/>
                </a:xfrm>
                <a:custGeom>
                  <a:avLst/>
                  <a:gdLst>
                    <a:gd name="T0" fmla="*/ 0 w 32"/>
                    <a:gd name="T1" fmla="*/ 0 h 1"/>
                    <a:gd name="T2" fmla="*/ 0 w 32"/>
                    <a:gd name="T3" fmla="*/ 1 h 1"/>
                    <a:gd name="T4" fmla="*/ 0 w 32"/>
                    <a:gd name="T5" fmla="*/ 1 h 1"/>
                    <a:gd name="T6" fmla="*/ 0 w 32"/>
                    <a:gd name="T7" fmla="*/ 0 h 1"/>
                    <a:gd name="T8" fmla="*/ 32 w 32"/>
                    <a:gd name="T9" fmla="*/ 0 h 1"/>
                    <a:gd name="T10" fmla="*/ 32 w 32"/>
                    <a:gd name="T11" fmla="*/ 0 h 1"/>
                    <a:gd name="T12" fmla="*/ 32 w 32"/>
                    <a:gd name="T13" fmla="*/ 1 h 1"/>
                    <a:gd name="T14" fmla="*/ 32 w 32"/>
                    <a:gd name="T15" fmla="*/ 1 h 1"/>
                    <a:gd name="T16" fmla="*/ 32 w 32"/>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1">
                      <a:moveTo>
                        <a:pt x="0" y="0"/>
                      </a:moveTo>
                      <a:lnTo>
                        <a:pt x="0" y="1"/>
                      </a:lnTo>
                      <a:lnTo>
                        <a:pt x="0" y="1"/>
                      </a:lnTo>
                      <a:lnTo>
                        <a:pt x="0" y="0"/>
                      </a:lnTo>
                      <a:moveTo>
                        <a:pt x="32" y="0"/>
                      </a:moveTo>
                      <a:lnTo>
                        <a:pt x="32" y="0"/>
                      </a:lnTo>
                      <a:lnTo>
                        <a:pt x="32" y="1"/>
                      </a:lnTo>
                      <a:lnTo>
                        <a:pt x="32" y="1"/>
                      </a:lnTo>
                      <a:lnTo>
                        <a:pt x="3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99" name="Rectangle 91"/>
                <p:cNvSpPr>
                  <a:spLocks noChangeArrowheads="1"/>
                </p:cNvSpPr>
                <p:nvPr/>
              </p:nvSpPr>
              <p:spPr bwMode="auto">
                <a:xfrm>
                  <a:off x="2451954" y="2657476"/>
                  <a:ext cx="50800" cy="1588"/>
                </a:xfrm>
                <a:prstGeom prst="rect">
                  <a:avLst/>
                </a:prstGeom>
                <a:solidFill>
                  <a:srgbClr val="2273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200" name="Rectangle 92"/>
                <p:cNvSpPr>
                  <a:spLocks noChangeArrowheads="1"/>
                </p:cNvSpPr>
                <p:nvPr/>
              </p:nvSpPr>
              <p:spPr bwMode="auto">
                <a:xfrm>
                  <a:off x="2451954" y="2657476"/>
                  <a:ext cx="50800"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201" name="Freeform 94"/>
                <p:cNvSpPr>
                  <a:spLocks/>
                </p:cNvSpPr>
                <p:nvPr/>
              </p:nvSpPr>
              <p:spPr bwMode="auto">
                <a:xfrm>
                  <a:off x="2340829" y="2152651"/>
                  <a:ext cx="276225" cy="169863"/>
                </a:xfrm>
                <a:custGeom>
                  <a:avLst/>
                  <a:gdLst>
                    <a:gd name="T0" fmla="*/ 163 w 172"/>
                    <a:gd name="T1" fmla="*/ 36 h 105"/>
                    <a:gd name="T2" fmla="*/ 101 w 172"/>
                    <a:gd name="T3" fmla="*/ 3 h 105"/>
                    <a:gd name="T4" fmla="*/ 86 w 172"/>
                    <a:gd name="T5" fmla="*/ 11 h 105"/>
                    <a:gd name="T6" fmla="*/ 71 w 172"/>
                    <a:gd name="T7" fmla="*/ 3 h 105"/>
                    <a:gd name="T8" fmla="*/ 9 w 172"/>
                    <a:gd name="T9" fmla="*/ 36 h 105"/>
                    <a:gd name="T10" fmla="*/ 0 w 172"/>
                    <a:gd name="T11" fmla="*/ 65 h 105"/>
                    <a:gd name="T12" fmla="*/ 0 w 172"/>
                    <a:gd name="T13" fmla="*/ 104 h 105"/>
                    <a:gd name="T14" fmla="*/ 14 w 172"/>
                    <a:gd name="T15" fmla="*/ 101 h 105"/>
                    <a:gd name="T16" fmla="*/ 24 w 172"/>
                    <a:gd name="T17" fmla="*/ 74 h 105"/>
                    <a:gd name="T18" fmla="*/ 45 w 172"/>
                    <a:gd name="T19" fmla="*/ 48 h 105"/>
                    <a:gd name="T20" fmla="*/ 86 w 172"/>
                    <a:gd name="T21" fmla="*/ 33 h 105"/>
                    <a:gd name="T22" fmla="*/ 127 w 172"/>
                    <a:gd name="T23" fmla="*/ 48 h 105"/>
                    <a:gd name="T24" fmla="*/ 148 w 172"/>
                    <a:gd name="T25" fmla="*/ 74 h 105"/>
                    <a:gd name="T26" fmla="*/ 159 w 172"/>
                    <a:gd name="T27" fmla="*/ 101 h 105"/>
                    <a:gd name="T28" fmla="*/ 172 w 172"/>
                    <a:gd name="T29" fmla="*/ 104 h 105"/>
                    <a:gd name="T30" fmla="*/ 172 w 172"/>
                    <a:gd name="T31" fmla="*/ 65 h 105"/>
                    <a:gd name="T32" fmla="*/ 163 w 172"/>
                    <a:gd name="T33" fmla="*/ 3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2" h="105">
                      <a:moveTo>
                        <a:pt x="163" y="36"/>
                      </a:moveTo>
                      <a:cubicBezTo>
                        <a:pt x="157" y="23"/>
                        <a:pt x="109" y="6"/>
                        <a:pt x="101" y="3"/>
                      </a:cubicBezTo>
                      <a:cubicBezTo>
                        <a:pt x="92" y="0"/>
                        <a:pt x="86" y="11"/>
                        <a:pt x="86" y="11"/>
                      </a:cubicBezTo>
                      <a:cubicBezTo>
                        <a:pt x="86" y="11"/>
                        <a:pt x="80" y="0"/>
                        <a:pt x="71" y="3"/>
                      </a:cubicBezTo>
                      <a:cubicBezTo>
                        <a:pt x="63" y="6"/>
                        <a:pt x="15" y="23"/>
                        <a:pt x="9" y="36"/>
                      </a:cubicBezTo>
                      <a:cubicBezTo>
                        <a:pt x="3" y="48"/>
                        <a:pt x="0" y="57"/>
                        <a:pt x="0" y="65"/>
                      </a:cubicBezTo>
                      <a:cubicBezTo>
                        <a:pt x="0" y="74"/>
                        <a:pt x="0" y="104"/>
                        <a:pt x="0" y="104"/>
                      </a:cubicBezTo>
                      <a:cubicBezTo>
                        <a:pt x="0" y="104"/>
                        <a:pt x="9" y="105"/>
                        <a:pt x="14" y="101"/>
                      </a:cubicBezTo>
                      <a:cubicBezTo>
                        <a:pt x="19" y="98"/>
                        <a:pt x="24" y="87"/>
                        <a:pt x="24" y="74"/>
                      </a:cubicBezTo>
                      <a:cubicBezTo>
                        <a:pt x="24" y="61"/>
                        <a:pt x="34" y="50"/>
                        <a:pt x="45" y="48"/>
                      </a:cubicBezTo>
                      <a:cubicBezTo>
                        <a:pt x="58" y="46"/>
                        <a:pt x="86" y="41"/>
                        <a:pt x="86" y="33"/>
                      </a:cubicBezTo>
                      <a:cubicBezTo>
                        <a:pt x="86" y="41"/>
                        <a:pt x="117" y="46"/>
                        <a:pt x="127" y="48"/>
                      </a:cubicBezTo>
                      <a:cubicBezTo>
                        <a:pt x="139" y="50"/>
                        <a:pt x="148" y="61"/>
                        <a:pt x="148" y="74"/>
                      </a:cubicBezTo>
                      <a:cubicBezTo>
                        <a:pt x="148" y="87"/>
                        <a:pt x="154" y="98"/>
                        <a:pt x="159" y="101"/>
                      </a:cubicBezTo>
                      <a:cubicBezTo>
                        <a:pt x="164" y="105"/>
                        <a:pt x="172" y="104"/>
                        <a:pt x="172" y="104"/>
                      </a:cubicBezTo>
                      <a:cubicBezTo>
                        <a:pt x="172" y="104"/>
                        <a:pt x="172" y="74"/>
                        <a:pt x="172" y="65"/>
                      </a:cubicBezTo>
                      <a:cubicBezTo>
                        <a:pt x="172" y="57"/>
                        <a:pt x="169" y="48"/>
                        <a:pt x="163" y="36"/>
                      </a:cubicBezTo>
                      <a:close/>
                    </a:path>
                  </a:pathLst>
                </a:custGeom>
                <a:solidFill>
                  <a:srgbClr val="605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grpSp>
          <p:sp>
            <p:nvSpPr>
              <p:cNvPr id="183" name="Freeform 74"/>
              <p:cNvSpPr>
                <a:spLocks/>
              </p:cNvSpPr>
              <p:nvPr/>
            </p:nvSpPr>
            <p:spPr bwMode="auto">
              <a:xfrm>
                <a:off x="2548790" y="2485233"/>
                <a:ext cx="233363" cy="561975"/>
              </a:xfrm>
              <a:custGeom>
                <a:avLst/>
                <a:gdLst>
                  <a:gd name="T0" fmla="*/ 111 w 147"/>
                  <a:gd name="T1" fmla="*/ 0 h 354"/>
                  <a:gd name="T2" fmla="*/ 111 w 147"/>
                  <a:gd name="T3" fmla="*/ 39 h 354"/>
                  <a:gd name="T4" fmla="*/ 147 w 147"/>
                  <a:gd name="T5" fmla="*/ 354 h 354"/>
                  <a:gd name="T6" fmla="*/ 84 w 147"/>
                  <a:gd name="T7" fmla="*/ 354 h 354"/>
                  <a:gd name="T8" fmla="*/ 15 w 147"/>
                  <a:gd name="T9" fmla="*/ 214 h 354"/>
                  <a:gd name="T10" fmla="*/ 81 w 147"/>
                  <a:gd name="T11" fmla="*/ 169 h 354"/>
                  <a:gd name="T12" fmla="*/ 0 w 147"/>
                  <a:gd name="T13" fmla="*/ 132 h 354"/>
                  <a:gd name="T14" fmla="*/ 75 w 147"/>
                  <a:gd name="T15" fmla="*/ 16 h 354"/>
                  <a:gd name="T16" fmla="*/ 111 w 147"/>
                  <a:gd name="T17"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 h="354">
                    <a:moveTo>
                      <a:pt x="111" y="0"/>
                    </a:moveTo>
                    <a:lnTo>
                      <a:pt x="111" y="39"/>
                    </a:lnTo>
                    <a:lnTo>
                      <a:pt x="147" y="354"/>
                    </a:lnTo>
                    <a:lnTo>
                      <a:pt x="84" y="354"/>
                    </a:lnTo>
                    <a:lnTo>
                      <a:pt x="15" y="214"/>
                    </a:lnTo>
                    <a:lnTo>
                      <a:pt x="81" y="169"/>
                    </a:lnTo>
                    <a:lnTo>
                      <a:pt x="0" y="132"/>
                    </a:lnTo>
                    <a:lnTo>
                      <a:pt x="75" y="16"/>
                    </a:lnTo>
                    <a:lnTo>
                      <a:pt x="111" y="0"/>
                    </a:ln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grpSp>
        <p:grpSp>
          <p:nvGrpSpPr>
            <p:cNvPr id="52" name="Group 51"/>
            <p:cNvGrpSpPr/>
            <p:nvPr/>
          </p:nvGrpSpPr>
          <p:grpSpPr>
            <a:xfrm>
              <a:off x="2639220" y="2590802"/>
              <a:ext cx="709612" cy="769937"/>
              <a:chOff x="2668588" y="2424907"/>
              <a:chExt cx="709612" cy="769937"/>
            </a:xfrm>
          </p:grpSpPr>
          <p:sp>
            <p:nvSpPr>
              <p:cNvPr id="177" name="Freeform 100"/>
              <p:cNvSpPr>
                <a:spLocks/>
              </p:cNvSpPr>
              <p:nvPr/>
            </p:nvSpPr>
            <p:spPr bwMode="auto">
              <a:xfrm>
                <a:off x="3257550" y="2820194"/>
                <a:ext cx="120650" cy="177800"/>
              </a:xfrm>
              <a:custGeom>
                <a:avLst/>
                <a:gdLst>
                  <a:gd name="T0" fmla="*/ 57 w 75"/>
                  <a:gd name="T1" fmla="*/ 7 h 111"/>
                  <a:gd name="T2" fmla="*/ 11 w 75"/>
                  <a:gd name="T3" fmla="*/ 43 h 111"/>
                  <a:gd name="T4" fmla="*/ 18 w 75"/>
                  <a:gd name="T5" fmla="*/ 104 h 111"/>
                  <a:gd name="T6" fmla="*/ 64 w 75"/>
                  <a:gd name="T7" fmla="*/ 68 h 111"/>
                  <a:gd name="T8" fmla="*/ 57 w 75"/>
                  <a:gd name="T9" fmla="*/ 7 h 111"/>
                </a:gdLst>
                <a:ahLst/>
                <a:cxnLst>
                  <a:cxn ang="0">
                    <a:pos x="T0" y="T1"/>
                  </a:cxn>
                  <a:cxn ang="0">
                    <a:pos x="T2" y="T3"/>
                  </a:cxn>
                  <a:cxn ang="0">
                    <a:pos x="T4" y="T5"/>
                  </a:cxn>
                  <a:cxn ang="0">
                    <a:pos x="T6" y="T7"/>
                  </a:cxn>
                  <a:cxn ang="0">
                    <a:pos x="T8" y="T9"/>
                  </a:cxn>
                </a:cxnLst>
                <a:rect l="0" t="0" r="r" b="b"/>
                <a:pathLst>
                  <a:path w="75" h="111">
                    <a:moveTo>
                      <a:pt x="57" y="7"/>
                    </a:moveTo>
                    <a:cubicBezTo>
                      <a:pt x="43" y="0"/>
                      <a:pt x="22" y="17"/>
                      <a:pt x="11" y="43"/>
                    </a:cubicBezTo>
                    <a:cubicBezTo>
                      <a:pt x="0" y="70"/>
                      <a:pt x="3" y="97"/>
                      <a:pt x="18" y="104"/>
                    </a:cubicBezTo>
                    <a:cubicBezTo>
                      <a:pt x="33" y="111"/>
                      <a:pt x="53" y="94"/>
                      <a:pt x="64" y="68"/>
                    </a:cubicBezTo>
                    <a:cubicBezTo>
                      <a:pt x="75" y="41"/>
                      <a:pt x="72" y="14"/>
                      <a:pt x="57" y="7"/>
                    </a:cubicBezTo>
                    <a:close/>
                  </a:path>
                </a:pathLst>
              </a:custGeom>
              <a:solidFill>
                <a:srgbClr val="F6DB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78" name="Freeform 101"/>
              <p:cNvSpPr>
                <a:spLocks/>
              </p:cNvSpPr>
              <p:nvPr/>
            </p:nvSpPr>
            <p:spPr bwMode="auto">
              <a:xfrm>
                <a:off x="2695575" y="2820194"/>
                <a:ext cx="122238" cy="177800"/>
              </a:xfrm>
              <a:custGeom>
                <a:avLst/>
                <a:gdLst>
                  <a:gd name="T0" fmla="*/ 18 w 76"/>
                  <a:gd name="T1" fmla="*/ 7 h 111"/>
                  <a:gd name="T2" fmla="*/ 65 w 76"/>
                  <a:gd name="T3" fmla="*/ 43 h 111"/>
                  <a:gd name="T4" fmla="*/ 58 w 76"/>
                  <a:gd name="T5" fmla="*/ 104 h 111"/>
                  <a:gd name="T6" fmla="*/ 11 w 76"/>
                  <a:gd name="T7" fmla="*/ 68 h 111"/>
                  <a:gd name="T8" fmla="*/ 18 w 76"/>
                  <a:gd name="T9" fmla="*/ 7 h 111"/>
                </a:gdLst>
                <a:ahLst/>
                <a:cxnLst>
                  <a:cxn ang="0">
                    <a:pos x="T0" y="T1"/>
                  </a:cxn>
                  <a:cxn ang="0">
                    <a:pos x="T2" y="T3"/>
                  </a:cxn>
                  <a:cxn ang="0">
                    <a:pos x="T4" y="T5"/>
                  </a:cxn>
                  <a:cxn ang="0">
                    <a:pos x="T6" y="T7"/>
                  </a:cxn>
                  <a:cxn ang="0">
                    <a:pos x="T8" y="T9"/>
                  </a:cxn>
                </a:cxnLst>
                <a:rect l="0" t="0" r="r" b="b"/>
                <a:pathLst>
                  <a:path w="76" h="111">
                    <a:moveTo>
                      <a:pt x="18" y="7"/>
                    </a:moveTo>
                    <a:cubicBezTo>
                      <a:pt x="33" y="0"/>
                      <a:pt x="54" y="17"/>
                      <a:pt x="65" y="43"/>
                    </a:cubicBezTo>
                    <a:cubicBezTo>
                      <a:pt x="76" y="70"/>
                      <a:pt x="72" y="97"/>
                      <a:pt x="58" y="104"/>
                    </a:cubicBezTo>
                    <a:cubicBezTo>
                      <a:pt x="43" y="111"/>
                      <a:pt x="22" y="94"/>
                      <a:pt x="11" y="68"/>
                    </a:cubicBezTo>
                    <a:cubicBezTo>
                      <a:pt x="0" y="41"/>
                      <a:pt x="3" y="14"/>
                      <a:pt x="18" y="7"/>
                    </a:cubicBezTo>
                    <a:close/>
                  </a:path>
                </a:pathLst>
              </a:custGeom>
              <a:solidFill>
                <a:srgbClr val="F6DB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79" name="Freeform 102"/>
              <p:cNvSpPr>
                <a:spLocks/>
              </p:cNvSpPr>
              <p:nvPr/>
            </p:nvSpPr>
            <p:spPr bwMode="auto">
              <a:xfrm>
                <a:off x="2919413" y="3112294"/>
                <a:ext cx="234950" cy="82550"/>
              </a:xfrm>
              <a:custGeom>
                <a:avLst/>
                <a:gdLst>
                  <a:gd name="T0" fmla="*/ 147 w 147"/>
                  <a:gd name="T1" fmla="*/ 0 h 51"/>
                  <a:gd name="T2" fmla="*/ 0 w 147"/>
                  <a:gd name="T3" fmla="*/ 0 h 51"/>
                  <a:gd name="T4" fmla="*/ 0 w 147"/>
                  <a:gd name="T5" fmla="*/ 5 h 51"/>
                  <a:gd name="T6" fmla="*/ 73 w 147"/>
                  <a:gd name="T7" fmla="*/ 51 h 51"/>
                  <a:gd name="T8" fmla="*/ 147 w 147"/>
                  <a:gd name="T9" fmla="*/ 4 h 51"/>
                  <a:gd name="T10" fmla="*/ 147 w 147"/>
                  <a:gd name="T11" fmla="*/ 0 h 51"/>
                </a:gdLst>
                <a:ahLst/>
                <a:cxnLst>
                  <a:cxn ang="0">
                    <a:pos x="T0" y="T1"/>
                  </a:cxn>
                  <a:cxn ang="0">
                    <a:pos x="T2" y="T3"/>
                  </a:cxn>
                  <a:cxn ang="0">
                    <a:pos x="T4" y="T5"/>
                  </a:cxn>
                  <a:cxn ang="0">
                    <a:pos x="T6" y="T7"/>
                  </a:cxn>
                  <a:cxn ang="0">
                    <a:pos x="T8" y="T9"/>
                  </a:cxn>
                  <a:cxn ang="0">
                    <a:pos x="T10" y="T11"/>
                  </a:cxn>
                </a:cxnLst>
                <a:rect l="0" t="0" r="r" b="b"/>
                <a:pathLst>
                  <a:path w="147" h="51">
                    <a:moveTo>
                      <a:pt x="147" y="0"/>
                    </a:moveTo>
                    <a:cubicBezTo>
                      <a:pt x="0" y="0"/>
                      <a:pt x="0" y="0"/>
                      <a:pt x="0" y="0"/>
                    </a:cubicBezTo>
                    <a:cubicBezTo>
                      <a:pt x="0" y="5"/>
                      <a:pt x="0" y="5"/>
                      <a:pt x="0" y="5"/>
                    </a:cubicBezTo>
                    <a:cubicBezTo>
                      <a:pt x="0" y="5"/>
                      <a:pt x="46" y="51"/>
                      <a:pt x="73" y="51"/>
                    </a:cubicBezTo>
                    <a:cubicBezTo>
                      <a:pt x="100" y="51"/>
                      <a:pt x="147" y="4"/>
                      <a:pt x="147" y="4"/>
                    </a:cubicBezTo>
                    <a:cubicBezTo>
                      <a:pt x="147" y="0"/>
                      <a:pt x="147" y="0"/>
                      <a:pt x="147" y="0"/>
                    </a:cubicBezTo>
                  </a:path>
                </a:pathLst>
              </a:custGeom>
              <a:solidFill>
                <a:srgbClr val="C5AF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80" name="Freeform 103"/>
              <p:cNvSpPr>
                <a:spLocks/>
              </p:cNvSpPr>
              <p:nvPr/>
            </p:nvSpPr>
            <p:spPr bwMode="auto">
              <a:xfrm>
                <a:off x="2711450" y="2445544"/>
                <a:ext cx="652463" cy="723900"/>
              </a:xfrm>
              <a:custGeom>
                <a:avLst/>
                <a:gdLst>
                  <a:gd name="T0" fmla="*/ 203 w 406"/>
                  <a:gd name="T1" fmla="*/ 450 h 450"/>
                  <a:gd name="T2" fmla="*/ 30 w 406"/>
                  <a:gd name="T3" fmla="*/ 266 h 450"/>
                  <a:gd name="T4" fmla="*/ 203 w 406"/>
                  <a:gd name="T5" fmla="*/ 0 h 450"/>
                  <a:gd name="T6" fmla="*/ 375 w 406"/>
                  <a:gd name="T7" fmla="*/ 266 h 450"/>
                  <a:gd name="T8" fmla="*/ 203 w 406"/>
                  <a:gd name="T9" fmla="*/ 450 h 450"/>
                </a:gdLst>
                <a:ahLst/>
                <a:cxnLst>
                  <a:cxn ang="0">
                    <a:pos x="T0" y="T1"/>
                  </a:cxn>
                  <a:cxn ang="0">
                    <a:pos x="T2" y="T3"/>
                  </a:cxn>
                  <a:cxn ang="0">
                    <a:pos x="T4" y="T5"/>
                  </a:cxn>
                  <a:cxn ang="0">
                    <a:pos x="T6" y="T7"/>
                  </a:cxn>
                  <a:cxn ang="0">
                    <a:pos x="T8" y="T9"/>
                  </a:cxn>
                </a:cxnLst>
                <a:rect l="0" t="0" r="r" b="b"/>
                <a:pathLst>
                  <a:path w="406" h="450">
                    <a:moveTo>
                      <a:pt x="203" y="450"/>
                    </a:moveTo>
                    <a:cubicBezTo>
                      <a:pt x="157" y="450"/>
                      <a:pt x="60" y="374"/>
                      <a:pt x="30" y="266"/>
                    </a:cubicBezTo>
                    <a:cubicBezTo>
                      <a:pt x="0" y="157"/>
                      <a:pt x="57" y="0"/>
                      <a:pt x="203" y="0"/>
                    </a:cubicBezTo>
                    <a:cubicBezTo>
                      <a:pt x="349" y="0"/>
                      <a:pt x="406" y="157"/>
                      <a:pt x="375" y="266"/>
                    </a:cubicBezTo>
                    <a:cubicBezTo>
                      <a:pt x="346" y="374"/>
                      <a:pt x="249" y="450"/>
                      <a:pt x="203" y="450"/>
                    </a:cubicBezTo>
                    <a:close/>
                  </a:path>
                </a:pathLst>
              </a:custGeom>
              <a:solidFill>
                <a:srgbClr val="F6DB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81" name="Freeform 104"/>
              <p:cNvSpPr>
                <a:spLocks/>
              </p:cNvSpPr>
              <p:nvPr/>
            </p:nvSpPr>
            <p:spPr bwMode="auto">
              <a:xfrm>
                <a:off x="2668588" y="2424907"/>
                <a:ext cx="690563" cy="498475"/>
              </a:xfrm>
              <a:custGeom>
                <a:avLst/>
                <a:gdLst>
                  <a:gd name="T0" fmla="*/ 259 w 430"/>
                  <a:gd name="T1" fmla="*/ 148 h 310"/>
                  <a:gd name="T2" fmla="*/ 357 w 430"/>
                  <a:gd name="T3" fmla="*/ 226 h 310"/>
                  <a:gd name="T4" fmla="*/ 387 w 430"/>
                  <a:gd name="T5" fmla="*/ 301 h 310"/>
                  <a:gd name="T6" fmla="*/ 411 w 430"/>
                  <a:gd name="T7" fmla="*/ 145 h 310"/>
                  <a:gd name="T8" fmla="*/ 257 w 430"/>
                  <a:gd name="T9" fmla="*/ 4 h 310"/>
                  <a:gd name="T10" fmla="*/ 104 w 430"/>
                  <a:gd name="T11" fmla="*/ 47 h 310"/>
                  <a:gd name="T12" fmla="*/ 63 w 430"/>
                  <a:gd name="T13" fmla="*/ 310 h 310"/>
                  <a:gd name="T14" fmla="*/ 148 w 430"/>
                  <a:gd name="T15" fmla="*/ 105 h 310"/>
                  <a:gd name="T16" fmla="*/ 259 w 430"/>
                  <a:gd name="T17" fmla="*/ 148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0" h="310">
                    <a:moveTo>
                      <a:pt x="259" y="148"/>
                    </a:moveTo>
                    <a:cubicBezTo>
                      <a:pt x="295" y="223"/>
                      <a:pt x="310" y="246"/>
                      <a:pt x="357" y="226"/>
                    </a:cubicBezTo>
                    <a:cubicBezTo>
                      <a:pt x="405" y="206"/>
                      <a:pt x="396" y="262"/>
                      <a:pt x="387" y="301"/>
                    </a:cubicBezTo>
                    <a:cubicBezTo>
                      <a:pt x="430" y="248"/>
                      <a:pt x="425" y="197"/>
                      <a:pt x="411" y="145"/>
                    </a:cubicBezTo>
                    <a:cubicBezTo>
                      <a:pt x="397" y="88"/>
                      <a:pt x="325" y="2"/>
                      <a:pt x="257" y="4"/>
                    </a:cubicBezTo>
                    <a:cubicBezTo>
                      <a:pt x="220" y="0"/>
                      <a:pt x="164" y="5"/>
                      <a:pt x="104" y="47"/>
                    </a:cubicBezTo>
                    <a:cubicBezTo>
                      <a:pt x="0" y="122"/>
                      <a:pt x="35" y="290"/>
                      <a:pt x="63" y="310"/>
                    </a:cubicBezTo>
                    <a:cubicBezTo>
                      <a:pt x="36" y="155"/>
                      <a:pt x="102" y="186"/>
                      <a:pt x="148" y="105"/>
                    </a:cubicBezTo>
                    <a:cubicBezTo>
                      <a:pt x="163" y="69"/>
                      <a:pt x="221" y="67"/>
                      <a:pt x="259" y="148"/>
                    </a:cubicBezTo>
                    <a:close/>
                  </a:path>
                </a:pathLst>
              </a:custGeom>
              <a:solidFill>
                <a:srgbClr val="BF97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grpSp>
        <p:sp>
          <p:nvSpPr>
            <p:cNvPr id="53" name="Freeform 105"/>
            <p:cNvSpPr>
              <a:spLocks/>
            </p:cNvSpPr>
            <p:nvPr/>
          </p:nvSpPr>
          <p:spPr bwMode="auto">
            <a:xfrm>
              <a:off x="2712245" y="3384552"/>
              <a:ext cx="234950" cy="433388"/>
            </a:xfrm>
            <a:custGeom>
              <a:avLst/>
              <a:gdLst>
                <a:gd name="T0" fmla="*/ 148 w 148"/>
                <a:gd name="T1" fmla="*/ 272 h 273"/>
                <a:gd name="T2" fmla="*/ 84 w 148"/>
                <a:gd name="T3" fmla="*/ 272 h 273"/>
                <a:gd name="T4" fmla="*/ 80 w 148"/>
                <a:gd name="T5" fmla="*/ 273 h 273"/>
                <a:gd name="T6" fmla="*/ 16 w 148"/>
                <a:gd name="T7" fmla="*/ 213 h 273"/>
                <a:gd name="T8" fmla="*/ 81 w 148"/>
                <a:gd name="T9" fmla="*/ 169 h 273"/>
                <a:gd name="T10" fmla="*/ 0 w 148"/>
                <a:gd name="T11" fmla="*/ 131 h 273"/>
                <a:gd name="T12" fmla="*/ 54 w 148"/>
                <a:gd name="T13" fmla="*/ 48 h 273"/>
                <a:gd name="T14" fmla="*/ 75 w 148"/>
                <a:gd name="T15" fmla="*/ 16 h 273"/>
                <a:gd name="T16" fmla="*/ 111 w 148"/>
                <a:gd name="T17" fmla="*/ 0 h 273"/>
                <a:gd name="T18" fmla="*/ 111 w 148"/>
                <a:gd name="T19" fmla="*/ 38 h 273"/>
                <a:gd name="T20" fmla="*/ 147 w 148"/>
                <a:gd name="T21" fmla="*/ 273 h 273"/>
                <a:gd name="T22" fmla="*/ 148 w 148"/>
                <a:gd name="T23" fmla="*/ 272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8" h="273">
                  <a:moveTo>
                    <a:pt x="148" y="272"/>
                  </a:moveTo>
                  <a:lnTo>
                    <a:pt x="84" y="272"/>
                  </a:lnTo>
                  <a:lnTo>
                    <a:pt x="80" y="273"/>
                  </a:lnTo>
                  <a:lnTo>
                    <a:pt x="16" y="213"/>
                  </a:lnTo>
                  <a:lnTo>
                    <a:pt x="81" y="169"/>
                  </a:lnTo>
                  <a:lnTo>
                    <a:pt x="0" y="131"/>
                  </a:lnTo>
                  <a:lnTo>
                    <a:pt x="54" y="48"/>
                  </a:lnTo>
                  <a:lnTo>
                    <a:pt x="75" y="16"/>
                  </a:lnTo>
                  <a:lnTo>
                    <a:pt x="111" y="0"/>
                  </a:lnTo>
                  <a:lnTo>
                    <a:pt x="111" y="38"/>
                  </a:lnTo>
                  <a:lnTo>
                    <a:pt x="147" y="273"/>
                  </a:lnTo>
                  <a:lnTo>
                    <a:pt x="148" y="272"/>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54" name="Freeform 106"/>
            <p:cNvSpPr>
              <a:spLocks/>
            </p:cNvSpPr>
            <p:nvPr/>
          </p:nvSpPr>
          <p:spPr bwMode="auto">
            <a:xfrm>
              <a:off x="3067845" y="3381377"/>
              <a:ext cx="231775" cy="436563"/>
            </a:xfrm>
            <a:custGeom>
              <a:avLst/>
              <a:gdLst>
                <a:gd name="T0" fmla="*/ 66 w 146"/>
                <a:gd name="T1" fmla="*/ 169 h 275"/>
                <a:gd name="T2" fmla="*/ 132 w 146"/>
                <a:gd name="T3" fmla="*/ 212 h 275"/>
                <a:gd name="T4" fmla="*/ 67 w 146"/>
                <a:gd name="T5" fmla="*/ 275 h 275"/>
                <a:gd name="T6" fmla="*/ 63 w 146"/>
                <a:gd name="T7" fmla="*/ 274 h 275"/>
                <a:gd name="T8" fmla="*/ 0 w 146"/>
                <a:gd name="T9" fmla="*/ 274 h 275"/>
                <a:gd name="T10" fmla="*/ 1 w 146"/>
                <a:gd name="T11" fmla="*/ 275 h 275"/>
                <a:gd name="T12" fmla="*/ 37 w 146"/>
                <a:gd name="T13" fmla="*/ 37 h 275"/>
                <a:gd name="T14" fmla="*/ 37 w 146"/>
                <a:gd name="T15" fmla="*/ 0 h 275"/>
                <a:gd name="T16" fmla="*/ 81 w 146"/>
                <a:gd name="T17" fmla="*/ 19 h 275"/>
                <a:gd name="T18" fmla="*/ 100 w 146"/>
                <a:gd name="T19" fmla="*/ 51 h 275"/>
                <a:gd name="T20" fmla="*/ 146 w 146"/>
                <a:gd name="T21" fmla="*/ 130 h 275"/>
                <a:gd name="T22" fmla="*/ 66 w 146"/>
                <a:gd name="T23" fmla="*/ 16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6" h="275">
                  <a:moveTo>
                    <a:pt x="66" y="169"/>
                  </a:moveTo>
                  <a:lnTo>
                    <a:pt x="132" y="212"/>
                  </a:lnTo>
                  <a:lnTo>
                    <a:pt x="67" y="275"/>
                  </a:lnTo>
                  <a:lnTo>
                    <a:pt x="63" y="274"/>
                  </a:lnTo>
                  <a:lnTo>
                    <a:pt x="0" y="274"/>
                  </a:lnTo>
                  <a:lnTo>
                    <a:pt x="1" y="275"/>
                  </a:lnTo>
                  <a:lnTo>
                    <a:pt x="37" y="37"/>
                  </a:lnTo>
                  <a:lnTo>
                    <a:pt x="37" y="0"/>
                  </a:lnTo>
                  <a:lnTo>
                    <a:pt x="81" y="19"/>
                  </a:lnTo>
                  <a:lnTo>
                    <a:pt x="100" y="51"/>
                  </a:lnTo>
                  <a:lnTo>
                    <a:pt x="146" y="130"/>
                  </a:lnTo>
                  <a:lnTo>
                    <a:pt x="66" y="169"/>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55" name="Freeform 107"/>
            <p:cNvSpPr>
              <a:spLocks/>
            </p:cNvSpPr>
            <p:nvPr/>
          </p:nvSpPr>
          <p:spPr bwMode="auto">
            <a:xfrm>
              <a:off x="5316538" y="1786732"/>
              <a:ext cx="379413" cy="960438"/>
            </a:xfrm>
            <a:custGeom>
              <a:avLst/>
              <a:gdLst>
                <a:gd name="T0" fmla="*/ 85 w 236"/>
                <a:gd name="T1" fmla="*/ 54 h 598"/>
                <a:gd name="T2" fmla="*/ 191 w 236"/>
                <a:gd name="T3" fmla="*/ 103 h 598"/>
                <a:gd name="T4" fmla="*/ 221 w 236"/>
                <a:gd name="T5" fmla="*/ 279 h 598"/>
                <a:gd name="T6" fmla="*/ 113 w 236"/>
                <a:gd name="T7" fmla="*/ 597 h 598"/>
                <a:gd name="T8" fmla="*/ 18 w 236"/>
                <a:gd name="T9" fmla="*/ 271 h 598"/>
                <a:gd name="T10" fmla="*/ 85 w 236"/>
                <a:gd name="T11" fmla="*/ 54 h 598"/>
              </a:gdLst>
              <a:ahLst/>
              <a:cxnLst>
                <a:cxn ang="0">
                  <a:pos x="T0" y="T1"/>
                </a:cxn>
                <a:cxn ang="0">
                  <a:pos x="T2" y="T3"/>
                </a:cxn>
                <a:cxn ang="0">
                  <a:pos x="T4" y="T5"/>
                </a:cxn>
                <a:cxn ang="0">
                  <a:pos x="T6" y="T7"/>
                </a:cxn>
                <a:cxn ang="0">
                  <a:pos x="T8" y="T9"/>
                </a:cxn>
                <a:cxn ang="0">
                  <a:pos x="T10" y="T11"/>
                </a:cxn>
              </a:cxnLst>
              <a:rect l="0" t="0" r="r" b="b"/>
              <a:pathLst>
                <a:path w="236" h="598">
                  <a:moveTo>
                    <a:pt x="85" y="54"/>
                  </a:moveTo>
                  <a:cubicBezTo>
                    <a:pt x="94" y="25"/>
                    <a:pt x="163" y="0"/>
                    <a:pt x="191" y="103"/>
                  </a:cubicBezTo>
                  <a:cubicBezTo>
                    <a:pt x="219" y="206"/>
                    <a:pt x="205" y="243"/>
                    <a:pt x="221" y="279"/>
                  </a:cubicBezTo>
                  <a:cubicBezTo>
                    <a:pt x="236" y="316"/>
                    <a:pt x="200" y="598"/>
                    <a:pt x="113" y="597"/>
                  </a:cubicBezTo>
                  <a:cubicBezTo>
                    <a:pt x="20" y="596"/>
                    <a:pt x="0" y="326"/>
                    <a:pt x="18" y="271"/>
                  </a:cubicBezTo>
                  <a:cubicBezTo>
                    <a:pt x="37" y="217"/>
                    <a:pt x="20" y="54"/>
                    <a:pt x="85" y="54"/>
                  </a:cubicBezTo>
                </a:path>
              </a:pathLst>
            </a:custGeom>
            <a:solidFill>
              <a:srgbClr val="605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56" name="Freeform 108"/>
            <p:cNvSpPr>
              <a:spLocks/>
            </p:cNvSpPr>
            <p:nvPr/>
          </p:nvSpPr>
          <p:spPr bwMode="auto">
            <a:xfrm>
              <a:off x="5702300" y="1786732"/>
              <a:ext cx="379413" cy="960438"/>
            </a:xfrm>
            <a:custGeom>
              <a:avLst/>
              <a:gdLst>
                <a:gd name="T0" fmla="*/ 151 w 237"/>
                <a:gd name="T1" fmla="*/ 54 h 598"/>
                <a:gd name="T2" fmla="*/ 45 w 237"/>
                <a:gd name="T3" fmla="*/ 103 h 598"/>
                <a:gd name="T4" fmla="*/ 15 w 237"/>
                <a:gd name="T5" fmla="*/ 279 h 598"/>
                <a:gd name="T6" fmla="*/ 123 w 237"/>
                <a:gd name="T7" fmla="*/ 597 h 598"/>
                <a:gd name="T8" fmla="*/ 218 w 237"/>
                <a:gd name="T9" fmla="*/ 271 h 598"/>
                <a:gd name="T10" fmla="*/ 151 w 237"/>
                <a:gd name="T11" fmla="*/ 54 h 598"/>
              </a:gdLst>
              <a:ahLst/>
              <a:cxnLst>
                <a:cxn ang="0">
                  <a:pos x="T0" y="T1"/>
                </a:cxn>
                <a:cxn ang="0">
                  <a:pos x="T2" y="T3"/>
                </a:cxn>
                <a:cxn ang="0">
                  <a:pos x="T4" y="T5"/>
                </a:cxn>
                <a:cxn ang="0">
                  <a:pos x="T6" y="T7"/>
                </a:cxn>
                <a:cxn ang="0">
                  <a:pos x="T8" y="T9"/>
                </a:cxn>
                <a:cxn ang="0">
                  <a:pos x="T10" y="T11"/>
                </a:cxn>
              </a:cxnLst>
              <a:rect l="0" t="0" r="r" b="b"/>
              <a:pathLst>
                <a:path w="237" h="598">
                  <a:moveTo>
                    <a:pt x="151" y="54"/>
                  </a:moveTo>
                  <a:cubicBezTo>
                    <a:pt x="142" y="25"/>
                    <a:pt x="73" y="0"/>
                    <a:pt x="45" y="103"/>
                  </a:cubicBezTo>
                  <a:cubicBezTo>
                    <a:pt x="17" y="206"/>
                    <a:pt x="31" y="243"/>
                    <a:pt x="15" y="279"/>
                  </a:cubicBezTo>
                  <a:cubicBezTo>
                    <a:pt x="0" y="316"/>
                    <a:pt x="37" y="598"/>
                    <a:pt x="123" y="597"/>
                  </a:cubicBezTo>
                  <a:cubicBezTo>
                    <a:pt x="216" y="596"/>
                    <a:pt x="237" y="326"/>
                    <a:pt x="218" y="271"/>
                  </a:cubicBezTo>
                  <a:cubicBezTo>
                    <a:pt x="200" y="217"/>
                    <a:pt x="216" y="54"/>
                    <a:pt x="151" y="54"/>
                  </a:cubicBezTo>
                </a:path>
              </a:pathLst>
            </a:custGeom>
            <a:solidFill>
              <a:srgbClr val="605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57" name="Freeform 109"/>
            <p:cNvSpPr>
              <a:spLocks/>
            </p:cNvSpPr>
            <p:nvPr/>
          </p:nvSpPr>
          <p:spPr bwMode="auto">
            <a:xfrm>
              <a:off x="5116513" y="2553494"/>
              <a:ext cx="1182688" cy="442913"/>
            </a:xfrm>
            <a:custGeom>
              <a:avLst/>
              <a:gdLst>
                <a:gd name="T0" fmla="*/ 438 w 737"/>
                <a:gd name="T1" fmla="*/ 0 h 276"/>
                <a:gd name="T2" fmla="*/ 295 w 737"/>
                <a:gd name="T3" fmla="*/ 7 h 276"/>
                <a:gd name="T4" fmla="*/ 79 w 737"/>
                <a:gd name="T5" fmla="*/ 99 h 276"/>
                <a:gd name="T6" fmla="*/ 0 w 737"/>
                <a:gd name="T7" fmla="*/ 276 h 276"/>
                <a:gd name="T8" fmla="*/ 737 w 737"/>
                <a:gd name="T9" fmla="*/ 276 h 276"/>
                <a:gd name="T10" fmla="*/ 658 w 737"/>
                <a:gd name="T11" fmla="*/ 99 h 276"/>
                <a:gd name="T12" fmla="*/ 438 w 737"/>
                <a:gd name="T13" fmla="*/ 0 h 276"/>
              </a:gdLst>
              <a:ahLst/>
              <a:cxnLst>
                <a:cxn ang="0">
                  <a:pos x="T0" y="T1"/>
                </a:cxn>
                <a:cxn ang="0">
                  <a:pos x="T2" y="T3"/>
                </a:cxn>
                <a:cxn ang="0">
                  <a:pos x="T4" y="T5"/>
                </a:cxn>
                <a:cxn ang="0">
                  <a:pos x="T6" y="T7"/>
                </a:cxn>
                <a:cxn ang="0">
                  <a:pos x="T8" y="T9"/>
                </a:cxn>
                <a:cxn ang="0">
                  <a:pos x="T10" y="T11"/>
                </a:cxn>
                <a:cxn ang="0">
                  <a:pos x="T12" y="T13"/>
                </a:cxn>
              </a:cxnLst>
              <a:rect l="0" t="0" r="r" b="b"/>
              <a:pathLst>
                <a:path w="737" h="276">
                  <a:moveTo>
                    <a:pt x="438" y="0"/>
                  </a:moveTo>
                  <a:cubicBezTo>
                    <a:pt x="437" y="3"/>
                    <a:pt x="296" y="5"/>
                    <a:pt x="295" y="7"/>
                  </a:cubicBezTo>
                  <a:cubicBezTo>
                    <a:pt x="250" y="70"/>
                    <a:pt x="155" y="82"/>
                    <a:pt x="79" y="99"/>
                  </a:cubicBezTo>
                  <a:cubicBezTo>
                    <a:pt x="3" y="116"/>
                    <a:pt x="0" y="212"/>
                    <a:pt x="0" y="276"/>
                  </a:cubicBezTo>
                  <a:cubicBezTo>
                    <a:pt x="737" y="276"/>
                    <a:pt x="737" y="276"/>
                    <a:pt x="737" y="276"/>
                  </a:cubicBezTo>
                  <a:cubicBezTo>
                    <a:pt x="737" y="212"/>
                    <a:pt x="736" y="116"/>
                    <a:pt x="658" y="99"/>
                  </a:cubicBezTo>
                  <a:cubicBezTo>
                    <a:pt x="581" y="81"/>
                    <a:pt x="480" y="66"/>
                    <a:pt x="438" y="0"/>
                  </a:cubicBezTo>
                </a:path>
              </a:pathLst>
            </a:custGeom>
            <a:solidFill>
              <a:srgbClr val="C938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58" name="Freeform 110"/>
            <p:cNvSpPr>
              <a:spLocks/>
            </p:cNvSpPr>
            <p:nvPr/>
          </p:nvSpPr>
          <p:spPr bwMode="auto">
            <a:xfrm>
              <a:off x="5588000" y="2553494"/>
              <a:ext cx="238125" cy="442913"/>
            </a:xfrm>
            <a:custGeom>
              <a:avLst/>
              <a:gdLst>
                <a:gd name="T0" fmla="*/ 149 w 149"/>
                <a:gd name="T1" fmla="*/ 7 h 276"/>
                <a:gd name="T2" fmla="*/ 149 w 149"/>
                <a:gd name="T3" fmla="*/ 41 h 276"/>
                <a:gd name="T4" fmla="*/ 113 w 149"/>
                <a:gd name="T5" fmla="*/ 276 h 276"/>
                <a:gd name="T6" fmla="*/ 36 w 149"/>
                <a:gd name="T7" fmla="*/ 276 h 276"/>
                <a:gd name="T8" fmla="*/ 0 w 149"/>
                <a:gd name="T9" fmla="*/ 44 h 276"/>
                <a:gd name="T10" fmla="*/ 0 w 149"/>
                <a:gd name="T11" fmla="*/ 7 h 276"/>
                <a:gd name="T12" fmla="*/ 1 w 149"/>
                <a:gd name="T13" fmla="*/ 7 h 276"/>
                <a:gd name="T14" fmla="*/ 144 w 149"/>
                <a:gd name="T15" fmla="*/ 0 h 276"/>
                <a:gd name="T16" fmla="*/ 149 w 149"/>
                <a:gd name="T17" fmla="*/ 7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276">
                  <a:moveTo>
                    <a:pt x="149" y="7"/>
                  </a:moveTo>
                  <a:cubicBezTo>
                    <a:pt x="149" y="41"/>
                    <a:pt x="149" y="41"/>
                    <a:pt x="149" y="41"/>
                  </a:cubicBezTo>
                  <a:cubicBezTo>
                    <a:pt x="113" y="276"/>
                    <a:pt x="113" y="276"/>
                    <a:pt x="113" y="276"/>
                  </a:cubicBezTo>
                  <a:cubicBezTo>
                    <a:pt x="36" y="276"/>
                    <a:pt x="36" y="276"/>
                    <a:pt x="36" y="276"/>
                  </a:cubicBezTo>
                  <a:cubicBezTo>
                    <a:pt x="0" y="44"/>
                    <a:pt x="0" y="44"/>
                    <a:pt x="0" y="44"/>
                  </a:cubicBezTo>
                  <a:cubicBezTo>
                    <a:pt x="0" y="7"/>
                    <a:pt x="0" y="7"/>
                    <a:pt x="0" y="7"/>
                  </a:cubicBezTo>
                  <a:cubicBezTo>
                    <a:pt x="1" y="7"/>
                    <a:pt x="1" y="7"/>
                    <a:pt x="1" y="7"/>
                  </a:cubicBezTo>
                  <a:cubicBezTo>
                    <a:pt x="2" y="5"/>
                    <a:pt x="143" y="3"/>
                    <a:pt x="144" y="0"/>
                  </a:cubicBezTo>
                  <a:cubicBezTo>
                    <a:pt x="146" y="2"/>
                    <a:pt x="147" y="4"/>
                    <a:pt x="149" y="7"/>
                  </a:cubicBezTo>
                  <a:close/>
                </a:path>
              </a:pathLst>
            </a:custGeom>
            <a:solidFill>
              <a:srgbClr val="C938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59" name="Freeform 111"/>
            <p:cNvSpPr>
              <a:spLocks/>
            </p:cNvSpPr>
            <p:nvPr/>
          </p:nvSpPr>
          <p:spPr bwMode="auto">
            <a:xfrm>
              <a:off x="5589588" y="2155032"/>
              <a:ext cx="234950" cy="571500"/>
            </a:xfrm>
            <a:custGeom>
              <a:avLst/>
              <a:gdLst>
                <a:gd name="T0" fmla="*/ 0 w 147"/>
                <a:gd name="T1" fmla="*/ 98 h 356"/>
                <a:gd name="T2" fmla="*/ 0 w 147"/>
                <a:gd name="T3" fmla="*/ 219 h 356"/>
                <a:gd name="T4" fmla="*/ 0 w 147"/>
                <a:gd name="T5" fmla="*/ 278 h 356"/>
                <a:gd name="T6" fmla="*/ 147 w 147"/>
                <a:gd name="T7" fmla="*/ 278 h 356"/>
                <a:gd name="T8" fmla="*/ 147 w 147"/>
                <a:gd name="T9" fmla="*/ 219 h 356"/>
                <a:gd name="T10" fmla="*/ 147 w 147"/>
                <a:gd name="T11" fmla="*/ 98 h 356"/>
                <a:gd name="T12" fmla="*/ 0 w 147"/>
                <a:gd name="T13" fmla="*/ 98 h 356"/>
              </a:gdLst>
              <a:ahLst/>
              <a:cxnLst>
                <a:cxn ang="0">
                  <a:pos x="T0" y="T1"/>
                </a:cxn>
                <a:cxn ang="0">
                  <a:pos x="T2" y="T3"/>
                </a:cxn>
                <a:cxn ang="0">
                  <a:pos x="T4" y="T5"/>
                </a:cxn>
                <a:cxn ang="0">
                  <a:pos x="T6" y="T7"/>
                </a:cxn>
                <a:cxn ang="0">
                  <a:pos x="T8" y="T9"/>
                </a:cxn>
                <a:cxn ang="0">
                  <a:pos x="T10" y="T11"/>
                </a:cxn>
                <a:cxn ang="0">
                  <a:pos x="T12" y="T13"/>
                </a:cxn>
              </a:cxnLst>
              <a:rect l="0" t="0" r="r" b="b"/>
              <a:pathLst>
                <a:path w="147" h="356">
                  <a:moveTo>
                    <a:pt x="0" y="98"/>
                  </a:moveTo>
                  <a:cubicBezTo>
                    <a:pt x="0" y="219"/>
                    <a:pt x="0" y="219"/>
                    <a:pt x="0" y="219"/>
                  </a:cubicBezTo>
                  <a:cubicBezTo>
                    <a:pt x="0" y="278"/>
                    <a:pt x="0" y="278"/>
                    <a:pt x="0" y="278"/>
                  </a:cubicBezTo>
                  <a:cubicBezTo>
                    <a:pt x="37" y="354"/>
                    <a:pt x="103" y="356"/>
                    <a:pt x="147" y="278"/>
                  </a:cubicBezTo>
                  <a:cubicBezTo>
                    <a:pt x="147" y="219"/>
                    <a:pt x="147" y="219"/>
                    <a:pt x="147" y="219"/>
                  </a:cubicBezTo>
                  <a:cubicBezTo>
                    <a:pt x="147" y="98"/>
                    <a:pt x="147" y="98"/>
                    <a:pt x="147" y="98"/>
                  </a:cubicBezTo>
                  <a:cubicBezTo>
                    <a:pt x="147" y="0"/>
                    <a:pt x="0" y="0"/>
                    <a:pt x="0" y="98"/>
                  </a:cubicBezTo>
                </a:path>
              </a:pathLst>
            </a:custGeom>
            <a:solidFill>
              <a:srgbClr val="F6DC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60" name="Freeform 112"/>
            <p:cNvSpPr>
              <a:spLocks/>
            </p:cNvSpPr>
            <p:nvPr/>
          </p:nvSpPr>
          <p:spPr bwMode="auto">
            <a:xfrm>
              <a:off x="5927725" y="2164557"/>
              <a:ext cx="120650" cy="179388"/>
            </a:xfrm>
            <a:custGeom>
              <a:avLst/>
              <a:gdLst>
                <a:gd name="T0" fmla="*/ 57 w 75"/>
                <a:gd name="T1" fmla="*/ 7 h 111"/>
                <a:gd name="T2" fmla="*/ 11 w 75"/>
                <a:gd name="T3" fmla="*/ 43 h 111"/>
                <a:gd name="T4" fmla="*/ 18 w 75"/>
                <a:gd name="T5" fmla="*/ 104 h 111"/>
                <a:gd name="T6" fmla="*/ 64 w 75"/>
                <a:gd name="T7" fmla="*/ 68 h 111"/>
                <a:gd name="T8" fmla="*/ 57 w 75"/>
                <a:gd name="T9" fmla="*/ 7 h 111"/>
              </a:gdLst>
              <a:ahLst/>
              <a:cxnLst>
                <a:cxn ang="0">
                  <a:pos x="T0" y="T1"/>
                </a:cxn>
                <a:cxn ang="0">
                  <a:pos x="T2" y="T3"/>
                </a:cxn>
                <a:cxn ang="0">
                  <a:pos x="T4" y="T5"/>
                </a:cxn>
                <a:cxn ang="0">
                  <a:pos x="T6" y="T7"/>
                </a:cxn>
                <a:cxn ang="0">
                  <a:pos x="T8" y="T9"/>
                </a:cxn>
              </a:cxnLst>
              <a:rect l="0" t="0" r="r" b="b"/>
              <a:pathLst>
                <a:path w="75" h="111">
                  <a:moveTo>
                    <a:pt x="57" y="7"/>
                  </a:moveTo>
                  <a:cubicBezTo>
                    <a:pt x="43" y="0"/>
                    <a:pt x="22" y="17"/>
                    <a:pt x="11" y="43"/>
                  </a:cubicBezTo>
                  <a:cubicBezTo>
                    <a:pt x="0" y="70"/>
                    <a:pt x="3" y="97"/>
                    <a:pt x="18" y="104"/>
                  </a:cubicBezTo>
                  <a:cubicBezTo>
                    <a:pt x="33" y="111"/>
                    <a:pt x="53" y="94"/>
                    <a:pt x="64" y="68"/>
                  </a:cubicBezTo>
                  <a:cubicBezTo>
                    <a:pt x="75" y="41"/>
                    <a:pt x="72" y="14"/>
                    <a:pt x="57" y="7"/>
                  </a:cubicBezTo>
                  <a:close/>
                </a:path>
              </a:pathLst>
            </a:custGeom>
            <a:solidFill>
              <a:srgbClr val="F6DC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61" name="Freeform 113"/>
            <p:cNvSpPr>
              <a:spLocks/>
            </p:cNvSpPr>
            <p:nvPr/>
          </p:nvSpPr>
          <p:spPr bwMode="auto">
            <a:xfrm>
              <a:off x="5365750" y="2164557"/>
              <a:ext cx="122238" cy="179388"/>
            </a:xfrm>
            <a:custGeom>
              <a:avLst/>
              <a:gdLst>
                <a:gd name="T0" fmla="*/ 18 w 76"/>
                <a:gd name="T1" fmla="*/ 7 h 111"/>
                <a:gd name="T2" fmla="*/ 65 w 76"/>
                <a:gd name="T3" fmla="*/ 43 h 111"/>
                <a:gd name="T4" fmla="*/ 58 w 76"/>
                <a:gd name="T5" fmla="*/ 104 h 111"/>
                <a:gd name="T6" fmla="*/ 11 w 76"/>
                <a:gd name="T7" fmla="*/ 68 h 111"/>
                <a:gd name="T8" fmla="*/ 18 w 76"/>
                <a:gd name="T9" fmla="*/ 7 h 111"/>
              </a:gdLst>
              <a:ahLst/>
              <a:cxnLst>
                <a:cxn ang="0">
                  <a:pos x="T0" y="T1"/>
                </a:cxn>
                <a:cxn ang="0">
                  <a:pos x="T2" y="T3"/>
                </a:cxn>
                <a:cxn ang="0">
                  <a:pos x="T4" y="T5"/>
                </a:cxn>
                <a:cxn ang="0">
                  <a:pos x="T6" y="T7"/>
                </a:cxn>
                <a:cxn ang="0">
                  <a:pos x="T8" y="T9"/>
                </a:cxn>
              </a:cxnLst>
              <a:rect l="0" t="0" r="r" b="b"/>
              <a:pathLst>
                <a:path w="76" h="111">
                  <a:moveTo>
                    <a:pt x="18" y="7"/>
                  </a:moveTo>
                  <a:cubicBezTo>
                    <a:pt x="33" y="0"/>
                    <a:pt x="54" y="17"/>
                    <a:pt x="65" y="43"/>
                  </a:cubicBezTo>
                  <a:cubicBezTo>
                    <a:pt x="76" y="70"/>
                    <a:pt x="72" y="97"/>
                    <a:pt x="58" y="104"/>
                  </a:cubicBezTo>
                  <a:cubicBezTo>
                    <a:pt x="43" y="111"/>
                    <a:pt x="22" y="94"/>
                    <a:pt x="11" y="68"/>
                  </a:cubicBezTo>
                  <a:cubicBezTo>
                    <a:pt x="0" y="41"/>
                    <a:pt x="3" y="14"/>
                    <a:pt x="18" y="7"/>
                  </a:cubicBezTo>
                  <a:close/>
                </a:path>
              </a:pathLst>
            </a:custGeom>
            <a:solidFill>
              <a:srgbClr val="F6DC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62" name="Freeform 114"/>
            <p:cNvSpPr>
              <a:spLocks/>
            </p:cNvSpPr>
            <p:nvPr/>
          </p:nvSpPr>
          <p:spPr bwMode="auto">
            <a:xfrm>
              <a:off x="5589588" y="2458244"/>
              <a:ext cx="234950" cy="80963"/>
            </a:xfrm>
            <a:custGeom>
              <a:avLst/>
              <a:gdLst>
                <a:gd name="T0" fmla="*/ 147 w 147"/>
                <a:gd name="T1" fmla="*/ 0 h 51"/>
                <a:gd name="T2" fmla="*/ 0 w 147"/>
                <a:gd name="T3" fmla="*/ 0 h 51"/>
                <a:gd name="T4" fmla="*/ 0 w 147"/>
                <a:gd name="T5" fmla="*/ 5 h 51"/>
                <a:gd name="T6" fmla="*/ 73 w 147"/>
                <a:gd name="T7" fmla="*/ 51 h 51"/>
                <a:gd name="T8" fmla="*/ 147 w 147"/>
                <a:gd name="T9" fmla="*/ 4 h 51"/>
                <a:gd name="T10" fmla="*/ 147 w 147"/>
                <a:gd name="T11" fmla="*/ 0 h 51"/>
              </a:gdLst>
              <a:ahLst/>
              <a:cxnLst>
                <a:cxn ang="0">
                  <a:pos x="T0" y="T1"/>
                </a:cxn>
                <a:cxn ang="0">
                  <a:pos x="T2" y="T3"/>
                </a:cxn>
                <a:cxn ang="0">
                  <a:pos x="T4" y="T5"/>
                </a:cxn>
                <a:cxn ang="0">
                  <a:pos x="T6" y="T7"/>
                </a:cxn>
                <a:cxn ang="0">
                  <a:pos x="T8" y="T9"/>
                </a:cxn>
                <a:cxn ang="0">
                  <a:pos x="T10" y="T11"/>
                </a:cxn>
              </a:cxnLst>
              <a:rect l="0" t="0" r="r" b="b"/>
              <a:pathLst>
                <a:path w="147" h="51">
                  <a:moveTo>
                    <a:pt x="147" y="0"/>
                  </a:moveTo>
                  <a:cubicBezTo>
                    <a:pt x="0" y="0"/>
                    <a:pt x="0" y="0"/>
                    <a:pt x="0" y="0"/>
                  </a:cubicBezTo>
                  <a:cubicBezTo>
                    <a:pt x="0" y="5"/>
                    <a:pt x="0" y="5"/>
                    <a:pt x="0" y="5"/>
                  </a:cubicBezTo>
                  <a:cubicBezTo>
                    <a:pt x="0" y="5"/>
                    <a:pt x="46" y="51"/>
                    <a:pt x="73" y="51"/>
                  </a:cubicBezTo>
                  <a:cubicBezTo>
                    <a:pt x="100" y="51"/>
                    <a:pt x="147" y="4"/>
                    <a:pt x="147" y="4"/>
                  </a:cubicBezTo>
                  <a:cubicBezTo>
                    <a:pt x="147" y="0"/>
                    <a:pt x="147" y="0"/>
                    <a:pt x="147" y="0"/>
                  </a:cubicBezTo>
                </a:path>
              </a:pathLst>
            </a:custGeom>
            <a:solidFill>
              <a:srgbClr val="C5B0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63" name="Freeform 115"/>
            <p:cNvSpPr>
              <a:spLocks/>
            </p:cNvSpPr>
            <p:nvPr/>
          </p:nvSpPr>
          <p:spPr bwMode="auto">
            <a:xfrm>
              <a:off x="5381625" y="1791494"/>
              <a:ext cx="652463" cy="722313"/>
            </a:xfrm>
            <a:custGeom>
              <a:avLst/>
              <a:gdLst>
                <a:gd name="T0" fmla="*/ 203 w 406"/>
                <a:gd name="T1" fmla="*/ 450 h 450"/>
                <a:gd name="T2" fmla="*/ 30 w 406"/>
                <a:gd name="T3" fmla="*/ 266 h 450"/>
                <a:gd name="T4" fmla="*/ 203 w 406"/>
                <a:gd name="T5" fmla="*/ 0 h 450"/>
                <a:gd name="T6" fmla="*/ 375 w 406"/>
                <a:gd name="T7" fmla="*/ 266 h 450"/>
                <a:gd name="T8" fmla="*/ 203 w 406"/>
                <a:gd name="T9" fmla="*/ 450 h 450"/>
              </a:gdLst>
              <a:ahLst/>
              <a:cxnLst>
                <a:cxn ang="0">
                  <a:pos x="T0" y="T1"/>
                </a:cxn>
                <a:cxn ang="0">
                  <a:pos x="T2" y="T3"/>
                </a:cxn>
                <a:cxn ang="0">
                  <a:pos x="T4" y="T5"/>
                </a:cxn>
                <a:cxn ang="0">
                  <a:pos x="T6" y="T7"/>
                </a:cxn>
                <a:cxn ang="0">
                  <a:pos x="T8" y="T9"/>
                </a:cxn>
              </a:cxnLst>
              <a:rect l="0" t="0" r="r" b="b"/>
              <a:pathLst>
                <a:path w="406" h="450">
                  <a:moveTo>
                    <a:pt x="203" y="450"/>
                  </a:moveTo>
                  <a:cubicBezTo>
                    <a:pt x="157" y="450"/>
                    <a:pt x="60" y="374"/>
                    <a:pt x="30" y="266"/>
                  </a:cubicBezTo>
                  <a:cubicBezTo>
                    <a:pt x="0" y="157"/>
                    <a:pt x="57" y="0"/>
                    <a:pt x="203" y="0"/>
                  </a:cubicBezTo>
                  <a:cubicBezTo>
                    <a:pt x="349" y="0"/>
                    <a:pt x="406" y="157"/>
                    <a:pt x="375" y="266"/>
                  </a:cubicBezTo>
                  <a:cubicBezTo>
                    <a:pt x="346" y="374"/>
                    <a:pt x="249" y="450"/>
                    <a:pt x="203" y="450"/>
                  </a:cubicBezTo>
                  <a:close/>
                </a:path>
              </a:pathLst>
            </a:custGeom>
            <a:solidFill>
              <a:srgbClr val="F6DC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64" name="Freeform 116"/>
            <p:cNvSpPr>
              <a:spLocks/>
            </p:cNvSpPr>
            <p:nvPr/>
          </p:nvSpPr>
          <p:spPr bwMode="auto">
            <a:xfrm>
              <a:off x="5368925" y="1774032"/>
              <a:ext cx="657225" cy="493713"/>
            </a:xfrm>
            <a:custGeom>
              <a:avLst/>
              <a:gdLst>
                <a:gd name="T0" fmla="*/ 392 w 409"/>
                <a:gd name="T1" fmla="*/ 143 h 308"/>
                <a:gd name="T2" fmla="*/ 238 w 409"/>
                <a:gd name="T3" fmla="*/ 2 h 308"/>
                <a:gd name="T4" fmla="*/ 204 w 409"/>
                <a:gd name="T5" fmla="*/ 1 h 308"/>
                <a:gd name="T6" fmla="*/ 171 w 409"/>
                <a:gd name="T7" fmla="*/ 2 h 308"/>
                <a:gd name="T8" fmla="*/ 16 w 409"/>
                <a:gd name="T9" fmla="*/ 143 h 308"/>
                <a:gd name="T10" fmla="*/ 28 w 409"/>
                <a:gd name="T11" fmla="*/ 280 h 308"/>
                <a:gd name="T12" fmla="*/ 44 w 409"/>
                <a:gd name="T13" fmla="*/ 308 h 308"/>
                <a:gd name="T14" fmla="*/ 39 w 409"/>
                <a:gd name="T15" fmla="*/ 227 h 308"/>
                <a:gd name="T16" fmla="*/ 71 w 409"/>
                <a:gd name="T17" fmla="*/ 224 h 308"/>
                <a:gd name="T18" fmla="*/ 168 w 409"/>
                <a:gd name="T19" fmla="*/ 146 h 308"/>
                <a:gd name="T20" fmla="*/ 204 w 409"/>
                <a:gd name="T21" fmla="*/ 96 h 308"/>
                <a:gd name="T22" fmla="*/ 240 w 409"/>
                <a:gd name="T23" fmla="*/ 146 h 308"/>
                <a:gd name="T24" fmla="*/ 338 w 409"/>
                <a:gd name="T25" fmla="*/ 224 h 308"/>
                <a:gd name="T26" fmla="*/ 370 w 409"/>
                <a:gd name="T27" fmla="*/ 227 h 308"/>
                <a:gd name="T28" fmla="*/ 365 w 409"/>
                <a:gd name="T29" fmla="*/ 308 h 308"/>
                <a:gd name="T30" fmla="*/ 381 w 409"/>
                <a:gd name="T31" fmla="*/ 280 h 308"/>
                <a:gd name="T32" fmla="*/ 392 w 409"/>
                <a:gd name="T33" fmla="*/ 143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9" h="308">
                  <a:moveTo>
                    <a:pt x="392" y="143"/>
                  </a:moveTo>
                  <a:cubicBezTo>
                    <a:pt x="378" y="86"/>
                    <a:pt x="306" y="0"/>
                    <a:pt x="238" y="2"/>
                  </a:cubicBezTo>
                  <a:cubicBezTo>
                    <a:pt x="228" y="1"/>
                    <a:pt x="217" y="0"/>
                    <a:pt x="204" y="1"/>
                  </a:cubicBezTo>
                  <a:cubicBezTo>
                    <a:pt x="192" y="0"/>
                    <a:pt x="181" y="1"/>
                    <a:pt x="171" y="2"/>
                  </a:cubicBezTo>
                  <a:cubicBezTo>
                    <a:pt x="103" y="0"/>
                    <a:pt x="31" y="86"/>
                    <a:pt x="16" y="143"/>
                  </a:cubicBezTo>
                  <a:cubicBezTo>
                    <a:pt x="5" y="189"/>
                    <a:pt x="0" y="234"/>
                    <a:pt x="28" y="280"/>
                  </a:cubicBezTo>
                  <a:cubicBezTo>
                    <a:pt x="32" y="294"/>
                    <a:pt x="38" y="304"/>
                    <a:pt x="44" y="308"/>
                  </a:cubicBezTo>
                  <a:cubicBezTo>
                    <a:pt x="38" y="273"/>
                    <a:pt x="37" y="247"/>
                    <a:pt x="39" y="227"/>
                  </a:cubicBezTo>
                  <a:cubicBezTo>
                    <a:pt x="44" y="219"/>
                    <a:pt x="54" y="217"/>
                    <a:pt x="71" y="224"/>
                  </a:cubicBezTo>
                  <a:cubicBezTo>
                    <a:pt x="118" y="244"/>
                    <a:pt x="133" y="221"/>
                    <a:pt x="168" y="146"/>
                  </a:cubicBezTo>
                  <a:cubicBezTo>
                    <a:pt x="179" y="123"/>
                    <a:pt x="188" y="96"/>
                    <a:pt x="204" y="96"/>
                  </a:cubicBezTo>
                  <a:cubicBezTo>
                    <a:pt x="221" y="96"/>
                    <a:pt x="230" y="123"/>
                    <a:pt x="240" y="146"/>
                  </a:cubicBezTo>
                  <a:cubicBezTo>
                    <a:pt x="276" y="221"/>
                    <a:pt x="291" y="244"/>
                    <a:pt x="338" y="224"/>
                  </a:cubicBezTo>
                  <a:cubicBezTo>
                    <a:pt x="355" y="217"/>
                    <a:pt x="365" y="219"/>
                    <a:pt x="370" y="227"/>
                  </a:cubicBezTo>
                  <a:cubicBezTo>
                    <a:pt x="372" y="247"/>
                    <a:pt x="371" y="273"/>
                    <a:pt x="365" y="308"/>
                  </a:cubicBezTo>
                  <a:cubicBezTo>
                    <a:pt x="371" y="304"/>
                    <a:pt x="376" y="294"/>
                    <a:pt x="381" y="280"/>
                  </a:cubicBezTo>
                  <a:cubicBezTo>
                    <a:pt x="409" y="234"/>
                    <a:pt x="404" y="189"/>
                    <a:pt x="392" y="143"/>
                  </a:cubicBezTo>
                  <a:close/>
                </a:path>
              </a:pathLst>
            </a:custGeom>
            <a:solidFill>
              <a:srgbClr val="605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65" name="Freeform 117"/>
            <p:cNvSpPr>
              <a:spLocks/>
            </p:cNvSpPr>
            <p:nvPr/>
          </p:nvSpPr>
          <p:spPr bwMode="auto">
            <a:xfrm>
              <a:off x="5413375" y="2563019"/>
              <a:ext cx="233363" cy="433388"/>
            </a:xfrm>
            <a:custGeom>
              <a:avLst/>
              <a:gdLst>
                <a:gd name="T0" fmla="*/ 147 w 147"/>
                <a:gd name="T1" fmla="*/ 272 h 273"/>
                <a:gd name="T2" fmla="*/ 84 w 147"/>
                <a:gd name="T3" fmla="*/ 272 h 273"/>
                <a:gd name="T4" fmla="*/ 80 w 147"/>
                <a:gd name="T5" fmla="*/ 273 h 273"/>
                <a:gd name="T6" fmla="*/ 15 w 147"/>
                <a:gd name="T7" fmla="*/ 214 h 273"/>
                <a:gd name="T8" fmla="*/ 81 w 147"/>
                <a:gd name="T9" fmla="*/ 169 h 273"/>
                <a:gd name="T10" fmla="*/ 0 w 147"/>
                <a:gd name="T11" fmla="*/ 132 h 273"/>
                <a:gd name="T12" fmla="*/ 53 w 147"/>
                <a:gd name="T13" fmla="*/ 49 h 273"/>
                <a:gd name="T14" fmla="*/ 74 w 147"/>
                <a:gd name="T15" fmla="*/ 16 h 273"/>
                <a:gd name="T16" fmla="*/ 110 w 147"/>
                <a:gd name="T17" fmla="*/ 0 h 273"/>
                <a:gd name="T18" fmla="*/ 110 w 147"/>
                <a:gd name="T19" fmla="*/ 39 h 273"/>
                <a:gd name="T20" fmla="*/ 146 w 147"/>
                <a:gd name="T21" fmla="*/ 273 h 273"/>
                <a:gd name="T22" fmla="*/ 147 w 147"/>
                <a:gd name="T23" fmla="*/ 272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7" h="273">
                  <a:moveTo>
                    <a:pt x="147" y="272"/>
                  </a:moveTo>
                  <a:lnTo>
                    <a:pt x="84" y="272"/>
                  </a:lnTo>
                  <a:lnTo>
                    <a:pt x="80" y="273"/>
                  </a:lnTo>
                  <a:lnTo>
                    <a:pt x="15" y="214"/>
                  </a:lnTo>
                  <a:lnTo>
                    <a:pt x="81" y="169"/>
                  </a:lnTo>
                  <a:lnTo>
                    <a:pt x="0" y="132"/>
                  </a:lnTo>
                  <a:lnTo>
                    <a:pt x="53" y="49"/>
                  </a:lnTo>
                  <a:lnTo>
                    <a:pt x="74" y="16"/>
                  </a:lnTo>
                  <a:lnTo>
                    <a:pt x="110" y="0"/>
                  </a:lnTo>
                  <a:lnTo>
                    <a:pt x="110" y="39"/>
                  </a:lnTo>
                  <a:lnTo>
                    <a:pt x="146" y="273"/>
                  </a:lnTo>
                  <a:lnTo>
                    <a:pt x="147" y="272"/>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66" name="Freeform 118"/>
            <p:cNvSpPr>
              <a:spLocks/>
            </p:cNvSpPr>
            <p:nvPr/>
          </p:nvSpPr>
          <p:spPr bwMode="auto">
            <a:xfrm>
              <a:off x="5767388" y="2559844"/>
              <a:ext cx="233363" cy="436563"/>
            </a:xfrm>
            <a:custGeom>
              <a:avLst/>
              <a:gdLst>
                <a:gd name="T0" fmla="*/ 66 w 147"/>
                <a:gd name="T1" fmla="*/ 169 h 275"/>
                <a:gd name="T2" fmla="*/ 133 w 147"/>
                <a:gd name="T3" fmla="*/ 213 h 275"/>
                <a:gd name="T4" fmla="*/ 67 w 147"/>
                <a:gd name="T5" fmla="*/ 275 h 275"/>
                <a:gd name="T6" fmla="*/ 63 w 147"/>
                <a:gd name="T7" fmla="*/ 274 h 275"/>
                <a:gd name="T8" fmla="*/ 0 w 147"/>
                <a:gd name="T9" fmla="*/ 274 h 275"/>
                <a:gd name="T10" fmla="*/ 1 w 147"/>
                <a:gd name="T11" fmla="*/ 275 h 275"/>
                <a:gd name="T12" fmla="*/ 37 w 147"/>
                <a:gd name="T13" fmla="*/ 38 h 275"/>
                <a:gd name="T14" fmla="*/ 37 w 147"/>
                <a:gd name="T15" fmla="*/ 0 h 275"/>
                <a:gd name="T16" fmla="*/ 81 w 147"/>
                <a:gd name="T17" fmla="*/ 19 h 275"/>
                <a:gd name="T18" fmla="*/ 100 w 147"/>
                <a:gd name="T19" fmla="*/ 52 h 275"/>
                <a:gd name="T20" fmla="*/ 147 w 147"/>
                <a:gd name="T21" fmla="*/ 131 h 275"/>
                <a:gd name="T22" fmla="*/ 66 w 147"/>
                <a:gd name="T23" fmla="*/ 16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7" h="275">
                  <a:moveTo>
                    <a:pt x="66" y="169"/>
                  </a:moveTo>
                  <a:lnTo>
                    <a:pt x="133" y="213"/>
                  </a:lnTo>
                  <a:lnTo>
                    <a:pt x="67" y="275"/>
                  </a:lnTo>
                  <a:lnTo>
                    <a:pt x="63" y="274"/>
                  </a:lnTo>
                  <a:lnTo>
                    <a:pt x="0" y="274"/>
                  </a:lnTo>
                  <a:lnTo>
                    <a:pt x="1" y="275"/>
                  </a:lnTo>
                  <a:lnTo>
                    <a:pt x="37" y="38"/>
                  </a:lnTo>
                  <a:lnTo>
                    <a:pt x="37" y="0"/>
                  </a:lnTo>
                  <a:lnTo>
                    <a:pt x="81" y="19"/>
                  </a:lnTo>
                  <a:lnTo>
                    <a:pt x="100" y="52"/>
                  </a:lnTo>
                  <a:lnTo>
                    <a:pt x="147" y="131"/>
                  </a:lnTo>
                  <a:lnTo>
                    <a:pt x="66" y="169"/>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67" name="Freeform 119"/>
            <p:cNvSpPr>
              <a:spLocks/>
            </p:cNvSpPr>
            <p:nvPr/>
          </p:nvSpPr>
          <p:spPr bwMode="auto">
            <a:xfrm>
              <a:off x="5621338" y="3086894"/>
              <a:ext cx="1247775" cy="565150"/>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7"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rgbClr val="FFDE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68" name="Freeform 120"/>
            <p:cNvSpPr>
              <a:spLocks/>
            </p:cNvSpPr>
            <p:nvPr/>
          </p:nvSpPr>
          <p:spPr bwMode="auto">
            <a:xfrm>
              <a:off x="5621338" y="3086894"/>
              <a:ext cx="1247775" cy="565150"/>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7"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69" name="Freeform 121"/>
            <p:cNvSpPr>
              <a:spLocks/>
            </p:cNvSpPr>
            <p:nvPr/>
          </p:nvSpPr>
          <p:spPr bwMode="auto">
            <a:xfrm>
              <a:off x="6110288" y="2680494"/>
              <a:ext cx="268288" cy="560388"/>
            </a:xfrm>
            <a:custGeom>
              <a:avLst/>
              <a:gdLst>
                <a:gd name="T0" fmla="*/ 0 w 167"/>
                <a:gd name="T1" fmla="*/ 102 h 349"/>
                <a:gd name="T2" fmla="*/ 0 w 167"/>
                <a:gd name="T3" fmla="*/ 230 h 349"/>
                <a:gd name="T4" fmla="*/ 0 w 167"/>
                <a:gd name="T5" fmla="*/ 293 h 349"/>
                <a:gd name="T6" fmla="*/ 167 w 167"/>
                <a:gd name="T7" fmla="*/ 293 h 349"/>
                <a:gd name="T8" fmla="*/ 167 w 167"/>
                <a:gd name="T9" fmla="*/ 230 h 349"/>
                <a:gd name="T10" fmla="*/ 167 w 167"/>
                <a:gd name="T11" fmla="*/ 102 h 349"/>
                <a:gd name="T12" fmla="*/ 0 w 167"/>
                <a:gd name="T13" fmla="*/ 102 h 349"/>
              </a:gdLst>
              <a:ahLst/>
              <a:cxnLst>
                <a:cxn ang="0">
                  <a:pos x="T0" y="T1"/>
                </a:cxn>
                <a:cxn ang="0">
                  <a:pos x="T2" y="T3"/>
                </a:cxn>
                <a:cxn ang="0">
                  <a:pos x="T4" y="T5"/>
                </a:cxn>
                <a:cxn ang="0">
                  <a:pos x="T6" y="T7"/>
                </a:cxn>
                <a:cxn ang="0">
                  <a:pos x="T8" y="T9"/>
                </a:cxn>
                <a:cxn ang="0">
                  <a:pos x="T10" y="T11"/>
                </a:cxn>
                <a:cxn ang="0">
                  <a:pos x="T12" y="T13"/>
                </a:cxn>
              </a:cxnLst>
              <a:rect l="0" t="0" r="r" b="b"/>
              <a:pathLst>
                <a:path w="167" h="349">
                  <a:moveTo>
                    <a:pt x="0" y="102"/>
                  </a:moveTo>
                  <a:cubicBezTo>
                    <a:pt x="0" y="230"/>
                    <a:pt x="0" y="230"/>
                    <a:pt x="0" y="230"/>
                  </a:cubicBezTo>
                  <a:cubicBezTo>
                    <a:pt x="0" y="293"/>
                    <a:pt x="0" y="293"/>
                    <a:pt x="0" y="293"/>
                  </a:cubicBezTo>
                  <a:cubicBezTo>
                    <a:pt x="46" y="347"/>
                    <a:pt x="121" y="349"/>
                    <a:pt x="167" y="293"/>
                  </a:cubicBezTo>
                  <a:cubicBezTo>
                    <a:pt x="167" y="230"/>
                    <a:pt x="167" y="230"/>
                    <a:pt x="167" y="230"/>
                  </a:cubicBezTo>
                  <a:cubicBezTo>
                    <a:pt x="167" y="102"/>
                    <a:pt x="167" y="102"/>
                    <a:pt x="167" y="102"/>
                  </a:cubicBezTo>
                  <a:cubicBezTo>
                    <a:pt x="167" y="0"/>
                    <a:pt x="0" y="0"/>
                    <a:pt x="0" y="102"/>
                  </a:cubicBezTo>
                </a:path>
              </a:pathLst>
            </a:custGeom>
            <a:solidFill>
              <a:srgbClr val="DBB1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70" name="Freeform 122"/>
            <p:cNvSpPr>
              <a:spLocks/>
            </p:cNvSpPr>
            <p:nvPr/>
          </p:nvSpPr>
          <p:spPr bwMode="auto">
            <a:xfrm>
              <a:off x="5934075" y="2645569"/>
              <a:ext cx="112713" cy="163513"/>
            </a:xfrm>
            <a:custGeom>
              <a:avLst/>
              <a:gdLst>
                <a:gd name="T0" fmla="*/ 19 w 70"/>
                <a:gd name="T1" fmla="*/ 5 h 102"/>
                <a:gd name="T2" fmla="*/ 61 w 70"/>
                <a:gd name="T3" fmla="*/ 42 h 102"/>
                <a:gd name="T4" fmla="*/ 50 w 70"/>
                <a:gd name="T5" fmla="*/ 97 h 102"/>
                <a:gd name="T6" fmla="*/ 8 w 70"/>
                <a:gd name="T7" fmla="*/ 60 h 102"/>
                <a:gd name="T8" fmla="*/ 19 w 70"/>
                <a:gd name="T9" fmla="*/ 5 h 102"/>
              </a:gdLst>
              <a:ahLst/>
              <a:cxnLst>
                <a:cxn ang="0">
                  <a:pos x="T0" y="T1"/>
                </a:cxn>
                <a:cxn ang="0">
                  <a:pos x="T2" y="T3"/>
                </a:cxn>
                <a:cxn ang="0">
                  <a:pos x="T4" y="T5"/>
                </a:cxn>
                <a:cxn ang="0">
                  <a:pos x="T6" y="T7"/>
                </a:cxn>
                <a:cxn ang="0">
                  <a:pos x="T8" y="T9"/>
                </a:cxn>
              </a:cxnLst>
              <a:rect l="0" t="0" r="r" b="b"/>
              <a:pathLst>
                <a:path w="70" h="102">
                  <a:moveTo>
                    <a:pt x="19" y="5"/>
                  </a:moveTo>
                  <a:cubicBezTo>
                    <a:pt x="34" y="0"/>
                    <a:pt x="53" y="17"/>
                    <a:pt x="61" y="42"/>
                  </a:cubicBezTo>
                  <a:cubicBezTo>
                    <a:pt x="70" y="67"/>
                    <a:pt x="64" y="92"/>
                    <a:pt x="50" y="97"/>
                  </a:cubicBezTo>
                  <a:cubicBezTo>
                    <a:pt x="35" y="102"/>
                    <a:pt x="16" y="85"/>
                    <a:pt x="8" y="60"/>
                  </a:cubicBezTo>
                  <a:cubicBezTo>
                    <a:pt x="0" y="34"/>
                    <a:pt x="5" y="10"/>
                    <a:pt x="19" y="5"/>
                  </a:cubicBezTo>
                  <a:close/>
                </a:path>
              </a:pathLst>
            </a:custGeom>
            <a:solidFill>
              <a:srgbClr val="F6D1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71" name="Freeform 123"/>
            <p:cNvSpPr>
              <a:spLocks/>
            </p:cNvSpPr>
            <p:nvPr/>
          </p:nvSpPr>
          <p:spPr bwMode="auto">
            <a:xfrm>
              <a:off x="6442075" y="2645569"/>
              <a:ext cx="111125" cy="163513"/>
            </a:xfrm>
            <a:custGeom>
              <a:avLst/>
              <a:gdLst>
                <a:gd name="T0" fmla="*/ 50 w 70"/>
                <a:gd name="T1" fmla="*/ 5 h 102"/>
                <a:gd name="T2" fmla="*/ 9 w 70"/>
                <a:gd name="T3" fmla="*/ 42 h 102"/>
                <a:gd name="T4" fmla="*/ 20 w 70"/>
                <a:gd name="T5" fmla="*/ 97 h 102"/>
                <a:gd name="T6" fmla="*/ 62 w 70"/>
                <a:gd name="T7" fmla="*/ 60 h 102"/>
                <a:gd name="T8" fmla="*/ 50 w 70"/>
                <a:gd name="T9" fmla="*/ 5 h 102"/>
              </a:gdLst>
              <a:ahLst/>
              <a:cxnLst>
                <a:cxn ang="0">
                  <a:pos x="T0" y="T1"/>
                </a:cxn>
                <a:cxn ang="0">
                  <a:pos x="T2" y="T3"/>
                </a:cxn>
                <a:cxn ang="0">
                  <a:pos x="T4" y="T5"/>
                </a:cxn>
                <a:cxn ang="0">
                  <a:pos x="T6" y="T7"/>
                </a:cxn>
                <a:cxn ang="0">
                  <a:pos x="T8" y="T9"/>
                </a:cxn>
              </a:cxnLst>
              <a:rect l="0" t="0" r="r" b="b"/>
              <a:pathLst>
                <a:path w="70" h="102">
                  <a:moveTo>
                    <a:pt x="50" y="5"/>
                  </a:moveTo>
                  <a:cubicBezTo>
                    <a:pt x="36" y="0"/>
                    <a:pt x="17" y="17"/>
                    <a:pt x="9" y="42"/>
                  </a:cubicBezTo>
                  <a:cubicBezTo>
                    <a:pt x="0" y="67"/>
                    <a:pt x="5" y="92"/>
                    <a:pt x="20" y="97"/>
                  </a:cubicBezTo>
                  <a:cubicBezTo>
                    <a:pt x="35" y="102"/>
                    <a:pt x="54" y="85"/>
                    <a:pt x="62" y="60"/>
                  </a:cubicBezTo>
                  <a:cubicBezTo>
                    <a:pt x="70" y="34"/>
                    <a:pt x="65" y="10"/>
                    <a:pt x="50" y="5"/>
                  </a:cubicBezTo>
                  <a:close/>
                </a:path>
              </a:pathLst>
            </a:custGeom>
            <a:solidFill>
              <a:srgbClr val="F6D1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72" name="Freeform 124"/>
            <p:cNvSpPr>
              <a:spLocks/>
            </p:cNvSpPr>
            <p:nvPr/>
          </p:nvSpPr>
          <p:spPr bwMode="auto">
            <a:xfrm>
              <a:off x="6186488" y="3217069"/>
              <a:ext cx="115888" cy="112713"/>
            </a:xfrm>
            <a:custGeom>
              <a:avLst/>
              <a:gdLst>
                <a:gd name="T0" fmla="*/ 0 w 72"/>
                <a:gd name="T1" fmla="*/ 39 h 70"/>
                <a:gd name="T2" fmla="*/ 21 w 72"/>
                <a:gd name="T3" fmla="*/ 70 h 70"/>
                <a:gd name="T4" fmla="*/ 52 w 72"/>
                <a:gd name="T5" fmla="*/ 70 h 70"/>
                <a:gd name="T6" fmla="*/ 72 w 72"/>
                <a:gd name="T7" fmla="*/ 39 h 70"/>
                <a:gd name="T8" fmla="*/ 37 w 72"/>
                <a:gd name="T9" fmla="*/ 0 h 70"/>
                <a:gd name="T10" fmla="*/ 0 w 72"/>
                <a:gd name="T11" fmla="*/ 39 h 70"/>
              </a:gdLst>
              <a:ahLst/>
              <a:cxnLst>
                <a:cxn ang="0">
                  <a:pos x="T0" y="T1"/>
                </a:cxn>
                <a:cxn ang="0">
                  <a:pos x="T2" y="T3"/>
                </a:cxn>
                <a:cxn ang="0">
                  <a:pos x="T4" y="T5"/>
                </a:cxn>
                <a:cxn ang="0">
                  <a:pos x="T6" y="T7"/>
                </a:cxn>
                <a:cxn ang="0">
                  <a:pos x="T8" y="T9"/>
                </a:cxn>
                <a:cxn ang="0">
                  <a:pos x="T10" y="T11"/>
                </a:cxn>
              </a:cxnLst>
              <a:rect l="0" t="0" r="r" b="b"/>
              <a:pathLst>
                <a:path w="72" h="70">
                  <a:moveTo>
                    <a:pt x="0" y="39"/>
                  </a:moveTo>
                  <a:cubicBezTo>
                    <a:pt x="21" y="70"/>
                    <a:pt x="21" y="70"/>
                    <a:pt x="21" y="70"/>
                  </a:cubicBezTo>
                  <a:cubicBezTo>
                    <a:pt x="31" y="70"/>
                    <a:pt x="42" y="70"/>
                    <a:pt x="52" y="70"/>
                  </a:cubicBezTo>
                  <a:cubicBezTo>
                    <a:pt x="72" y="39"/>
                    <a:pt x="72" y="39"/>
                    <a:pt x="72" y="39"/>
                  </a:cubicBezTo>
                  <a:cubicBezTo>
                    <a:pt x="37" y="0"/>
                    <a:pt x="37" y="0"/>
                    <a:pt x="37" y="0"/>
                  </a:cubicBezTo>
                  <a:cubicBezTo>
                    <a:pt x="0" y="39"/>
                    <a:pt x="0" y="39"/>
                    <a:pt x="0" y="39"/>
                  </a:cubicBezTo>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73" name="Freeform 125"/>
            <p:cNvSpPr>
              <a:spLocks/>
            </p:cNvSpPr>
            <p:nvPr/>
          </p:nvSpPr>
          <p:spPr bwMode="auto">
            <a:xfrm>
              <a:off x="6173788" y="3329782"/>
              <a:ext cx="142875" cy="322263"/>
            </a:xfrm>
            <a:custGeom>
              <a:avLst/>
              <a:gdLst>
                <a:gd name="T0" fmla="*/ 29 w 90"/>
                <a:gd name="T1" fmla="*/ 0 h 203"/>
                <a:gd name="T2" fmla="*/ 0 w 90"/>
                <a:gd name="T3" fmla="*/ 203 h 203"/>
                <a:gd name="T4" fmla="*/ 90 w 90"/>
                <a:gd name="T5" fmla="*/ 203 h 203"/>
                <a:gd name="T6" fmla="*/ 60 w 90"/>
                <a:gd name="T7" fmla="*/ 0 h 203"/>
                <a:gd name="T8" fmla="*/ 29 w 90"/>
                <a:gd name="T9" fmla="*/ 0 h 203"/>
              </a:gdLst>
              <a:ahLst/>
              <a:cxnLst>
                <a:cxn ang="0">
                  <a:pos x="T0" y="T1"/>
                </a:cxn>
                <a:cxn ang="0">
                  <a:pos x="T2" y="T3"/>
                </a:cxn>
                <a:cxn ang="0">
                  <a:pos x="T4" y="T5"/>
                </a:cxn>
                <a:cxn ang="0">
                  <a:pos x="T6" y="T7"/>
                </a:cxn>
                <a:cxn ang="0">
                  <a:pos x="T8" y="T9"/>
                </a:cxn>
              </a:cxnLst>
              <a:rect l="0" t="0" r="r" b="b"/>
              <a:pathLst>
                <a:path w="90" h="203">
                  <a:moveTo>
                    <a:pt x="29" y="0"/>
                  </a:moveTo>
                  <a:lnTo>
                    <a:pt x="0" y="203"/>
                  </a:lnTo>
                  <a:lnTo>
                    <a:pt x="90" y="203"/>
                  </a:lnTo>
                  <a:lnTo>
                    <a:pt x="60" y="0"/>
                  </a:lnTo>
                  <a:lnTo>
                    <a:pt x="29" y="0"/>
                  </a:lnTo>
                  <a:close/>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74" name="Freeform 126"/>
            <p:cNvSpPr>
              <a:spLocks/>
            </p:cNvSpPr>
            <p:nvPr/>
          </p:nvSpPr>
          <p:spPr bwMode="auto">
            <a:xfrm>
              <a:off x="6173788" y="3329782"/>
              <a:ext cx="142875" cy="322263"/>
            </a:xfrm>
            <a:custGeom>
              <a:avLst/>
              <a:gdLst>
                <a:gd name="T0" fmla="*/ 29 w 90"/>
                <a:gd name="T1" fmla="*/ 0 h 203"/>
                <a:gd name="T2" fmla="*/ 0 w 90"/>
                <a:gd name="T3" fmla="*/ 203 h 203"/>
                <a:gd name="T4" fmla="*/ 90 w 90"/>
                <a:gd name="T5" fmla="*/ 203 h 203"/>
                <a:gd name="T6" fmla="*/ 60 w 90"/>
                <a:gd name="T7" fmla="*/ 0 h 203"/>
                <a:gd name="T8" fmla="*/ 29 w 90"/>
                <a:gd name="T9" fmla="*/ 0 h 203"/>
              </a:gdLst>
              <a:ahLst/>
              <a:cxnLst>
                <a:cxn ang="0">
                  <a:pos x="T0" y="T1"/>
                </a:cxn>
                <a:cxn ang="0">
                  <a:pos x="T2" y="T3"/>
                </a:cxn>
                <a:cxn ang="0">
                  <a:pos x="T4" y="T5"/>
                </a:cxn>
                <a:cxn ang="0">
                  <a:pos x="T6" y="T7"/>
                </a:cxn>
                <a:cxn ang="0">
                  <a:pos x="T8" y="T9"/>
                </a:cxn>
              </a:cxnLst>
              <a:rect l="0" t="0" r="r" b="b"/>
              <a:pathLst>
                <a:path w="90" h="203">
                  <a:moveTo>
                    <a:pt x="29" y="0"/>
                  </a:moveTo>
                  <a:lnTo>
                    <a:pt x="0" y="203"/>
                  </a:lnTo>
                  <a:lnTo>
                    <a:pt x="90" y="203"/>
                  </a:lnTo>
                  <a:lnTo>
                    <a:pt x="60" y="0"/>
                  </a:lnTo>
                  <a:lnTo>
                    <a:pt x="2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75" name="Freeform 127"/>
            <p:cNvSpPr>
              <a:spLocks/>
            </p:cNvSpPr>
            <p:nvPr/>
          </p:nvSpPr>
          <p:spPr bwMode="auto">
            <a:xfrm>
              <a:off x="6099175" y="3050382"/>
              <a:ext cx="146050" cy="282575"/>
            </a:xfrm>
            <a:custGeom>
              <a:avLst/>
              <a:gdLst>
                <a:gd name="T0" fmla="*/ 7 w 92"/>
                <a:gd name="T1" fmla="*/ 0 h 178"/>
                <a:gd name="T2" fmla="*/ 0 w 92"/>
                <a:gd name="T3" fmla="*/ 28 h 178"/>
                <a:gd name="T4" fmla="*/ 21 w 92"/>
                <a:gd name="T5" fmla="*/ 178 h 178"/>
                <a:gd name="T6" fmla="*/ 92 w 92"/>
                <a:gd name="T7" fmla="*/ 105 h 178"/>
                <a:gd name="T8" fmla="*/ 7 w 92"/>
                <a:gd name="T9" fmla="*/ 0 h 178"/>
              </a:gdLst>
              <a:ahLst/>
              <a:cxnLst>
                <a:cxn ang="0">
                  <a:pos x="T0" y="T1"/>
                </a:cxn>
                <a:cxn ang="0">
                  <a:pos x="T2" y="T3"/>
                </a:cxn>
                <a:cxn ang="0">
                  <a:pos x="T4" y="T5"/>
                </a:cxn>
                <a:cxn ang="0">
                  <a:pos x="T6" y="T7"/>
                </a:cxn>
                <a:cxn ang="0">
                  <a:pos x="T8" y="T9"/>
                </a:cxn>
              </a:cxnLst>
              <a:rect l="0" t="0" r="r" b="b"/>
              <a:pathLst>
                <a:path w="92" h="178">
                  <a:moveTo>
                    <a:pt x="7" y="0"/>
                  </a:moveTo>
                  <a:lnTo>
                    <a:pt x="0" y="28"/>
                  </a:lnTo>
                  <a:lnTo>
                    <a:pt x="21" y="178"/>
                  </a:lnTo>
                  <a:lnTo>
                    <a:pt x="92" y="105"/>
                  </a:lnTo>
                  <a:lnTo>
                    <a:pt x="7" y="0"/>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76" name="Freeform 128"/>
            <p:cNvSpPr>
              <a:spLocks/>
            </p:cNvSpPr>
            <p:nvPr/>
          </p:nvSpPr>
          <p:spPr bwMode="auto">
            <a:xfrm>
              <a:off x="6099175" y="3050382"/>
              <a:ext cx="146050" cy="282575"/>
            </a:xfrm>
            <a:custGeom>
              <a:avLst/>
              <a:gdLst>
                <a:gd name="T0" fmla="*/ 7 w 92"/>
                <a:gd name="T1" fmla="*/ 0 h 178"/>
                <a:gd name="T2" fmla="*/ 0 w 92"/>
                <a:gd name="T3" fmla="*/ 28 h 178"/>
                <a:gd name="T4" fmla="*/ 21 w 92"/>
                <a:gd name="T5" fmla="*/ 178 h 178"/>
                <a:gd name="T6" fmla="*/ 92 w 92"/>
                <a:gd name="T7" fmla="*/ 105 h 178"/>
                <a:gd name="T8" fmla="*/ 7 w 92"/>
                <a:gd name="T9" fmla="*/ 0 h 178"/>
              </a:gdLst>
              <a:ahLst/>
              <a:cxnLst>
                <a:cxn ang="0">
                  <a:pos x="T0" y="T1"/>
                </a:cxn>
                <a:cxn ang="0">
                  <a:pos x="T2" y="T3"/>
                </a:cxn>
                <a:cxn ang="0">
                  <a:pos x="T4" y="T5"/>
                </a:cxn>
                <a:cxn ang="0">
                  <a:pos x="T6" y="T7"/>
                </a:cxn>
                <a:cxn ang="0">
                  <a:pos x="T8" y="T9"/>
                </a:cxn>
              </a:cxnLst>
              <a:rect l="0" t="0" r="r" b="b"/>
              <a:pathLst>
                <a:path w="92" h="178">
                  <a:moveTo>
                    <a:pt x="7" y="0"/>
                  </a:moveTo>
                  <a:lnTo>
                    <a:pt x="0" y="28"/>
                  </a:lnTo>
                  <a:lnTo>
                    <a:pt x="21" y="178"/>
                  </a:lnTo>
                  <a:lnTo>
                    <a:pt x="92" y="105"/>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77" name="Freeform 129"/>
            <p:cNvSpPr>
              <a:spLocks/>
            </p:cNvSpPr>
            <p:nvPr/>
          </p:nvSpPr>
          <p:spPr bwMode="auto">
            <a:xfrm>
              <a:off x="6110288" y="2993232"/>
              <a:ext cx="268288" cy="93663"/>
            </a:xfrm>
            <a:custGeom>
              <a:avLst/>
              <a:gdLst>
                <a:gd name="T0" fmla="*/ 0 w 167"/>
                <a:gd name="T1" fmla="*/ 0 h 58"/>
                <a:gd name="T2" fmla="*/ 0 w 167"/>
                <a:gd name="T3" fmla="*/ 6 h 58"/>
                <a:gd name="T4" fmla="*/ 83 w 167"/>
                <a:gd name="T5" fmla="*/ 58 h 58"/>
                <a:gd name="T6" fmla="*/ 85 w 167"/>
                <a:gd name="T7" fmla="*/ 58 h 58"/>
                <a:gd name="T8" fmla="*/ 167 w 167"/>
                <a:gd name="T9" fmla="*/ 9 h 58"/>
                <a:gd name="T10" fmla="*/ 167 w 167"/>
                <a:gd name="T11" fmla="*/ 0 h 58"/>
                <a:gd name="T12" fmla="*/ 0 w 167"/>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67" h="58">
                  <a:moveTo>
                    <a:pt x="0" y="0"/>
                  </a:moveTo>
                  <a:cubicBezTo>
                    <a:pt x="0" y="6"/>
                    <a:pt x="0" y="6"/>
                    <a:pt x="0" y="6"/>
                  </a:cubicBezTo>
                  <a:cubicBezTo>
                    <a:pt x="0" y="6"/>
                    <a:pt x="43" y="56"/>
                    <a:pt x="83" y="58"/>
                  </a:cubicBezTo>
                  <a:cubicBezTo>
                    <a:pt x="84" y="58"/>
                    <a:pt x="85" y="58"/>
                    <a:pt x="85" y="58"/>
                  </a:cubicBezTo>
                  <a:cubicBezTo>
                    <a:pt x="125" y="58"/>
                    <a:pt x="167" y="9"/>
                    <a:pt x="167" y="9"/>
                  </a:cubicBezTo>
                  <a:cubicBezTo>
                    <a:pt x="167" y="0"/>
                    <a:pt x="167" y="0"/>
                    <a:pt x="167" y="0"/>
                  </a:cubicBezTo>
                  <a:cubicBezTo>
                    <a:pt x="0" y="0"/>
                    <a:pt x="0" y="0"/>
                    <a:pt x="0" y="0"/>
                  </a:cubicBezTo>
                </a:path>
              </a:pathLst>
            </a:custGeom>
            <a:solidFill>
              <a:srgbClr val="AF8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78" name="Freeform 130"/>
            <p:cNvSpPr>
              <a:spLocks/>
            </p:cNvSpPr>
            <p:nvPr/>
          </p:nvSpPr>
          <p:spPr bwMode="auto">
            <a:xfrm>
              <a:off x="5834063" y="2296319"/>
              <a:ext cx="822325" cy="760413"/>
            </a:xfrm>
            <a:custGeom>
              <a:avLst/>
              <a:gdLst>
                <a:gd name="T0" fmla="*/ 256 w 513"/>
                <a:gd name="T1" fmla="*/ 0 h 473"/>
                <a:gd name="T2" fmla="*/ 115 w 513"/>
                <a:gd name="T3" fmla="*/ 378 h 473"/>
                <a:gd name="T4" fmla="*/ 256 w 513"/>
                <a:gd name="T5" fmla="*/ 473 h 473"/>
                <a:gd name="T6" fmla="*/ 398 w 513"/>
                <a:gd name="T7" fmla="*/ 378 h 473"/>
                <a:gd name="T8" fmla="*/ 256 w 513"/>
                <a:gd name="T9" fmla="*/ 0 h 473"/>
              </a:gdLst>
              <a:ahLst/>
              <a:cxnLst>
                <a:cxn ang="0">
                  <a:pos x="T0" y="T1"/>
                </a:cxn>
                <a:cxn ang="0">
                  <a:pos x="T2" y="T3"/>
                </a:cxn>
                <a:cxn ang="0">
                  <a:pos x="T4" y="T5"/>
                </a:cxn>
                <a:cxn ang="0">
                  <a:pos x="T6" y="T7"/>
                </a:cxn>
                <a:cxn ang="0">
                  <a:pos x="T8" y="T9"/>
                </a:cxn>
              </a:cxnLst>
              <a:rect l="0" t="0" r="r" b="b"/>
              <a:pathLst>
                <a:path w="513" h="473">
                  <a:moveTo>
                    <a:pt x="256" y="0"/>
                  </a:moveTo>
                  <a:cubicBezTo>
                    <a:pt x="0" y="0"/>
                    <a:pt x="98" y="351"/>
                    <a:pt x="115" y="378"/>
                  </a:cubicBezTo>
                  <a:cubicBezTo>
                    <a:pt x="134" y="408"/>
                    <a:pt x="215" y="473"/>
                    <a:pt x="256" y="473"/>
                  </a:cubicBezTo>
                  <a:cubicBezTo>
                    <a:pt x="298" y="473"/>
                    <a:pt x="379" y="408"/>
                    <a:pt x="398" y="378"/>
                  </a:cubicBezTo>
                  <a:cubicBezTo>
                    <a:pt x="415" y="351"/>
                    <a:pt x="513" y="0"/>
                    <a:pt x="256" y="0"/>
                  </a:cubicBezTo>
                  <a:close/>
                </a:path>
              </a:pathLst>
            </a:custGeom>
            <a:solidFill>
              <a:srgbClr val="DBB1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79" name="Freeform 131"/>
            <p:cNvSpPr>
              <a:spLocks noEditPoints="1"/>
            </p:cNvSpPr>
            <p:nvPr/>
          </p:nvSpPr>
          <p:spPr bwMode="auto">
            <a:xfrm>
              <a:off x="5916613" y="2201069"/>
              <a:ext cx="625475" cy="582613"/>
            </a:xfrm>
            <a:custGeom>
              <a:avLst/>
              <a:gdLst>
                <a:gd name="T0" fmla="*/ 93 w 390"/>
                <a:gd name="T1" fmla="*/ 68 h 363"/>
                <a:gd name="T2" fmla="*/ 390 w 390"/>
                <a:gd name="T3" fmla="*/ 66 h 363"/>
                <a:gd name="T4" fmla="*/ 374 w 390"/>
                <a:gd name="T5" fmla="*/ 357 h 363"/>
                <a:gd name="T6" fmla="*/ 374 w 390"/>
                <a:gd name="T7" fmla="*/ 357 h 363"/>
                <a:gd name="T8" fmla="*/ 374 w 390"/>
                <a:gd name="T9" fmla="*/ 360 h 363"/>
                <a:gd name="T10" fmla="*/ 372 w 390"/>
                <a:gd name="T11" fmla="*/ 363 h 363"/>
                <a:gd name="T12" fmla="*/ 367 w 390"/>
                <a:gd name="T13" fmla="*/ 362 h 363"/>
                <a:gd name="T14" fmla="*/ 366 w 390"/>
                <a:gd name="T15" fmla="*/ 361 h 363"/>
                <a:gd name="T16" fmla="*/ 366 w 390"/>
                <a:gd name="T17" fmla="*/ 339 h 363"/>
                <a:gd name="T18" fmla="*/ 371 w 390"/>
                <a:gd name="T19" fmla="*/ 307 h 363"/>
                <a:gd name="T20" fmla="*/ 327 w 390"/>
                <a:gd name="T21" fmla="*/ 183 h 363"/>
                <a:gd name="T22" fmla="*/ 318 w 390"/>
                <a:gd name="T23" fmla="*/ 171 h 363"/>
                <a:gd name="T24" fmla="*/ 307 w 390"/>
                <a:gd name="T25" fmla="*/ 158 h 363"/>
                <a:gd name="T26" fmla="*/ 301 w 390"/>
                <a:gd name="T27" fmla="*/ 154 h 363"/>
                <a:gd name="T28" fmla="*/ 212 w 390"/>
                <a:gd name="T29" fmla="*/ 168 h 363"/>
                <a:gd name="T30" fmla="*/ 129 w 390"/>
                <a:gd name="T31" fmla="*/ 186 h 363"/>
                <a:gd name="T32" fmla="*/ 93 w 390"/>
                <a:gd name="T33" fmla="*/ 176 h 363"/>
                <a:gd name="T34" fmla="*/ 45 w 390"/>
                <a:gd name="T35" fmla="*/ 315 h 363"/>
                <a:gd name="T36" fmla="*/ 48 w 390"/>
                <a:gd name="T37" fmla="*/ 339 h 363"/>
                <a:gd name="T38" fmla="*/ 48 w 390"/>
                <a:gd name="T39" fmla="*/ 361 h 363"/>
                <a:gd name="T40" fmla="*/ 48 w 390"/>
                <a:gd name="T41" fmla="*/ 362 h 363"/>
                <a:gd name="T42" fmla="*/ 43 w 390"/>
                <a:gd name="T43" fmla="*/ 363 h 363"/>
                <a:gd name="T44" fmla="*/ 41 w 390"/>
                <a:gd name="T45" fmla="*/ 360 h 363"/>
                <a:gd name="T46" fmla="*/ 40 w 390"/>
                <a:gd name="T47" fmla="*/ 351 h 363"/>
                <a:gd name="T48" fmla="*/ 38 w 390"/>
                <a:gd name="T49" fmla="*/ 338 h 363"/>
                <a:gd name="T50" fmla="*/ 93 w 390"/>
                <a:gd name="T51" fmla="*/ 68 h 363"/>
                <a:gd name="T52" fmla="*/ 224 w 390"/>
                <a:gd name="T53" fmla="*/ 135 h 363"/>
                <a:gd name="T54" fmla="*/ 228 w 390"/>
                <a:gd name="T55" fmla="*/ 134 h 363"/>
                <a:gd name="T56" fmla="*/ 222 w 390"/>
                <a:gd name="T57" fmla="*/ 135 h 363"/>
                <a:gd name="T58" fmla="*/ 224 w 390"/>
                <a:gd name="T59" fmla="*/ 135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90" h="363">
                  <a:moveTo>
                    <a:pt x="93" y="68"/>
                  </a:moveTo>
                  <a:cubicBezTo>
                    <a:pt x="179" y="0"/>
                    <a:pt x="350" y="10"/>
                    <a:pt x="390" y="66"/>
                  </a:cubicBezTo>
                  <a:cubicBezTo>
                    <a:pt x="374" y="123"/>
                    <a:pt x="386" y="276"/>
                    <a:pt x="374" y="357"/>
                  </a:cubicBezTo>
                  <a:cubicBezTo>
                    <a:pt x="374" y="357"/>
                    <a:pt x="374" y="357"/>
                    <a:pt x="374" y="357"/>
                  </a:cubicBezTo>
                  <a:cubicBezTo>
                    <a:pt x="374" y="358"/>
                    <a:pt x="374" y="359"/>
                    <a:pt x="374" y="360"/>
                  </a:cubicBezTo>
                  <a:cubicBezTo>
                    <a:pt x="373" y="360"/>
                    <a:pt x="372" y="362"/>
                    <a:pt x="372" y="363"/>
                  </a:cubicBezTo>
                  <a:cubicBezTo>
                    <a:pt x="371" y="363"/>
                    <a:pt x="368" y="363"/>
                    <a:pt x="367" y="362"/>
                  </a:cubicBezTo>
                  <a:cubicBezTo>
                    <a:pt x="367" y="362"/>
                    <a:pt x="366" y="361"/>
                    <a:pt x="366" y="361"/>
                  </a:cubicBezTo>
                  <a:cubicBezTo>
                    <a:pt x="366" y="354"/>
                    <a:pt x="366" y="340"/>
                    <a:pt x="366" y="339"/>
                  </a:cubicBezTo>
                  <a:cubicBezTo>
                    <a:pt x="367" y="328"/>
                    <a:pt x="370" y="318"/>
                    <a:pt x="371" y="307"/>
                  </a:cubicBezTo>
                  <a:cubicBezTo>
                    <a:pt x="363" y="255"/>
                    <a:pt x="339" y="245"/>
                    <a:pt x="327" y="183"/>
                  </a:cubicBezTo>
                  <a:cubicBezTo>
                    <a:pt x="324" y="179"/>
                    <a:pt x="321" y="175"/>
                    <a:pt x="318" y="171"/>
                  </a:cubicBezTo>
                  <a:cubicBezTo>
                    <a:pt x="315" y="167"/>
                    <a:pt x="311" y="162"/>
                    <a:pt x="307" y="158"/>
                  </a:cubicBezTo>
                  <a:cubicBezTo>
                    <a:pt x="305" y="157"/>
                    <a:pt x="303" y="156"/>
                    <a:pt x="301" y="154"/>
                  </a:cubicBezTo>
                  <a:cubicBezTo>
                    <a:pt x="254" y="137"/>
                    <a:pt x="256" y="150"/>
                    <a:pt x="212" y="168"/>
                  </a:cubicBezTo>
                  <a:cubicBezTo>
                    <a:pt x="195" y="175"/>
                    <a:pt x="148" y="188"/>
                    <a:pt x="129" y="186"/>
                  </a:cubicBezTo>
                  <a:cubicBezTo>
                    <a:pt x="121" y="186"/>
                    <a:pt x="94" y="183"/>
                    <a:pt x="93" y="176"/>
                  </a:cubicBezTo>
                  <a:cubicBezTo>
                    <a:pt x="58" y="230"/>
                    <a:pt x="55" y="269"/>
                    <a:pt x="45" y="315"/>
                  </a:cubicBezTo>
                  <a:cubicBezTo>
                    <a:pt x="46" y="323"/>
                    <a:pt x="48" y="331"/>
                    <a:pt x="48" y="339"/>
                  </a:cubicBezTo>
                  <a:cubicBezTo>
                    <a:pt x="48" y="340"/>
                    <a:pt x="49" y="354"/>
                    <a:pt x="48" y="361"/>
                  </a:cubicBezTo>
                  <a:cubicBezTo>
                    <a:pt x="48" y="361"/>
                    <a:pt x="48" y="362"/>
                    <a:pt x="48" y="362"/>
                  </a:cubicBezTo>
                  <a:cubicBezTo>
                    <a:pt x="47" y="363"/>
                    <a:pt x="43" y="363"/>
                    <a:pt x="43" y="363"/>
                  </a:cubicBezTo>
                  <a:cubicBezTo>
                    <a:pt x="43" y="362"/>
                    <a:pt x="41" y="360"/>
                    <a:pt x="41" y="360"/>
                  </a:cubicBezTo>
                  <a:cubicBezTo>
                    <a:pt x="40" y="356"/>
                    <a:pt x="40" y="354"/>
                    <a:pt x="40" y="351"/>
                  </a:cubicBezTo>
                  <a:cubicBezTo>
                    <a:pt x="39" y="347"/>
                    <a:pt x="39" y="342"/>
                    <a:pt x="38" y="338"/>
                  </a:cubicBezTo>
                  <a:cubicBezTo>
                    <a:pt x="25" y="288"/>
                    <a:pt x="0" y="89"/>
                    <a:pt x="93" y="68"/>
                  </a:cubicBezTo>
                  <a:close/>
                  <a:moveTo>
                    <a:pt x="224" y="135"/>
                  </a:moveTo>
                  <a:cubicBezTo>
                    <a:pt x="225" y="135"/>
                    <a:pt x="227" y="134"/>
                    <a:pt x="228" y="134"/>
                  </a:cubicBezTo>
                  <a:cubicBezTo>
                    <a:pt x="226" y="134"/>
                    <a:pt x="224" y="135"/>
                    <a:pt x="222" y="135"/>
                  </a:cubicBezTo>
                  <a:cubicBezTo>
                    <a:pt x="222" y="135"/>
                    <a:pt x="223" y="135"/>
                    <a:pt x="224" y="135"/>
                  </a:cubicBezTo>
                  <a:close/>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80" name="Freeform 132"/>
            <p:cNvSpPr>
              <a:spLocks/>
            </p:cNvSpPr>
            <p:nvPr/>
          </p:nvSpPr>
          <p:spPr bwMode="auto">
            <a:xfrm>
              <a:off x="6245225" y="3050382"/>
              <a:ext cx="141288" cy="284163"/>
            </a:xfrm>
            <a:custGeom>
              <a:avLst/>
              <a:gdLst>
                <a:gd name="T0" fmla="*/ 84 w 89"/>
                <a:gd name="T1" fmla="*/ 0 h 179"/>
                <a:gd name="T2" fmla="*/ 89 w 89"/>
                <a:gd name="T3" fmla="*/ 28 h 179"/>
                <a:gd name="T4" fmla="*/ 70 w 89"/>
                <a:gd name="T5" fmla="*/ 179 h 179"/>
                <a:gd name="T6" fmla="*/ 0 w 89"/>
                <a:gd name="T7" fmla="*/ 105 h 179"/>
                <a:gd name="T8" fmla="*/ 84 w 89"/>
                <a:gd name="T9" fmla="*/ 0 h 179"/>
              </a:gdLst>
              <a:ahLst/>
              <a:cxnLst>
                <a:cxn ang="0">
                  <a:pos x="T0" y="T1"/>
                </a:cxn>
                <a:cxn ang="0">
                  <a:pos x="T2" y="T3"/>
                </a:cxn>
                <a:cxn ang="0">
                  <a:pos x="T4" y="T5"/>
                </a:cxn>
                <a:cxn ang="0">
                  <a:pos x="T6" y="T7"/>
                </a:cxn>
                <a:cxn ang="0">
                  <a:pos x="T8" y="T9"/>
                </a:cxn>
              </a:cxnLst>
              <a:rect l="0" t="0" r="r" b="b"/>
              <a:pathLst>
                <a:path w="89" h="179">
                  <a:moveTo>
                    <a:pt x="84" y="0"/>
                  </a:moveTo>
                  <a:lnTo>
                    <a:pt x="89" y="28"/>
                  </a:lnTo>
                  <a:lnTo>
                    <a:pt x="70" y="179"/>
                  </a:lnTo>
                  <a:lnTo>
                    <a:pt x="0" y="105"/>
                  </a:lnTo>
                  <a:lnTo>
                    <a:pt x="84" y="0"/>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81" name="Freeform 133"/>
            <p:cNvSpPr>
              <a:spLocks/>
            </p:cNvSpPr>
            <p:nvPr/>
          </p:nvSpPr>
          <p:spPr bwMode="auto">
            <a:xfrm>
              <a:off x="6245225" y="3050382"/>
              <a:ext cx="141288" cy="284163"/>
            </a:xfrm>
            <a:custGeom>
              <a:avLst/>
              <a:gdLst>
                <a:gd name="T0" fmla="*/ 84 w 89"/>
                <a:gd name="T1" fmla="*/ 0 h 179"/>
                <a:gd name="T2" fmla="*/ 89 w 89"/>
                <a:gd name="T3" fmla="*/ 28 h 179"/>
                <a:gd name="T4" fmla="*/ 70 w 89"/>
                <a:gd name="T5" fmla="*/ 179 h 179"/>
                <a:gd name="T6" fmla="*/ 0 w 89"/>
                <a:gd name="T7" fmla="*/ 105 h 179"/>
                <a:gd name="T8" fmla="*/ 84 w 89"/>
                <a:gd name="T9" fmla="*/ 0 h 179"/>
              </a:gdLst>
              <a:ahLst/>
              <a:cxnLst>
                <a:cxn ang="0">
                  <a:pos x="T0" y="T1"/>
                </a:cxn>
                <a:cxn ang="0">
                  <a:pos x="T2" y="T3"/>
                </a:cxn>
                <a:cxn ang="0">
                  <a:pos x="T4" y="T5"/>
                </a:cxn>
                <a:cxn ang="0">
                  <a:pos x="T6" y="T7"/>
                </a:cxn>
                <a:cxn ang="0">
                  <a:pos x="T8" y="T9"/>
                </a:cxn>
              </a:cxnLst>
              <a:rect l="0" t="0" r="r" b="b"/>
              <a:pathLst>
                <a:path w="89" h="179">
                  <a:moveTo>
                    <a:pt x="84" y="0"/>
                  </a:moveTo>
                  <a:lnTo>
                    <a:pt x="89" y="28"/>
                  </a:lnTo>
                  <a:lnTo>
                    <a:pt x="70" y="179"/>
                  </a:lnTo>
                  <a:lnTo>
                    <a:pt x="0" y="105"/>
                  </a:lnTo>
                  <a:lnTo>
                    <a:pt x="8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82" name="Freeform 134"/>
            <p:cNvSpPr>
              <a:spLocks/>
            </p:cNvSpPr>
            <p:nvPr/>
          </p:nvSpPr>
          <p:spPr bwMode="auto">
            <a:xfrm>
              <a:off x="6110288" y="3045619"/>
              <a:ext cx="268288" cy="171450"/>
            </a:xfrm>
            <a:custGeom>
              <a:avLst/>
              <a:gdLst>
                <a:gd name="T0" fmla="*/ 169 w 169"/>
                <a:gd name="T1" fmla="*/ 0 h 108"/>
                <a:gd name="T2" fmla="*/ 85 w 169"/>
                <a:gd name="T3" fmla="*/ 105 h 108"/>
                <a:gd name="T4" fmla="*/ 0 w 169"/>
                <a:gd name="T5" fmla="*/ 0 h 108"/>
                <a:gd name="T6" fmla="*/ 0 w 169"/>
                <a:gd name="T7" fmla="*/ 3 h 108"/>
                <a:gd name="T8" fmla="*/ 85 w 169"/>
                <a:gd name="T9" fmla="*/ 108 h 108"/>
                <a:gd name="T10" fmla="*/ 85 w 169"/>
                <a:gd name="T11" fmla="*/ 108 h 108"/>
                <a:gd name="T12" fmla="*/ 169 w 169"/>
                <a:gd name="T13" fmla="*/ 3 h 108"/>
                <a:gd name="T14" fmla="*/ 169 w 169"/>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108">
                  <a:moveTo>
                    <a:pt x="169" y="0"/>
                  </a:moveTo>
                  <a:lnTo>
                    <a:pt x="85" y="105"/>
                  </a:lnTo>
                  <a:lnTo>
                    <a:pt x="0" y="0"/>
                  </a:lnTo>
                  <a:lnTo>
                    <a:pt x="0" y="3"/>
                  </a:lnTo>
                  <a:lnTo>
                    <a:pt x="85" y="108"/>
                  </a:lnTo>
                  <a:lnTo>
                    <a:pt x="85" y="108"/>
                  </a:lnTo>
                  <a:lnTo>
                    <a:pt x="169" y="3"/>
                  </a:lnTo>
                  <a:lnTo>
                    <a:pt x="169" y="0"/>
                  </a:lnTo>
                  <a:close/>
                </a:path>
              </a:pathLst>
            </a:custGeom>
            <a:solidFill>
              <a:srgbClr val="D0A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83" name="Freeform 135"/>
            <p:cNvSpPr>
              <a:spLocks/>
            </p:cNvSpPr>
            <p:nvPr/>
          </p:nvSpPr>
          <p:spPr bwMode="auto">
            <a:xfrm>
              <a:off x="6110288" y="3045619"/>
              <a:ext cx="268288" cy="171450"/>
            </a:xfrm>
            <a:custGeom>
              <a:avLst/>
              <a:gdLst>
                <a:gd name="T0" fmla="*/ 169 w 169"/>
                <a:gd name="T1" fmla="*/ 0 h 108"/>
                <a:gd name="T2" fmla="*/ 85 w 169"/>
                <a:gd name="T3" fmla="*/ 105 h 108"/>
                <a:gd name="T4" fmla="*/ 0 w 169"/>
                <a:gd name="T5" fmla="*/ 0 h 108"/>
                <a:gd name="T6" fmla="*/ 0 w 169"/>
                <a:gd name="T7" fmla="*/ 3 h 108"/>
                <a:gd name="T8" fmla="*/ 85 w 169"/>
                <a:gd name="T9" fmla="*/ 108 h 108"/>
                <a:gd name="T10" fmla="*/ 85 w 169"/>
                <a:gd name="T11" fmla="*/ 108 h 108"/>
                <a:gd name="T12" fmla="*/ 169 w 169"/>
                <a:gd name="T13" fmla="*/ 3 h 108"/>
                <a:gd name="T14" fmla="*/ 169 w 169"/>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108">
                  <a:moveTo>
                    <a:pt x="169" y="0"/>
                  </a:moveTo>
                  <a:lnTo>
                    <a:pt x="85" y="105"/>
                  </a:lnTo>
                  <a:lnTo>
                    <a:pt x="0" y="0"/>
                  </a:lnTo>
                  <a:lnTo>
                    <a:pt x="0" y="3"/>
                  </a:lnTo>
                  <a:lnTo>
                    <a:pt x="85" y="108"/>
                  </a:lnTo>
                  <a:lnTo>
                    <a:pt x="85" y="108"/>
                  </a:lnTo>
                  <a:lnTo>
                    <a:pt x="169" y="3"/>
                  </a:lnTo>
                  <a:lnTo>
                    <a:pt x="16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84" name="Freeform 136"/>
            <p:cNvSpPr>
              <a:spLocks noEditPoints="1"/>
            </p:cNvSpPr>
            <p:nvPr/>
          </p:nvSpPr>
          <p:spPr bwMode="auto">
            <a:xfrm>
              <a:off x="6219825" y="3329782"/>
              <a:ext cx="49213" cy="1588"/>
            </a:xfrm>
            <a:custGeom>
              <a:avLst/>
              <a:gdLst>
                <a:gd name="T0" fmla="*/ 0 w 31"/>
                <a:gd name="T1" fmla="*/ 0 h 1"/>
                <a:gd name="T2" fmla="*/ 0 w 31"/>
                <a:gd name="T3" fmla="*/ 1 h 1"/>
                <a:gd name="T4" fmla="*/ 0 w 31"/>
                <a:gd name="T5" fmla="*/ 1 h 1"/>
                <a:gd name="T6" fmla="*/ 0 w 31"/>
                <a:gd name="T7" fmla="*/ 0 h 1"/>
                <a:gd name="T8" fmla="*/ 31 w 31"/>
                <a:gd name="T9" fmla="*/ 0 h 1"/>
                <a:gd name="T10" fmla="*/ 31 w 31"/>
                <a:gd name="T11" fmla="*/ 0 h 1"/>
                <a:gd name="T12" fmla="*/ 31 w 31"/>
                <a:gd name="T13" fmla="*/ 1 h 1"/>
                <a:gd name="T14" fmla="*/ 31 w 31"/>
                <a:gd name="T15" fmla="*/ 1 h 1"/>
                <a:gd name="T16" fmla="*/ 31 w 31"/>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1">
                  <a:moveTo>
                    <a:pt x="0" y="0"/>
                  </a:moveTo>
                  <a:lnTo>
                    <a:pt x="0" y="1"/>
                  </a:lnTo>
                  <a:lnTo>
                    <a:pt x="0" y="1"/>
                  </a:lnTo>
                  <a:lnTo>
                    <a:pt x="0" y="0"/>
                  </a:lnTo>
                  <a:close/>
                  <a:moveTo>
                    <a:pt x="31" y="0"/>
                  </a:moveTo>
                  <a:lnTo>
                    <a:pt x="31" y="0"/>
                  </a:lnTo>
                  <a:lnTo>
                    <a:pt x="31" y="1"/>
                  </a:lnTo>
                  <a:lnTo>
                    <a:pt x="31" y="1"/>
                  </a:lnTo>
                  <a:lnTo>
                    <a:pt x="31" y="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85" name="Freeform 137"/>
            <p:cNvSpPr>
              <a:spLocks noEditPoints="1"/>
            </p:cNvSpPr>
            <p:nvPr/>
          </p:nvSpPr>
          <p:spPr bwMode="auto">
            <a:xfrm>
              <a:off x="6219825" y="3329782"/>
              <a:ext cx="49213" cy="1588"/>
            </a:xfrm>
            <a:custGeom>
              <a:avLst/>
              <a:gdLst>
                <a:gd name="T0" fmla="*/ 0 w 31"/>
                <a:gd name="T1" fmla="*/ 0 h 1"/>
                <a:gd name="T2" fmla="*/ 0 w 31"/>
                <a:gd name="T3" fmla="*/ 1 h 1"/>
                <a:gd name="T4" fmla="*/ 0 w 31"/>
                <a:gd name="T5" fmla="*/ 1 h 1"/>
                <a:gd name="T6" fmla="*/ 0 w 31"/>
                <a:gd name="T7" fmla="*/ 0 h 1"/>
                <a:gd name="T8" fmla="*/ 31 w 31"/>
                <a:gd name="T9" fmla="*/ 0 h 1"/>
                <a:gd name="T10" fmla="*/ 31 w 31"/>
                <a:gd name="T11" fmla="*/ 0 h 1"/>
                <a:gd name="T12" fmla="*/ 31 w 31"/>
                <a:gd name="T13" fmla="*/ 1 h 1"/>
                <a:gd name="T14" fmla="*/ 31 w 31"/>
                <a:gd name="T15" fmla="*/ 1 h 1"/>
                <a:gd name="T16" fmla="*/ 31 w 31"/>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1">
                  <a:moveTo>
                    <a:pt x="0" y="0"/>
                  </a:moveTo>
                  <a:lnTo>
                    <a:pt x="0" y="1"/>
                  </a:lnTo>
                  <a:lnTo>
                    <a:pt x="0" y="1"/>
                  </a:lnTo>
                  <a:lnTo>
                    <a:pt x="0" y="0"/>
                  </a:lnTo>
                  <a:moveTo>
                    <a:pt x="31" y="0"/>
                  </a:moveTo>
                  <a:lnTo>
                    <a:pt x="31" y="0"/>
                  </a:lnTo>
                  <a:lnTo>
                    <a:pt x="31" y="1"/>
                  </a:lnTo>
                  <a:lnTo>
                    <a:pt x="31" y="1"/>
                  </a:lnTo>
                  <a:lnTo>
                    <a:pt x="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86" name="Rectangle 138"/>
            <p:cNvSpPr>
              <a:spLocks noChangeArrowheads="1"/>
            </p:cNvSpPr>
            <p:nvPr/>
          </p:nvSpPr>
          <p:spPr bwMode="auto">
            <a:xfrm>
              <a:off x="6219825" y="3329782"/>
              <a:ext cx="49213" cy="1588"/>
            </a:xfrm>
            <a:prstGeom prst="rect">
              <a:avLst/>
            </a:prstGeom>
            <a:solidFill>
              <a:srgbClr val="2F2F2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87" name="Rectangle 139"/>
            <p:cNvSpPr>
              <a:spLocks noChangeArrowheads="1"/>
            </p:cNvSpPr>
            <p:nvPr/>
          </p:nvSpPr>
          <p:spPr bwMode="auto">
            <a:xfrm>
              <a:off x="6219825" y="3329782"/>
              <a:ext cx="49213"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88" name="Freeform 140"/>
            <p:cNvSpPr>
              <a:spLocks/>
            </p:cNvSpPr>
            <p:nvPr/>
          </p:nvSpPr>
          <p:spPr bwMode="auto">
            <a:xfrm>
              <a:off x="3990975" y="2572544"/>
              <a:ext cx="1246188" cy="565150"/>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7"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rgbClr val="FFDE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89" name="Freeform 141"/>
            <p:cNvSpPr>
              <a:spLocks/>
            </p:cNvSpPr>
            <p:nvPr/>
          </p:nvSpPr>
          <p:spPr bwMode="auto">
            <a:xfrm>
              <a:off x="3990975" y="2572544"/>
              <a:ext cx="1246188" cy="565150"/>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7"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rgbClr val="7491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90" name="Freeform 142"/>
            <p:cNvSpPr>
              <a:spLocks/>
            </p:cNvSpPr>
            <p:nvPr/>
          </p:nvSpPr>
          <p:spPr bwMode="auto">
            <a:xfrm>
              <a:off x="4479925" y="2167732"/>
              <a:ext cx="268288" cy="558800"/>
            </a:xfrm>
            <a:custGeom>
              <a:avLst/>
              <a:gdLst>
                <a:gd name="T0" fmla="*/ 0 w 167"/>
                <a:gd name="T1" fmla="*/ 102 h 349"/>
                <a:gd name="T2" fmla="*/ 0 w 167"/>
                <a:gd name="T3" fmla="*/ 230 h 349"/>
                <a:gd name="T4" fmla="*/ 0 w 167"/>
                <a:gd name="T5" fmla="*/ 293 h 349"/>
                <a:gd name="T6" fmla="*/ 167 w 167"/>
                <a:gd name="T7" fmla="*/ 293 h 349"/>
                <a:gd name="T8" fmla="*/ 167 w 167"/>
                <a:gd name="T9" fmla="*/ 230 h 349"/>
                <a:gd name="T10" fmla="*/ 167 w 167"/>
                <a:gd name="T11" fmla="*/ 102 h 349"/>
                <a:gd name="T12" fmla="*/ 0 w 167"/>
                <a:gd name="T13" fmla="*/ 102 h 349"/>
              </a:gdLst>
              <a:ahLst/>
              <a:cxnLst>
                <a:cxn ang="0">
                  <a:pos x="T0" y="T1"/>
                </a:cxn>
                <a:cxn ang="0">
                  <a:pos x="T2" y="T3"/>
                </a:cxn>
                <a:cxn ang="0">
                  <a:pos x="T4" y="T5"/>
                </a:cxn>
                <a:cxn ang="0">
                  <a:pos x="T6" y="T7"/>
                </a:cxn>
                <a:cxn ang="0">
                  <a:pos x="T8" y="T9"/>
                </a:cxn>
                <a:cxn ang="0">
                  <a:pos x="T10" y="T11"/>
                </a:cxn>
                <a:cxn ang="0">
                  <a:pos x="T12" y="T13"/>
                </a:cxn>
              </a:cxnLst>
              <a:rect l="0" t="0" r="r" b="b"/>
              <a:pathLst>
                <a:path w="167" h="349">
                  <a:moveTo>
                    <a:pt x="0" y="102"/>
                  </a:moveTo>
                  <a:cubicBezTo>
                    <a:pt x="0" y="230"/>
                    <a:pt x="0" y="230"/>
                    <a:pt x="0" y="230"/>
                  </a:cubicBezTo>
                  <a:cubicBezTo>
                    <a:pt x="0" y="293"/>
                    <a:pt x="0" y="293"/>
                    <a:pt x="0" y="293"/>
                  </a:cubicBezTo>
                  <a:cubicBezTo>
                    <a:pt x="46" y="347"/>
                    <a:pt x="121" y="349"/>
                    <a:pt x="167" y="293"/>
                  </a:cubicBezTo>
                  <a:cubicBezTo>
                    <a:pt x="167" y="230"/>
                    <a:pt x="167" y="230"/>
                    <a:pt x="167" y="230"/>
                  </a:cubicBezTo>
                  <a:cubicBezTo>
                    <a:pt x="167" y="102"/>
                    <a:pt x="167" y="102"/>
                    <a:pt x="167" y="102"/>
                  </a:cubicBezTo>
                  <a:cubicBezTo>
                    <a:pt x="167" y="0"/>
                    <a:pt x="0" y="0"/>
                    <a:pt x="0" y="102"/>
                  </a:cubicBezTo>
                </a:path>
              </a:pathLst>
            </a:custGeom>
            <a:solidFill>
              <a:srgbClr val="F6D9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91" name="Freeform 143"/>
            <p:cNvSpPr>
              <a:spLocks/>
            </p:cNvSpPr>
            <p:nvPr/>
          </p:nvSpPr>
          <p:spPr bwMode="auto">
            <a:xfrm>
              <a:off x="4303713" y="2131219"/>
              <a:ext cx="112713" cy="163513"/>
            </a:xfrm>
            <a:custGeom>
              <a:avLst/>
              <a:gdLst>
                <a:gd name="T0" fmla="*/ 19 w 70"/>
                <a:gd name="T1" fmla="*/ 5 h 102"/>
                <a:gd name="T2" fmla="*/ 61 w 70"/>
                <a:gd name="T3" fmla="*/ 42 h 102"/>
                <a:gd name="T4" fmla="*/ 50 w 70"/>
                <a:gd name="T5" fmla="*/ 97 h 102"/>
                <a:gd name="T6" fmla="*/ 8 w 70"/>
                <a:gd name="T7" fmla="*/ 60 h 102"/>
                <a:gd name="T8" fmla="*/ 19 w 70"/>
                <a:gd name="T9" fmla="*/ 5 h 102"/>
              </a:gdLst>
              <a:ahLst/>
              <a:cxnLst>
                <a:cxn ang="0">
                  <a:pos x="T0" y="T1"/>
                </a:cxn>
                <a:cxn ang="0">
                  <a:pos x="T2" y="T3"/>
                </a:cxn>
                <a:cxn ang="0">
                  <a:pos x="T4" y="T5"/>
                </a:cxn>
                <a:cxn ang="0">
                  <a:pos x="T6" y="T7"/>
                </a:cxn>
                <a:cxn ang="0">
                  <a:pos x="T8" y="T9"/>
                </a:cxn>
              </a:cxnLst>
              <a:rect l="0" t="0" r="r" b="b"/>
              <a:pathLst>
                <a:path w="70" h="102">
                  <a:moveTo>
                    <a:pt x="19" y="5"/>
                  </a:moveTo>
                  <a:cubicBezTo>
                    <a:pt x="34" y="0"/>
                    <a:pt x="53" y="17"/>
                    <a:pt x="61" y="42"/>
                  </a:cubicBezTo>
                  <a:cubicBezTo>
                    <a:pt x="70" y="67"/>
                    <a:pt x="64" y="92"/>
                    <a:pt x="50" y="97"/>
                  </a:cubicBezTo>
                  <a:cubicBezTo>
                    <a:pt x="35" y="102"/>
                    <a:pt x="16" y="85"/>
                    <a:pt x="8" y="60"/>
                  </a:cubicBezTo>
                  <a:cubicBezTo>
                    <a:pt x="0" y="34"/>
                    <a:pt x="5" y="10"/>
                    <a:pt x="19" y="5"/>
                  </a:cubicBezTo>
                  <a:close/>
                </a:path>
              </a:pathLst>
            </a:custGeom>
            <a:solidFill>
              <a:srgbClr val="F6D9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92" name="Freeform 144"/>
            <p:cNvSpPr>
              <a:spLocks/>
            </p:cNvSpPr>
            <p:nvPr/>
          </p:nvSpPr>
          <p:spPr bwMode="auto">
            <a:xfrm>
              <a:off x="4811713" y="2131219"/>
              <a:ext cx="111125" cy="163513"/>
            </a:xfrm>
            <a:custGeom>
              <a:avLst/>
              <a:gdLst>
                <a:gd name="T0" fmla="*/ 50 w 70"/>
                <a:gd name="T1" fmla="*/ 5 h 102"/>
                <a:gd name="T2" fmla="*/ 9 w 70"/>
                <a:gd name="T3" fmla="*/ 42 h 102"/>
                <a:gd name="T4" fmla="*/ 20 w 70"/>
                <a:gd name="T5" fmla="*/ 97 h 102"/>
                <a:gd name="T6" fmla="*/ 62 w 70"/>
                <a:gd name="T7" fmla="*/ 60 h 102"/>
                <a:gd name="T8" fmla="*/ 50 w 70"/>
                <a:gd name="T9" fmla="*/ 5 h 102"/>
              </a:gdLst>
              <a:ahLst/>
              <a:cxnLst>
                <a:cxn ang="0">
                  <a:pos x="T0" y="T1"/>
                </a:cxn>
                <a:cxn ang="0">
                  <a:pos x="T2" y="T3"/>
                </a:cxn>
                <a:cxn ang="0">
                  <a:pos x="T4" y="T5"/>
                </a:cxn>
                <a:cxn ang="0">
                  <a:pos x="T6" y="T7"/>
                </a:cxn>
                <a:cxn ang="0">
                  <a:pos x="T8" y="T9"/>
                </a:cxn>
              </a:cxnLst>
              <a:rect l="0" t="0" r="r" b="b"/>
              <a:pathLst>
                <a:path w="70" h="102">
                  <a:moveTo>
                    <a:pt x="50" y="5"/>
                  </a:moveTo>
                  <a:cubicBezTo>
                    <a:pt x="36" y="0"/>
                    <a:pt x="17" y="17"/>
                    <a:pt x="9" y="42"/>
                  </a:cubicBezTo>
                  <a:cubicBezTo>
                    <a:pt x="0" y="67"/>
                    <a:pt x="5" y="92"/>
                    <a:pt x="20" y="97"/>
                  </a:cubicBezTo>
                  <a:cubicBezTo>
                    <a:pt x="35" y="102"/>
                    <a:pt x="54" y="85"/>
                    <a:pt x="62" y="60"/>
                  </a:cubicBezTo>
                  <a:cubicBezTo>
                    <a:pt x="70" y="34"/>
                    <a:pt x="65" y="10"/>
                    <a:pt x="50" y="5"/>
                  </a:cubicBezTo>
                  <a:close/>
                </a:path>
              </a:pathLst>
            </a:custGeom>
            <a:solidFill>
              <a:srgbClr val="F6D9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93" name="Freeform 145"/>
            <p:cNvSpPr>
              <a:spLocks/>
            </p:cNvSpPr>
            <p:nvPr/>
          </p:nvSpPr>
          <p:spPr bwMode="auto">
            <a:xfrm>
              <a:off x="4556125" y="2702719"/>
              <a:ext cx="115888" cy="112713"/>
            </a:xfrm>
            <a:custGeom>
              <a:avLst/>
              <a:gdLst>
                <a:gd name="T0" fmla="*/ 0 w 72"/>
                <a:gd name="T1" fmla="*/ 39 h 70"/>
                <a:gd name="T2" fmla="*/ 21 w 72"/>
                <a:gd name="T3" fmla="*/ 70 h 70"/>
                <a:gd name="T4" fmla="*/ 52 w 72"/>
                <a:gd name="T5" fmla="*/ 70 h 70"/>
                <a:gd name="T6" fmla="*/ 72 w 72"/>
                <a:gd name="T7" fmla="*/ 39 h 70"/>
                <a:gd name="T8" fmla="*/ 37 w 72"/>
                <a:gd name="T9" fmla="*/ 0 h 70"/>
                <a:gd name="T10" fmla="*/ 0 w 72"/>
                <a:gd name="T11" fmla="*/ 39 h 70"/>
              </a:gdLst>
              <a:ahLst/>
              <a:cxnLst>
                <a:cxn ang="0">
                  <a:pos x="T0" y="T1"/>
                </a:cxn>
                <a:cxn ang="0">
                  <a:pos x="T2" y="T3"/>
                </a:cxn>
                <a:cxn ang="0">
                  <a:pos x="T4" y="T5"/>
                </a:cxn>
                <a:cxn ang="0">
                  <a:pos x="T6" y="T7"/>
                </a:cxn>
                <a:cxn ang="0">
                  <a:pos x="T8" y="T9"/>
                </a:cxn>
                <a:cxn ang="0">
                  <a:pos x="T10" y="T11"/>
                </a:cxn>
              </a:cxnLst>
              <a:rect l="0" t="0" r="r" b="b"/>
              <a:pathLst>
                <a:path w="72" h="70">
                  <a:moveTo>
                    <a:pt x="0" y="39"/>
                  </a:moveTo>
                  <a:cubicBezTo>
                    <a:pt x="21" y="70"/>
                    <a:pt x="21" y="70"/>
                    <a:pt x="21" y="70"/>
                  </a:cubicBezTo>
                  <a:cubicBezTo>
                    <a:pt x="31" y="70"/>
                    <a:pt x="42" y="70"/>
                    <a:pt x="52" y="70"/>
                  </a:cubicBezTo>
                  <a:cubicBezTo>
                    <a:pt x="72" y="39"/>
                    <a:pt x="72" y="39"/>
                    <a:pt x="72" y="39"/>
                  </a:cubicBezTo>
                  <a:cubicBezTo>
                    <a:pt x="37" y="0"/>
                    <a:pt x="37" y="0"/>
                    <a:pt x="37" y="0"/>
                  </a:cubicBezTo>
                  <a:cubicBezTo>
                    <a:pt x="0" y="39"/>
                    <a:pt x="0" y="39"/>
                    <a:pt x="0" y="39"/>
                  </a:cubicBezTo>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94" name="Freeform 146"/>
            <p:cNvSpPr>
              <a:spLocks/>
            </p:cNvSpPr>
            <p:nvPr/>
          </p:nvSpPr>
          <p:spPr bwMode="auto">
            <a:xfrm>
              <a:off x="4543425" y="2815432"/>
              <a:ext cx="142875" cy="322263"/>
            </a:xfrm>
            <a:custGeom>
              <a:avLst/>
              <a:gdLst>
                <a:gd name="T0" fmla="*/ 29 w 90"/>
                <a:gd name="T1" fmla="*/ 0 h 203"/>
                <a:gd name="T2" fmla="*/ 0 w 90"/>
                <a:gd name="T3" fmla="*/ 203 h 203"/>
                <a:gd name="T4" fmla="*/ 90 w 90"/>
                <a:gd name="T5" fmla="*/ 203 h 203"/>
                <a:gd name="T6" fmla="*/ 60 w 90"/>
                <a:gd name="T7" fmla="*/ 0 h 203"/>
                <a:gd name="T8" fmla="*/ 29 w 90"/>
                <a:gd name="T9" fmla="*/ 0 h 203"/>
              </a:gdLst>
              <a:ahLst/>
              <a:cxnLst>
                <a:cxn ang="0">
                  <a:pos x="T0" y="T1"/>
                </a:cxn>
                <a:cxn ang="0">
                  <a:pos x="T2" y="T3"/>
                </a:cxn>
                <a:cxn ang="0">
                  <a:pos x="T4" y="T5"/>
                </a:cxn>
                <a:cxn ang="0">
                  <a:pos x="T6" y="T7"/>
                </a:cxn>
                <a:cxn ang="0">
                  <a:pos x="T8" y="T9"/>
                </a:cxn>
              </a:cxnLst>
              <a:rect l="0" t="0" r="r" b="b"/>
              <a:pathLst>
                <a:path w="90" h="203">
                  <a:moveTo>
                    <a:pt x="29" y="0"/>
                  </a:moveTo>
                  <a:lnTo>
                    <a:pt x="0" y="203"/>
                  </a:lnTo>
                  <a:lnTo>
                    <a:pt x="90" y="203"/>
                  </a:lnTo>
                  <a:lnTo>
                    <a:pt x="60" y="0"/>
                  </a:lnTo>
                  <a:lnTo>
                    <a:pt x="29" y="0"/>
                  </a:lnTo>
                  <a:close/>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95" name="Freeform 147"/>
            <p:cNvSpPr>
              <a:spLocks/>
            </p:cNvSpPr>
            <p:nvPr/>
          </p:nvSpPr>
          <p:spPr bwMode="auto">
            <a:xfrm>
              <a:off x="4543425" y="2815432"/>
              <a:ext cx="142875" cy="322263"/>
            </a:xfrm>
            <a:custGeom>
              <a:avLst/>
              <a:gdLst>
                <a:gd name="T0" fmla="*/ 29 w 90"/>
                <a:gd name="T1" fmla="*/ 0 h 203"/>
                <a:gd name="T2" fmla="*/ 0 w 90"/>
                <a:gd name="T3" fmla="*/ 203 h 203"/>
                <a:gd name="T4" fmla="*/ 90 w 90"/>
                <a:gd name="T5" fmla="*/ 203 h 203"/>
                <a:gd name="T6" fmla="*/ 60 w 90"/>
                <a:gd name="T7" fmla="*/ 0 h 203"/>
                <a:gd name="T8" fmla="*/ 29 w 90"/>
                <a:gd name="T9" fmla="*/ 0 h 203"/>
              </a:gdLst>
              <a:ahLst/>
              <a:cxnLst>
                <a:cxn ang="0">
                  <a:pos x="T0" y="T1"/>
                </a:cxn>
                <a:cxn ang="0">
                  <a:pos x="T2" y="T3"/>
                </a:cxn>
                <a:cxn ang="0">
                  <a:pos x="T4" y="T5"/>
                </a:cxn>
                <a:cxn ang="0">
                  <a:pos x="T6" y="T7"/>
                </a:cxn>
                <a:cxn ang="0">
                  <a:pos x="T8" y="T9"/>
                </a:cxn>
              </a:cxnLst>
              <a:rect l="0" t="0" r="r" b="b"/>
              <a:pathLst>
                <a:path w="90" h="203">
                  <a:moveTo>
                    <a:pt x="29" y="0"/>
                  </a:moveTo>
                  <a:lnTo>
                    <a:pt x="0" y="203"/>
                  </a:lnTo>
                  <a:lnTo>
                    <a:pt x="90" y="203"/>
                  </a:lnTo>
                  <a:lnTo>
                    <a:pt x="60" y="0"/>
                  </a:lnTo>
                  <a:lnTo>
                    <a:pt x="2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96" name="Freeform 148"/>
            <p:cNvSpPr>
              <a:spLocks/>
            </p:cNvSpPr>
            <p:nvPr/>
          </p:nvSpPr>
          <p:spPr bwMode="auto">
            <a:xfrm>
              <a:off x="4468813" y="2536032"/>
              <a:ext cx="146050" cy="282575"/>
            </a:xfrm>
            <a:custGeom>
              <a:avLst/>
              <a:gdLst>
                <a:gd name="T0" fmla="*/ 7 w 92"/>
                <a:gd name="T1" fmla="*/ 0 h 178"/>
                <a:gd name="T2" fmla="*/ 0 w 92"/>
                <a:gd name="T3" fmla="*/ 28 h 178"/>
                <a:gd name="T4" fmla="*/ 20 w 92"/>
                <a:gd name="T5" fmla="*/ 178 h 178"/>
                <a:gd name="T6" fmla="*/ 92 w 92"/>
                <a:gd name="T7" fmla="*/ 105 h 178"/>
                <a:gd name="T8" fmla="*/ 7 w 92"/>
                <a:gd name="T9" fmla="*/ 0 h 178"/>
              </a:gdLst>
              <a:ahLst/>
              <a:cxnLst>
                <a:cxn ang="0">
                  <a:pos x="T0" y="T1"/>
                </a:cxn>
                <a:cxn ang="0">
                  <a:pos x="T2" y="T3"/>
                </a:cxn>
                <a:cxn ang="0">
                  <a:pos x="T4" y="T5"/>
                </a:cxn>
                <a:cxn ang="0">
                  <a:pos x="T6" y="T7"/>
                </a:cxn>
                <a:cxn ang="0">
                  <a:pos x="T8" y="T9"/>
                </a:cxn>
              </a:cxnLst>
              <a:rect l="0" t="0" r="r" b="b"/>
              <a:pathLst>
                <a:path w="92" h="178">
                  <a:moveTo>
                    <a:pt x="7" y="0"/>
                  </a:moveTo>
                  <a:lnTo>
                    <a:pt x="0" y="28"/>
                  </a:lnTo>
                  <a:lnTo>
                    <a:pt x="20" y="178"/>
                  </a:lnTo>
                  <a:lnTo>
                    <a:pt x="92" y="105"/>
                  </a:lnTo>
                  <a:lnTo>
                    <a:pt x="7" y="0"/>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97" name="Freeform 149"/>
            <p:cNvSpPr>
              <a:spLocks/>
            </p:cNvSpPr>
            <p:nvPr/>
          </p:nvSpPr>
          <p:spPr bwMode="auto">
            <a:xfrm>
              <a:off x="4468813" y="2536032"/>
              <a:ext cx="146050" cy="282575"/>
            </a:xfrm>
            <a:custGeom>
              <a:avLst/>
              <a:gdLst>
                <a:gd name="T0" fmla="*/ 7 w 92"/>
                <a:gd name="T1" fmla="*/ 0 h 178"/>
                <a:gd name="T2" fmla="*/ 0 w 92"/>
                <a:gd name="T3" fmla="*/ 28 h 178"/>
                <a:gd name="T4" fmla="*/ 20 w 92"/>
                <a:gd name="T5" fmla="*/ 178 h 178"/>
                <a:gd name="T6" fmla="*/ 92 w 92"/>
                <a:gd name="T7" fmla="*/ 105 h 178"/>
                <a:gd name="T8" fmla="*/ 7 w 92"/>
                <a:gd name="T9" fmla="*/ 0 h 178"/>
              </a:gdLst>
              <a:ahLst/>
              <a:cxnLst>
                <a:cxn ang="0">
                  <a:pos x="T0" y="T1"/>
                </a:cxn>
                <a:cxn ang="0">
                  <a:pos x="T2" y="T3"/>
                </a:cxn>
                <a:cxn ang="0">
                  <a:pos x="T4" y="T5"/>
                </a:cxn>
                <a:cxn ang="0">
                  <a:pos x="T6" y="T7"/>
                </a:cxn>
                <a:cxn ang="0">
                  <a:pos x="T8" y="T9"/>
                </a:cxn>
              </a:cxnLst>
              <a:rect l="0" t="0" r="r" b="b"/>
              <a:pathLst>
                <a:path w="92" h="178">
                  <a:moveTo>
                    <a:pt x="7" y="0"/>
                  </a:moveTo>
                  <a:lnTo>
                    <a:pt x="0" y="28"/>
                  </a:lnTo>
                  <a:lnTo>
                    <a:pt x="20" y="178"/>
                  </a:lnTo>
                  <a:lnTo>
                    <a:pt x="92" y="105"/>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98" name="Freeform 150"/>
            <p:cNvSpPr>
              <a:spLocks/>
            </p:cNvSpPr>
            <p:nvPr/>
          </p:nvSpPr>
          <p:spPr bwMode="auto">
            <a:xfrm>
              <a:off x="4479925" y="2480469"/>
              <a:ext cx="268288" cy="92075"/>
            </a:xfrm>
            <a:custGeom>
              <a:avLst/>
              <a:gdLst>
                <a:gd name="T0" fmla="*/ 0 w 167"/>
                <a:gd name="T1" fmla="*/ 0 h 58"/>
                <a:gd name="T2" fmla="*/ 0 w 167"/>
                <a:gd name="T3" fmla="*/ 6 h 58"/>
                <a:gd name="T4" fmla="*/ 83 w 167"/>
                <a:gd name="T5" fmla="*/ 58 h 58"/>
                <a:gd name="T6" fmla="*/ 85 w 167"/>
                <a:gd name="T7" fmla="*/ 58 h 58"/>
                <a:gd name="T8" fmla="*/ 167 w 167"/>
                <a:gd name="T9" fmla="*/ 9 h 58"/>
                <a:gd name="T10" fmla="*/ 167 w 167"/>
                <a:gd name="T11" fmla="*/ 0 h 58"/>
                <a:gd name="T12" fmla="*/ 0 w 167"/>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67" h="58">
                  <a:moveTo>
                    <a:pt x="0" y="0"/>
                  </a:moveTo>
                  <a:cubicBezTo>
                    <a:pt x="0" y="6"/>
                    <a:pt x="0" y="6"/>
                    <a:pt x="0" y="6"/>
                  </a:cubicBezTo>
                  <a:cubicBezTo>
                    <a:pt x="0" y="6"/>
                    <a:pt x="43" y="56"/>
                    <a:pt x="83" y="58"/>
                  </a:cubicBezTo>
                  <a:cubicBezTo>
                    <a:pt x="84" y="58"/>
                    <a:pt x="85" y="58"/>
                    <a:pt x="85" y="58"/>
                  </a:cubicBezTo>
                  <a:cubicBezTo>
                    <a:pt x="125" y="58"/>
                    <a:pt x="167" y="9"/>
                    <a:pt x="167" y="9"/>
                  </a:cubicBezTo>
                  <a:cubicBezTo>
                    <a:pt x="167" y="0"/>
                    <a:pt x="167" y="0"/>
                    <a:pt x="167" y="0"/>
                  </a:cubicBezTo>
                  <a:cubicBezTo>
                    <a:pt x="0" y="0"/>
                    <a:pt x="0" y="0"/>
                    <a:pt x="0" y="0"/>
                  </a:cubicBezTo>
                </a:path>
              </a:pathLst>
            </a:custGeom>
            <a:solidFill>
              <a:srgbClr val="C5AE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99" name="Freeform 151"/>
            <p:cNvSpPr>
              <a:spLocks/>
            </p:cNvSpPr>
            <p:nvPr/>
          </p:nvSpPr>
          <p:spPr bwMode="auto">
            <a:xfrm>
              <a:off x="4202113" y="1783557"/>
              <a:ext cx="823913" cy="758825"/>
            </a:xfrm>
            <a:custGeom>
              <a:avLst/>
              <a:gdLst>
                <a:gd name="T0" fmla="*/ 256 w 513"/>
                <a:gd name="T1" fmla="*/ 0 h 473"/>
                <a:gd name="T2" fmla="*/ 115 w 513"/>
                <a:gd name="T3" fmla="*/ 378 h 473"/>
                <a:gd name="T4" fmla="*/ 256 w 513"/>
                <a:gd name="T5" fmla="*/ 473 h 473"/>
                <a:gd name="T6" fmla="*/ 398 w 513"/>
                <a:gd name="T7" fmla="*/ 378 h 473"/>
                <a:gd name="T8" fmla="*/ 256 w 513"/>
                <a:gd name="T9" fmla="*/ 0 h 473"/>
              </a:gdLst>
              <a:ahLst/>
              <a:cxnLst>
                <a:cxn ang="0">
                  <a:pos x="T0" y="T1"/>
                </a:cxn>
                <a:cxn ang="0">
                  <a:pos x="T2" y="T3"/>
                </a:cxn>
                <a:cxn ang="0">
                  <a:pos x="T4" y="T5"/>
                </a:cxn>
                <a:cxn ang="0">
                  <a:pos x="T6" y="T7"/>
                </a:cxn>
                <a:cxn ang="0">
                  <a:pos x="T8" y="T9"/>
                </a:cxn>
              </a:cxnLst>
              <a:rect l="0" t="0" r="r" b="b"/>
              <a:pathLst>
                <a:path w="513" h="473">
                  <a:moveTo>
                    <a:pt x="256" y="0"/>
                  </a:moveTo>
                  <a:cubicBezTo>
                    <a:pt x="0" y="0"/>
                    <a:pt x="98" y="351"/>
                    <a:pt x="115" y="378"/>
                  </a:cubicBezTo>
                  <a:cubicBezTo>
                    <a:pt x="134" y="408"/>
                    <a:pt x="215" y="473"/>
                    <a:pt x="256" y="473"/>
                  </a:cubicBezTo>
                  <a:cubicBezTo>
                    <a:pt x="298" y="473"/>
                    <a:pt x="379" y="408"/>
                    <a:pt x="398" y="378"/>
                  </a:cubicBezTo>
                  <a:cubicBezTo>
                    <a:pt x="415" y="351"/>
                    <a:pt x="513" y="0"/>
                    <a:pt x="256" y="0"/>
                  </a:cubicBezTo>
                  <a:close/>
                </a:path>
              </a:pathLst>
            </a:custGeom>
            <a:solidFill>
              <a:srgbClr val="F6D9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00" name="Freeform 152"/>
            <p:cNvSpPr>
              <a:spLocks noEditPoints="1"/>
            </p:cNvSpPr>
            <p:nvPr/>
          </p:nvSpPr>
          <p:spPr bwMode="auto">
            <a:xfrm>
              <a:off x="4319588" y="1670844"/>
              <a:ext cx="633413" cy="598488"/>
            </a:xfrm>
            <a:custGeom>
              <a:avLst/>
              <a:gdLst>
                <a:gd name="T0" fmla="*/ 302 w 394"/>
                <a:gd name="T1" fmla="*/ 78 h 373"/>
                <a:gd name="T2" fmla="*/ 0 w 394"/>
                <a:gd name="T3" fmla="*/ 156 h 373"/>
                <a:gd name="T4" fmla="*/ 20 w 394"/>
                <a:gd name="T5" fmla="*/ 367 h 373"/>
                <a:gd name="T6" fmla="*/ 20 w 394"/>
                <a:gd name="T7" fmla="*/ 367 h 373"/>
                <a:gd name="T8" fmla="*/ 21 w 394"/>
                <a:gd name="T9" fmla="*/ 370 h 373"/>
                <a:gd name="T10" fmla="*/ 23 w 394"/>
                <a:gd name="T11" fmla="*/ 373 h 373"/>
                <a:gd name="T12" fmla="*/ 27 w 394"/>
                <a:gd name="T13" fmla="*/ 372 h 373"/>
                <a:gd name="T14" fmla="*/ 28 w 394"/>
                <a:gd name="T15" fmla="*/ 371 h 373"/>
                <a:gd name="T16" fmla="*/ 28 w 394"/>
                <a:gd name="T17" fmla="*/ 349 h 373"/>
                <a:gd name="T18" fmla="*/ 27 w 394"/>
                <a:gd name="T19" fmla="*/ 316 h 373"/>
                <a:gd name="T20" fmla="*/ 56 w 394"/>
                <a:gd name="T21" fmla="*/ 212 h 373"/>
                <a:gd name="T22" fmla="*/ 76 w 394"/>
                <a:gd name="T23" fmla="*/ 188 h 373"/>
                <a:gd name="T24" fmla="*/ 183 w 394"/>
                <a:gd name="T25" fmla="*/ 218 h 373"/>
                <a:gd name="T26" fmla="*/ 243 w 394"/>
                <a:gd name="T27" fmla="*/ 225 h 373"/>
                <a:gd name="T28" fmla="*/ 301 w 394"/>
                <a:gd name="T29" fmla="*/ 186 h 373"/>
                <a:gd name="T30" fmla="*/ 350 w 394"/>
                <a:gd name="T31" fmla="*/ 325 h 373"/>
                <a:gd name="T32" fmla="*/ 346 w 394"/>
                <a:gd name="T33" fmla="*/ 349 h 373"/>
                <a:gd name="T34" fmla="*/ 346 w 394"/>
                <a:gd name="T35" fmla="*/ 371 h 373"/>
                <a:gd name="T36" fmla="*/ 347 w 394"/>
                <a:gd name="T37" fmla="*/ 372 h 373"/>
                <a:gd name="T38" fmla="*/ 351 w 394"/>
                <a:gd name="T39" fmla="*/ 373 h 373"/>
                <a:gd name="T40" fmla="*/ 353 w 394"/>
                <a:gd name="T41" fmla="*/ 370 h 373"/>
                <a:gd name="T42" fmla="*/ 354 w 394"/>
                <a:gd name="T43" fmla="*/ 361 h 373"/>
                <a:gd name="T44" fmla="*/ 356 w 394"/>
                <a:gd name="T45" fmla="*/ 348 h 373"/>
                <a:gd name="T46" fmla="*/ 302 w 394"/>
                <a:gd name="T47" fmla="*/ 78 h 373"/>
                <a:gd name="T48" fmla="*/ 170 w 394"/>
                <a:gd name="T49" fmla="*/ 145 h 373"/>
                <a:gd name="T50" fmla="*/ 166 w 394"/>
                <a:gd name="T51" fmla="*/ 144 h 373"/>
                <a:gd name="T52" fmla="*/ 173 w 394"/>
                <a:gd name="T53" fmla="*/ 145 h 373"/>
                <a:gd name="T54" fmla="*/ 170 w 394"/>
                <a:gd name="T55" fmla="*/ 145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94" h="373">
                  <a:moveTo>
                    <a:pt x="302" y="78"/>
                  </a:moveTo>
                  <a:cubicBezTo>
                    <a:pt x="213" y="0"/>
                    <a:pt x="40" y="100"/>
                    <a:pt x="0" y="156"/>
                  </a:cubicBezTo>
                  <a:cubicBezTo>
                    <a:pt x="16" y="213"/>
                    <a:pt x="8" y="286"/>
                    <a:pt x="20" y="367"/>
                  </a:cubicBezTo>
                  <a:cubicBezTo>
                    <a:pt x="20" y="367"/>
                    <a:pt x="20" y="367"/>
                    <a:pt x="20" y="367"/>
                  </a:cubicBezTo>
                  <a:cubicBezTo>
                    <a:pt x="20" y="368"/>
                    <a:pt x="21" y="369"/>
                    <a:pt x="21" y="370"/>
                  </a:cubicBezTo>
                  <a:cubicBezTo>
                    <a:pt x="21" y="370"/>
                    <a:pt x="22" y="372"/>
                    <a:pt x="23" y="373"/>
                  </a:cubicBezTo>
                  <a:cubicBezTo>
                    <a:pt x="23" y="373"/>
                    <a:pt x="26" y="373"/>
                    <a:pt x="27" y="372"/>
                  </a:cubicBezTo>
                  <a:cubicBezTo>
                    <a:pt x="28" y="372"/>
                    <a:pt x="28" y="371"/>
                    <a:pt x="28" y="371"/>
                  </a:cubicBezTo>
                  <a:cubicBezTo>
                    <a:pt x="28" y="364"/>
                    <a:pt x="28" y="350"/>
                    <a:pt x="28" y="349"/>
                  </a:cubicBezTo>
                  <a:cubicBezTo>
                    <a:pt x="27" y="338"/>
                    <a:pt x="29" y="327"/>
                    <a:pt x="27" y="316"/>
                  </a:cubicBezTo>
                  <a:cubicBezTo>
                    <a:pt x="35" y="265"/>
                    <a:pt x="28" y="263"/>
                    <a:pt x="56" y="212"/>
                  </a:cubicBezTo>
                  <a:cubicBezTo>
                    <a:pt x="59" y="207"/>
                    <a:pt x="74" y="190"/>
                    <a:pt x="76" y="188"/>
                  </a:cubicBezTo>
                  <a:cubicBezTo>
                    <a:pt x="122" y="171"/>
                    <a:pt x="139" y="200"/>
                    <a:pt x="183" y="218"/>
                  </a:cubicBezTo>
                  <a:cubicBezTo>
                    <a:pt x="199" y="225"/>
                    <a:pt x="225" y="225"/>
                    <a:pt x="243" y="225"/>
                  </a:cubicBezTo>
                  <a:cubicBezTo>
                    <a:pt x="272" y="225"/>
                    <a:pt x="300" y="193"/>
                    <a:pt x="301" y="186"/>
                  </a:cubicBezTo>
                  <a:cubicBezTo>
                    <a:pt x="336" y="240"/>
                    <a:pt x="340" y="279"/>
                    <a:pt x="350" y="325"/>
                  </a:cubicBezTo>
                  <a:cubicBezTo>
                    <a:pt x="348" y="333"/>
                    <a:pt x="347" y="341"/>
                    <a:pt x="346" y="349"/>
                  </a:cubicBezTo>
                  <a:cubicBezTo>
                    <a:pt x="346" y="350"/>
                    <a:pt x="346" y="364"/>
                    <a:pt x="346" y="371"/>
                  </a:cubicBezTo>
                  <a:cubicBezTo>
                    <a:pt x="346" y="371"/>
                    <a:pt x="346" y="372"/>
                    <a:pt x="347" y="372"/>
                  </a:cubicBezTo>
                  <a:cubicBezTo>
                    <a:pt x="348" y="373"/>
                    <a:pt x="351" y="373"/>
                    <a:pt x="351" y="373"/>
                  </a:cubicBezTo>
                  <a:cubicBezTo>
                    <a:pt x="352" y="372"/>
                    <a:pt x="353" y="370"/>
                    <a:pt x="353" y="370"/>
                  </a:cubicBezTo>
                  <a:cubicBezTo>
                    <a:pt x="354" y="366"/>
                    <a:pt x="354" y="364"/>
                    <a:pt x="354" y="361"/>
                  </a:cubicBezTo>
                  <a:cubicBezTo>
                    <a:pt x="355" y="357"/>
                    <a:pt x="356" y="352"/>
                    <a:pt x="356" y="348"/>
                  </a:cubicBezTo>
                  <a:cubicBezTo>
                    <a:pt x="369" y="298"/>
                    <a:pt x="394" y="99"/>
                    <a:pt x="302" y="78"/>
                  </a:cubicBezTo>
                  <a:close/>
                  <a:moveTo>
                    <a:pt x="170" y="145"/>
                  </a:moveTo>
                  <a:cubicBezTo>
                    <a:pt x="169" y="145"/>
                    <a:pt x="168" y="144"/>
                    <a:pt x="166" y="144"/>
                  </a:cubicBezTo>
                  <a:cubicBezTo>
                    <a:pt x="168" y="144"/>
                    <a:pt x="170" y="145"/>
                    <a:pt x="173" y="145"/>
                  </a:cubicBezTo>
                  <a:cubicBezTo>
                    <a:pt x="172" y="145"/>
                    <a:pt x="171" y="145"/>
                    <a:pt x="170" y="145"/>
                  </a:cubicBezTo>
                  <a:close/>
                </a:path>
              </a:pathLst>
            </a:custGeom>
            <a:solidFill>
              <a:srgbClr val="BF97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01" name="Freeform 153"/>
            <p:cNvSpPr>
              <a:spLocks noEditPoints="1"/>
            </p:cNvSpPr>
            <p:nvPr/>
          </p:nvSpPr>
          <p:spPr bwMode="auto">
            <a:xfrm>
              <a:off x="3124200" y="1610519"/>
              <a:ext cx="647700" cy="598488"/>
            </a:xfrm>
            <a:custGeom>
              <a:avLst/>
              <a:gdLst>
                <a:gd name="T0" fmla="*/ 95 w 404"/>
                <a:gd name="T1" fmla="*/ 78 h 373"/>
                <a:gd name="T2" fmla="*/ 404 w 404"/>
                <a:gd name="T3" fmla="*/ 156 h 373"/>
                <a:gd name="T4" fmla="*/ 383 w 404"/>
                <a:gd name="T5" fmla="*/ 367 h 373"/>
                <a:gd name="T6" fmla="*/ 383 w 404"/>
                <a:gd name="T7" fmla="*/ 367 h 373"/>
                <a:gd name="T8" fmla="*/ 382 w 404"/>
                <a:gd name="T9" fmla="*/ 369 h 373"/>
                <a:gd name="T10" fmla="*/ 380 w 404"/>
                <a:gd name="T11" fmla="*/ 372 h 373"/>
                <a:gd name="T12" fmla="*/ 376 w 404"/>
                <a:gd name="T13" fmla="*/ 372 h 373"/>
                <a:gd name="T14" fmla="*/ 375 w 404"/>
                <a:gd name="T15" fmla="*/ 371 h 373"/>
                <a:gd name="T16" fmla="*/ 375 w 404"/>
                <a:gd name="T17" fmla="*/ 349 h 373"/>
                <a:gd name="T18" fmla="*/ 376 w 404"/>
                <a:gd name="T19" fmla="*/ 316 h 373"/>
                <a:gd name="T20" fmla="*/ 346 w 404"/>
                <a:gd name="T21" fmla="*/ 211 h 373"/>
                <a:gd name="T22" fmla="*/ 326 w 404"/>
                <a:gd name="T23" fmla="*/ 188 h 373"/>
                <a:gd name="T24" fmla="*/ 217 w 404"/>
                <a:gd name="T25" fmla="*/ 217 h 373"/>
                <a:gd name="T26" fmla="*/ 154 w 404"/>
                <a:gd name="T27" fmla="*/ 225 h 373"/>
                <a:gd name="T28" fmla="*/ 95 w 404"/>
                <a:gd name="T29" fmla="*/ 186 h 373"/>
                <a:gd name="T30" fmla="*/ 45 w 404"/>
                <a:gd name="T31" fmla="*/ 325 h 373"/>
                <a:gd name="T32" fmla="*/ 49 w 404"/>
                <a:gd name="T33" fmla="*/ 349 h 373"/>
                <a:gd name="T34" fmla="*/ 49 w 404"/>
                <a:gd name="T35" fmla="*/ 371 h 373"/>
                <a:gd name="T36" fmla="*/ 48 w 404"/>
                <a:gd name="T37" fmla="*/ 372 h 373"/>
                <a:gd name="T38" fmla="*/ 44 w 404"/>
                <a:gd name="T39" fmla="*/ 372 h 373"/>
                <a:gd name="T40" fmla="*/ 42 w 404"/>
                <a:gd name="T41" fmla="*/ 369 h 373"/>
                <a:gd name="T42" fmla="*/ 41 w 404"/>
                <a:gd name="T43" fmla="*/ 361 h 373"/>
                <a:gd name="T44" fmla="*/ 39 w 404"/>
                <a:gd name="T45" fmla="*/ 348 h 373"/>
                <a:gd name="T46" fmla="*/ 95 w 404"/>
                <a:gd name="T47" fmla="*/ 78 h 373"/>
                <a:gd name="T48" fmla="*/ 229 w 404"/>
                <a:gd name="T49" fmla="*/ 145 h 373"/>
                <a:gd name="T50" fmla="*/ 233 w 404"/>
                <a:gd name="T51" fmla="*/ 143 h 373"/>
                <a:gd name="T52" fmla="*/ 227 w 404"/>
                <a:gd name="T53" fmla="*/ 145 h 373"/>
                <a:gd name="T54" fmla="*/ 229 w 404"/>
                <a:gd name="T55" fmla="*/ 145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4" h="373">
                  <a:moveTo>
                    <a:pt x="95" y="78"/>
                  </a:moveTo>
                  <a:cubicBezTo>
                    <a:pt x="185" y="0"/>
                    <a:pt x="362" y="99"/>
                    <a:pt x="404" y="156"/>
                  </a:cubicBezTo>
                  <a:cubicBezTo>
                    <a:pt x="387" y="213"/>
                    <a:pt x="395" y="286"/>
                    <a:pt x="383" y="367"/>
                  </a:cubicBezTo>
                  <a:cubicBezTo>
                    <a:pt x="383" y="367"/>
                    <a:pt x="383" y="367"/>
                    <a:pt x="383" y="367"/>
                  </a:cubicBezTo>
                  <a:cubicBezTo>
                    <a:pt x="383" y="368"/>
                    <a:pt x="383" y="368"/>
                    <a:pt x="382" y="369"/>
                  </a:cubicBezTo>
                  <a:cubicBezTo>
                    <a:pt x="382" y="370"/>
                    <a:pt x="381" y="372"/>
                    <a:pt x="380" y="372"/>
                  </a:cubicBezTo>
                  <a:cubicBezTo>
                    <a:pt x="380" y="373"/>
                    <a:pt x="377" y="372"/>
                    <a:pt x="376" y="372"/>
                  </a:cubicBezTo>
                  <a:cubicBezTo>
                    <a:pt x="375" y="372"/>
                    <a:pt x="375" y="371"/>
                    <a:pt x="375" y="371"/>
                  </a:cubicBezTo>
                  <a:cubicBezTo>
                    <a:pt x="375" y="364"/>
                    <a:pt x="375" y="349"/>
                    <a:pt x="375" y="349"/>
                  </a:cubicBezTo>
                  <a:cubicBezTo>
                    <a:pt x="376" y="338"/>
                    <a:pt x="374" y="327"/>
                    <a:pt x="376" y="316"/>
                  </a:cubicBezTo>
                  <a:cubicBezTo>
                    <a:pt x="368" y="265"/>
                    <a:pt x="375" y="263"/>
                    <a:pt x="346" y="211"/>
                  </a:cubicBezTo>
                  <a:cubicBezTo>
                    <a:pt x="343" y="207"/>
                    <a:pt x="328" y="190"/>
                    <a:pt x="326" y="188"/>
                  </a:cubicBezTo>
                  <a:cubicBezTo>
                    <a:pt x="278" y="171"/>
                    <a:pt x="262" y="200"/>
                    <a:pt x="217" y="217"/>
                  </a:cubicBezTo>
                  <a:cubicBezTo>
                    <a:pt x="199" y="224"/>
                    <a:pt x="173" y="225"/>
                    <a:pt x="154" y="225"/>
                  </a:cubicBezTo>
                  <a:cubicBezTo>
                    <a:pt x="125" y="225"/>
                    <a:pt x="96" y="193"/>
                    <a:pt x="95" y="186"/>
                  </a:cubicBezTo>
                  <a:cubicBezTo>
                    <a:pt x="59" y="240"/>
                    <a:pt x="56" y="279"/>
                    <a:pt x="45" y="325"/>
                  </a:cubicBezTo>
                  <a:cubicBezTo>
                    <a:pt x="47" y="333"/>
                    <a:pt x="48" y="341"/>
                    <a:pt x="49" y="349"/>
                  </a:cubicBezTo>
                  <a:cubicBezTo>
                    <a:pt x="49" y="349"/>
                    <a:pt x="50" y="364"/>
                    <a:pt x="49" y="371"/>
                  </a:cubicBezTo>
                  <a:cubicBezTo>
                    <a:pt x="49" y="371"/>
                    <a:pt x="49" y="372"/>
                    <a:pt x="48" y="372"/>
                  </a:cubicBezTo>
                  <a:cubicBezTo>
                    <a:pt x="47" y="372"/>
                    <a:pt x="44" y="373"/>
                    <a:pt x="44" y="372"/>
                  </a:cubicBezTo>
                  <a:cubicBezTo>
                    <a:pt x="43" y="372"/>
                    <a:pt x="42" y="370"/>
                    <a:pt x="42" y="369"/>
                  </a:cubicBezTo>
                  <a:cubicBezTo>
                    <a:pt x="41" y="366"/>
                    <a:pt x="41" y="364"/>
                    <a:pt x="41" y="361"/>
                  </a:cubicBezTo>
                  <a:cubicBezTo>
                    <a:pt x="40" y="356"/>
                    <a:pt x="39" y="352"/>
                    <a:pt x="39" y="348"/>
                  </a:cubicBezTo>
                  <a:cubicBezTo>
                    <a:pt x="25" y="298"/>
                    <a:pt x="0" y="99"/>
                    <a:pt x="95" y="78"/>
                  </a:cubicBezTo>
                  <a:close/>
                  <a:moveTo>
                    <a:pt x="229" y="145"/>
                  </a:moveTo>
                  <a:cubicBezTo>
                    <a:pt x="230" y="144"/>
                    <a:pt x="232" y="144"/>
                    <a:pt x="233" y="143"/>
                  </a:cubicBezTo>
                  <a:cubicBezTo>
                    <a:pt x="231" y="144"/>
                    <a:pt x="229" y="145"/>
                    <a:pt x="227" y="145"/>
                  </a:cubicBezTo>
                  <a:cubicBezTo>
                    <a:pt x="228" y="145"/>
                    <a:pt x="228" y="145"/>
                    <a:pt x="229" y="145"/>
                  </a:cubicBezTo>
                  <a:close/>
                </a:path>
              </a:pathLst>
            </a:custGeom>
            <a:solidFill>
              <a:srgbClr val="605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02" name="Freeform 154"/>
            <p:cNvSpPr>
              <a:spLocks/>
            </p:cNvSpPr>
            <p:nvPr/>
          </p:nvSpPr>
          <p:spPr bwMode="auto">
            <a:xfrm>
              <a:off x="4614863" y="2536032"/>
              <a:ext cx="141288" cy="284163"/>
            </a:xfrm>
            <a:custGeom>
              <a:avLst/>
              <a:gdLst>
                <a:gd name="T0" fmla="*/ 84 w 89"/>
                <a:gd name="T1" fmla="*/ 0 h 179"/>
                <a:gd name="T2" fmla="*/ 89 w 89"/>
                <a:gd name="T3" fmla="*/ 28 h 179"/>
                <a:gd name="T4" fmla="*/ 70 w 89"/>
                <a:gd name="T5" fmla="*/ 179 h 179"/>
                <a:gd name="T6" fmla="*/ 0 w 89"/>
                <a:gd name="T7" fmla="*/ 105 h 179"/>
                <a:gd name="T8" fmla="*/ 84 w 89"/>
                <a:gd name="T9" fmla="*/ 0 h 179"/>
              </a:gdLst>
              <a:ahLst/>
              <a:cxnLst>
                <a:cxn ang="0">
                  <a:pos x="T0" y="T1"/>
                </a:cxn>
                <a:cxn ang="0">
                  <a:pos x="T2" y="T3"/>
                </a:cxn>
                <a:cxn ang="0">
                  <a:pos x="T4" y="T5"/>
                </a:cxn>
                <a:cxn ang="0">
                  <a:pos x="T6" y="T7"/>
                </a:cxn>
                <a:cxn ang="0">
                  <a:pos x="T8" y="T9"/>
                </a:cxn>
              </a:cxnLst>
              <a:rect l="0" t="0" r="r" b="b"/>
              <a:pathLst>
                <a:path w="89" h="179">
                  <a:moveTo>
                    <a:pt x="84" y="0"/>
                  </a:moveTo>
                  <a:lnTo>
                    <a:pt x="89" y="28"/>
                  </a:lnTo>
                  <a:lnTo>
                    <a:pt x="70" y="179"/>
                  </a:lnTo>
                  <a:lnTo>
                    <a:pt x="0" y="105"/>
                  </a:lnTo>
                  <a:lnTo>
                    <a:pt x="84" y="0"/>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03" name="Freeform 155"/>
            <p:cNvSpPr>
              <a:spLocks/>
            </p:cNvSpPr>
            <p:nvPr/>
          </p:nvSpPr>
          <p:spPr bwMode="auto">
            <a:xfrm>
              <a:off x="4614863" y="2536032"/>
              <a:ext cx="141288" cy="284163"/>
            </a:xfrm>
            <a:custGeom>
              <a:avLst/>
              <a:gdLst>
                <a:gd name="T0" fmla="*/ 84 w 89"/>
                <a:gd name="T1" fmla="*/ 0 h 179"/>
                <a:gd name="T2" fmla="*/ 89 w 89"/>
                <a:gd name="T3" fmla="*/ 28 h 179"/>
                <a:gd name="T4" fmla="*/ 70 w 89"/>
                <a:gd name="T5" fmla="*/ 179 h 179"/>
                <a:gd name="T6" fmla="*/ 0 w 89"/>
                <a:gd name="T7" fmla="*/ 105 h 179"/>
                <a:gd name="T8" fmla="*/ 84 w 89"/>
                <a:gd name="T9" fmla="*/ 0 h 179"/>
              </a:gdLst>
              <a:ahLst/>
              <a:cxnLst>
                <a:cxn ang="0">
                  <a:pos x="T0" y="T1"/>
                </a:cxn>
                <a:cxn ang="0">
                  <a:pos x="T2" y="T3"/>
                </a:cxn>
                <a:cxn ang="0">
                  <a:pos x="T4" y="T5"/>
                </a:cxn>
                <a:cxn ang="0">
                  <a:pos x="T6" y="T7"/>
                </a:cxn>
                <a:cxn ang="0">
                  <a:pos x="T8" y="T9"/>
                </a:cxn>
              </a:cxnLst>
              <a:rect l="0" t="0" r="r" b="b"/>
              <a:pathLst>
                <a:path w="89" h="179">
                  <a:moveTo>
                    <a:pt x="84" y="0"/>
                  </a:moveTo>
                  <a:lnTo>
                    <a:pt x="89" y="28"/>
                  </a:lnTo>
                  <a:lnTo>
                    <a:pt x="70" y="179"/>
                  </a:lnTo>
                  <a:lnTo>
                    <a:pt x="0" y="105"/>
                  </a:lnTo>
                  <a:lnTo>
                    <a:pt x="8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04" name="Freeform 156"/>
            <p:cNvSpPr>
              <a:spLocks/>
            </p:cNvSpPr>
            <p:nvPr/>
          </p:nvSpPr>
          <p:spPr bwMode="auto">
            <a:xfrm>
              <a:off x="4479925" y="2531269"/>
              <a:ext cx="268288" cy="171450"/>
            </a:xfrm>
            <a:custGeom>
              <a:avLst/>
              <a:gdLst>
                <a:gd name="T0" fmla="*/ 169 w 169"/>
                <a:gd name="T1" fmla="*/ 0 h 108"/>
                <a:gd name="T2" fmla="*/ 85 w 169"/>
                <a:gd name="T3" fmla="*/ 105 h 108"/>
                <a:gd name="T4" fmla="*/ 0 w 169"/>
                <a:gd name="T5" fmla="*/ 0 h 108"/>
                <a:gd name="T6" fmla="*/ 0 w 169"/>
                <a:gd name="T7" fmla="*/ 3 h 108"/>
                <a:gd name="T8" fmla="*/ 85 w 169"/>
                <a:gd name="T9" fmla="*/ 108 h 108"/>
                <a:gd name="T10" fmla="*/ 169 w 169"/>
                <a:gd name="T11" fmla="*/ 3 h 108"/>
                <a:gd name="T12" fmla="*/ 169 w 169"/>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69" h="108">
                  <a:moveTo>
                    <a:pt x="169" y="0"/>
                  </a:moveTo>
                  <a:lnTo>
                    <a:pt x="85" y="105"/>
                  </a:lnTo>
                  <a:lnTo>
                    <a:pt x="0" y="0"/>
                  </a:lnTo>
                  <a:lnTo>
                    <a:pt x="0" y="3"/>
                  </a:lnTo>
                  <a:lnTo>
                    <a:pt x="85" y="108"/>
                  </a:lnTo>
                  <a:lnTo>
                    <a:pt x="169" y="3"/>
                  </a:lnTo>
                  <a:lnTo>
                    <a:pt x="169" y="0"/>
                  </a:lnTo>
                  <a:close/>
                </a:path>
              </a:pathLst>
            </a:custGeom>
            <a:solidFill>
              <a:srgbClr val="E9CE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05" name="Freeform 157"/>
            <p:cNvSpPr>
              <a:spLocks/>
            </p:cNvSpPr>
            <p:nvPr/>
          </p:nvSpPr>
          <p:spPr bwMode="auto">
            <a:xfrm>
              <a:off x="4479925" y="2531269"/>
              <a:ext cx="268288" cy="171450"/>
            </a:xfrm>
            <a:custGeom>
              <a:avLst/>
              <a:gdLst>
                <a:gd name="T0" fmla="*/ 169 w 169"/>
                <a:gd name="T1" fmla="*/ 0 h 108"/>
                <a:gd name="T2" fmla="*/ 85 w 169"/>
                <a:gd name="T3" fmla="*/ 105 h 108"/>
                <a:gd name="T4" fmla="*/ 0 w 169"/>
                <a:gd name="T5" fmla="*/ 0 h 108"/>
                <a:gd name="T6" fmla="*/ 0 w 169"/>
                <a:gd name="T7" fmla="*/ 3 h 108"/>
                <a:gd name="T8" fmla="*/ 85 w 169"/>
                <a:gd name="T9" fmla="*/ 108 h 108"/>
                <a:gd name="T10" fmla="*/ 169 w 169"/>
                <a:gd name="T11" fmla="*/ 3 h 108"/>
                <a:gd name="T12" fmla="*/ 169 w 169"/>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69" h="108">
                  <a:moveTo>
                    <a:pt x="169" y="0"/>
                  </a:moveTo>
                  <a:lnTo>
                    <a:pt x="85" y="105"/>
                  </a:lnTo>
                  <a:lnTo>
                    <a:pt x="0" y="0"/>
                  </a:lnTo>
                  <a:lnTo>
                    <a:pt x="0" y="3"/>
                  </a:lnTo>
                  <a:lnTo>
                    <a:pt x="85" y="108"/>
                  </a:lnTo>
                  <a:lnTo>
                    <a:pt x="169" y="3"/>
                  </a:lnTo>
                  <a:lnTo>
                    <a:pt x="16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06" name="Freeform 158"/>
            <p:cNvSpPr>
              <a:spLocks noEditPoints="1"/>
            </p:cNvSpPr>
            <p:nvPr/>
          </p:nvSpPr>
          <p:spPr bwMode="auto">
            <a:xfrm>
              <a:off x="4589463" y="2815432"/>
              <a:ext cx="49213" cy="1588"/>
            </a:xfrm>
            <a:custGeom>
              <a:avLst/>
              <a:gdLst>
                <a:gd name="T0" fmla="*/ 0 w 31"/>
                <a:gd name="T1" fmla="*/ 0 h 1"/>
                <a:gd name="T2" fmla="*/ 0 w 31"/>
                <a:gd name="T3" fmla="*/ 1 h 1"/>
                <a:gd name="T4" fmla="*/ 0 w 31"/>
                <a:gd name="T5" fmla="*/ 1 h 1"/>
                <a:gd name="T6" fmla="*/ 0 w 31"/>
                <a:gd name="T7" fmla="*/ 0 h 1"/>
                <a:gd name="T8" fmla="*/ 31 w 31"/>
                <a:gd name="T9" fmla="*/ 0 h 1"/>
                <a:gd name="T10" fmla="*/ 31 w 31"/>
                <a:gd name="T11" fmla="*/ 0 h 1"/>
                <a:gd name="T12" fmla="*/ 31 w 31"/>
                <a:gd name="T13" fmla="*/ 1 h 1"/>
                <a:gd name="T14" fmla="*/ 31 w 31"/>
                <a:gd name="T15" fmla="*/ 1 h 1"/>
                <a:gd name="T16" fmla="*/ 31 w 31"/>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1">
                  <a:moveTo>
                    <a:pt x="0" y="0"/>
                  </a:moveTo>
                  <a:lnTo>
                    <a:pt x="0" y="1"/>
                  </a:lnTo>
                  <a:lnTo>
                    <a:pt x="0" y="1"/>
                  </a:lnTo>
                  <a:lnTo>
                    <a:pt x="0" y="0"/>
                  </a:lnTo>
                  <a:close/>
                  <a:moveTo>
                    <a:pt x="31" y="0"/>
                  </a:moveTo>
                  <a:lnTo>
                    <a:pt x="31" y="0"/>
                  </a:lnTo>
                  <a:lnTo>
                    <a:pt x="31" y="1"/>
                  </a:lnTo>
                  <a:lnTo>
                    <a:pt x="31" y="1"/>
                  </a:lnTo>
                  <a:lnTo>
                    <a:pt x="31" y="0"/>
                  </a:lnTo>
                  <a:close/>
                </a:path>
              </a:pathLst>
            </a:custGeom>
            <a:solidFill>
              <a:srgbClr val="6882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07" name="Freeform 159"/>
            <p:cNvSpPr>
              <a:spLocks noEditPoints="1"/>
            </p:cNvSpPr>
            <p:nvPr/>
          </p:nvSpPr>
          <p:spPr bwMode="auto">
            <a:xfrm>
              <a:off x="4589463" y="2815432"/>
              <a:ext cx="49213" cy="1588"/>
            </a:xfrm>
            <a:custGeom>
              <a:avLst/>
              <a:gdLst>
                <a:gd name="T0" fmla="*/ 0 w 31"/>
                <a:gd name="T1" fmla="*/ 0 h 1"/>
                <a:gd name="T2" fmla="*/ 0 w 31"/>
                <a:gd name="T3" fmla="*/ 1 h 1"/>
                <a:gd name="T4" fmla="*/ 0 w 31"/>
                <a:gd name="T5" fmla="*/ 1 h 1"/>
                <a:gd name="T6" fmla="*/ 0 w 31"/>
                <a:gd name="T7" fmla="*/ 0 h 1"/>
                <a:gd name="T8" fmla="*/ 31 w 31"/>
                <a:gd name="T9" fmla="*/ 0 h 1"/>
                <a:gd name="T10" fmla="*/ 31 w 31"/>
                <a:gd name="T11" fmla="*/ 0 h 1"/>
                <a:gd name="T12" fmla="*/ 31 w 31"/>
                <a:gd name="T13" fmla="*/ 1 h 1"/>
                <a:gd name="T14" fmla="*/ 31 w 31"/>
                <a:gd name="T15" fmla="*/ 1 h 1"/>
                <a:gd name="T16" fmla="*/ 31 w 31"/>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1">
                  <a:moveTo>
                    <a:pt x="0" y="0"/>
                  </a:moveTo>
                  <a:lnTo>
                    <a:pt x="0" y="1"/>
                  </a:lnTo>
                  <a:lnTo>
                    <a:pt x="0" y="1"/>
                  </a:lnTo>
                  <a:lnTo>
                    <a:pt x="0" y="0"/>
                  </a:lnTo>
                  <a:moveTo>
                    <a:pt x="31" y="0"/>
                  </a:moveTo>
                  <a:lnTo>
                    <a:pt x="31" y="0"/>
                  </a:lnTo>
                  <a:lnTo>
                    <a:pt x="31" y="1"/>
                  </a:lnTo>
                  <a:lnTo>
                    <a:pt x="31" y="1"/>
                  </a:lnTo>
                  <a:lnTo>
                    <a:pt x="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08" name="Rectangle 160"/>
            <p:cNvSpPr>
              <a:spLocks noChangeArrowheads="1"/>
            </p:cNvSpPr>
            <p:nvPr/>
          </p:nvSpPr>
          <p:spPr bwMode="auto">
            <a:xfrm>
              <a:off x="4589463" y="2815432"/>
              <a:ext cx="49213" cy="1588"/>
            </a:xfrm>
            <a:prstGeom prst="rect">
              <a:avLst/>
            </a:prstGeom>
            <a:solidFill>
              <a:srgbClr val="2F2F2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09" name="Rectangle 161"/>
            <p:cNvSpPr>
              <a:spLocks noChangeArrowheads="1"/>
            </p:cNvSpPr>
            <p:nvPr/>
          </p:nvSpPr>
          <p:spPr bwMode="auto">
            <a:xfrm>
              <a:off x="4589463" y="2815432"/>
              <a:ext cx="49213"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10" name="Freeform 162"/>
            <p:cNvSpPr>
              <a:spLocks/>
            </p:cNvSpPr>
            <p:nvPr/>
          </p:nvSpPr>
          <p:spPr bwMode="auto">
            <a:xfrm>
              <a:off x="5054600" y="2539207"/>
              <a:ext cx="796925" cy="1042988"/>
            </a:xfrm>
            <a:custGeom>
              <a:avLst/>
              <a:gdLst>
                <a:gd name="T0" fmla="*/ 179 w 496"/>
                <a:gd name="T1" fmla="*/ 59 h 650"/>
                <a:gd name="T2" fmla="*/ 401 w 496"/>
                <a:gd name="T3" fmla="*/ 112 h 650"/>
                <a:gd name="T4" fmla="*/ 463 w 496"/>
                <a:gd name="T5" fmla="*/ 303 h 650"/>
                <a:gd name="T6" fmla="*/ 442 w 496"/>
                <a:gd name="T7" fmla="*/ 442 h 650"/>
                <a:gd name="T8" fmla="*/ 440 w 496"/>
                <a:gd name="T9" fmla="*/ 495 h 650"/>
                <a:gd name="T10" fmla="*/ 237 w 496"/>
                <a:gd name="T11" fmla="*/ 649 h 650"/>
                <a:gd name="T12" fmla="*/ 54 w 496"/>
                <a:gd name="T13" fmla="*/ 499 h 650"/>
                <a:gd name="T14" fmla="*/ 58 w 496"/>
                <a:gd name="T15" fmla="*/ 446 h 650"/>
                <a:gd name="T16" fmla="*/ 38 w 496"/>
                <a:gd name="T17" fmla="*/ 295 h 650"/>
                <a:gd name="T18" fmla="*/ 179 w 496"/>
                <a:gd name="T19" fmla="*/ 5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6" h="650">
                  <a:moveTo>
                    <a:pt x="179" y="59"/>
                  </a:moveTo>
                  <a:cubicBezTo>
                    <a:pt x="197" y="27"/>
                    <a:pt x="342" y="0"/>
                    <a:pt x="401" y="112"/>
                  </a:cubicBezTo>
                  <a:cubicBezTo>
                    <a:pt x="460" y="224"/>
                    <a:pt x="430" y="263"/>
                    <a:pt x="463" y="303"/>
                  </a:cubicBezTo>
                  <a:cubicBezTo>
                    <a:pt x="496" y="343"/>
                    <a:pt x="465" y="434"/>
                    <a:pt x="442" y="442"/>
                  </a:cubicBezTo>
                  <a:cubicBezTo>
                    <a:pt x="420" y="450"/>
                    <a:pt x="429" y="481"/>
                    <a:pt x="440" y="495"/>
                  </a:cubicBezTo>
                  <a:cubicBezTo>
                    <a:pt x="487" y="552"/>
                    <a:pt x="419" y="650"/>
                    <a:pt x="237" y="649"/>
                  </a:cubicBezTo>
                  <a:cubicBezTo>
                    <a:pt x="42" y="647"/>
                    <a:pt x="4" y="534"/>
                    <a:pt x="54" y="499"/>
                  </a:cubicBezTo>
                  <a:cubicBezTo>
                    <a:pt x="70" y="488"/>
                    <a:pt x="76" y="466"/>
                    <a:pt x="58" y="446"/>
                  </a:cubicBezTo>
                  <a:cubicBezTo>
                    <a:pt x="41" y="427"/>
                    <a:pt x="0" y="354"/>
                    <a:pt x="38" y="295"/>
                  </a:cubicBezTo>
                  <a:cubicBezTo>
                    <a:pt x="77" y="235"/>
                    <a:pt x="43" y="59"/>
                    <a:pt x="179" y="59"/>
                  </a:cubicBezTo>
                </a:path>
              </a:pathLst>
            </a:custGeom>
            <a:solidFill>
              <a:srgbClr val="8060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11" name="Freeform 163"/>
            <p:cNvSpPr>
              <a:spLocks/>
            </p:cNvSpPr>
            <p:nvPr/>
          </p:nvSpPr>
          <p:spPr bwMode="auto">
            <a:xfrm>
              <a:off x="4859338" y="3375819"/>
              <a:ext cx="1182688" cy="468313"/>
            </a:xfrm>
            <a:custGeom>
              <a:avLst/>
              <a:gdLst>
                <a:gd name="T0" fmla="*/ 438 w 737"/>
                <a:gd name="T1" fmla="*/ 0 h 292"/>
                <a:gd name="T2" fmla="*/ 295 w 737"/>
                <a:gd name="T3" fmla="*/ 7 h 292"/>
                <a:gd name="T4" fmla="*/ 79 w 737"/>
                <a:gd name="T5" fmla="*/ 115 h 292"/>
                <a:gd name="T6" fmla="*/ 0 w 737"/>
                <a:gd name="T7" fmla="*/ 292 h 292"/>
                <a:gd name="T8" fmla="*/ 737 w 737"/>
                <a:gd name="T9" fmla="*/ 292 h 292"/>
                <a:gd name="T10" fmla="*/ 658 w 737"/>
                <a:gd name="T11" fmla="*/ 115 h 292"/>
                <a:gd name="T12" fmla="*/ 438 w 737"/>
                <a:gd name="T13" fmla="*/ 0 h 292"/>
              </a:gdLst>
              <a:ahLst/>
              <a:cxnLst>
                <a:cxn ang="0">
                  <a:pos x="T0" y="T1"/>
                </a:cxn>
                <a:cxn ang="0">
                  <a:pos x="T2" y="T3"/>
                </a:cxn>
                <a:cxn ang="0">
                  <a:pos x="T4" y="T5"/>
                </a:cxn>
                <a:cxn ang="0">
                  <a:pos x="T6" y="T7"/>
                </a:cxn>
                <a:cxn ang="0">
                  <a:pos x="T8" y="T9"/>
                </a:cxn>
                <a:cxn ang="0">
                  <a:pos x="T10" y="T11"/>
                </a:cxn>
                <a:cxn ang="0">
                  <a:pos x="T12" y="T13"/>
                </a:cxn>
              </a:cxnLst>
              <a:rect l="0" t="0" r="r" b="b"/>
              <a:pathLst>
                <a:path w="737" h="292">
                  <a:moveTo>
                    <a:pt x="438" y="0"/>
                  </a:moveTo>
                  <a:cubicBezTo>
                    <a:pt x="437" y="3"/>
                    <a:pt x="296" y="5"/>
                    <a:pt x="295" y="7"/>
                  </a:cubicBezTo>
                  <a:cubicBezTo>
                    <a:pt x="250" y="70"/>
                    <a:pt x="155" y="98"/>
                    <a:pt x="79" y="115"/>
                  </a:cubicBezTo>
                  <a:cubicBezTo>
                    <a:pt x="3" y="132"/>
                    <a:pt x="0" y="228"/>
                    <a:pt x="0" y="292"/>
                  </a:cubicBezTo>
                  <a:cubicBezTo>
                    <a:pt x="737" y="292"/>
                    <a:pt x="737" y="292"/>
                    <a:pt x="737" y="292"/>
                  </a:cubicBezTo>
                  <a:cubicBezTo>
                    <a:pt x="737" y="228"/>
                    <a:pt x="736" y="132"/>
                    <a:pt x="658" y="115"/>
                  </a:cubicBezTo>
                  <a:cubicBezTo>
                    <a:pt x="581" y="97"/>
                    <a:pt x="480" y="66"/>
                    <a:pt x="438" y="0"/>
                  </a:cubicBezTo>
                </a:path>
              </a:pathLst>
            </a:custGeom>
            <a:solidFill>
              <a:srgbClr val="2680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12" name="Freeform 164"/>
            <p:cNvSpPr>
              <a:spLocks/>
            </p:cNvSpPr>
            <p:nvPr/>
          </p:nvSpPr>
          <p:spPr bwMode="auto">
            <a:xfrm>
              <a:off x="5332413" y="3002757"/>
              <a:ext cx="236538" cy="571500"/>
            </a:xfrm>
            <a:custGeom>
              <a:avLst/>
              <a:gdLst>
                <a:gd name="T0" fmla="*/ 0 w 147"/>
                <a:gd name="T1" fmla="*/ 98 h 356"/>
                <a:gd name="T2" fmla="*/ 0 w 147"/>
                <a:gd name="T3" fmla="*/ 219 h 356"/>
                <a:gd name="T4" fmla="*/ 0 w 147"/>
                <a:gd name="T5" fmla="*/ 278 h 356"/>
                <a:gd name="T6" fmla="*/ 147 w 147"/>
                <a:gd name="T7" fmla="*/ 278 h 356"/>
                <a:gd name="T8" fmla="*/ 147 w 147"/>
                <a:gd name="T9" fmla="*/ 219 h 356"/>
                <a:gd name="T10" fmla="*/ 147 w 147"/>
                <a:gd name="T11" fmla="*/ 98 h 356"/>
                <a:gd name="T12" fmla="*/ 0 w 147"/>
                <a:gd name="T13" fmla="*/ 98 h 356"/>
              </a:gdLst>
              <a:ahLst/>
              <a:cxnLst>
                <a:cxn ang="0">
                  <a:pos x="T0" y="T1"/>
                </a:cxn>
                <a:cxn ang="0">
                  <a:pos x="T2" y="T3"/>
                </a:cxn>
                <a:cxn ang="0">
                  <a:pos x="T4" y="T5"/>
                </a:cxn>
                <a:cxn ang="0">
                  <a:pos x="T6" y="T7"/>
                </a:cxn>
                <a:cxn ang="0">
                  <a:pos x="T8" y="T9"/>
                </a:cxn>
                <a:cxn ang="0">
                  <a:pos x="T10" y="T11"/>
                </a:cxn>
                <a:cxn ang="0">
                  <a:pos x="T12" y="T13"/>
                </a:cxn>
              </a:cxnLst>
              <a:rect l="0" t="0" r="r" b="b"/>
              <a:pathLst>
                <a:path w="147" h="356">
                  <a:moveTo>
                    <a:pt x="0" y="98"/>
                  </a:moveTo>
                  <a:cubicBezTo>
                    <a:pt x="0" y="219"/>
                    <a:pt x="0" y="219"/>
                    <a:pt x="0" y="219"/>
                  </a:cubicBezTo>
                  <a:cubicBezTo>
                    <a:pt x="0" y="278"/>
                    <a:pt x="0" y="278"/>
                    <a:pt x="0" y="278"/>
                  </a:cubicBezTo>
                  <a:cubicBezTo>
                    <a:pt x="37" y="354"/>
                    <a:pt x="103" y="356"/>
                    <a:pt x="147" y="278"/>
                  </a:cubicBezTo>
                  <a:cubicBezTo>
                    <a:pt x="147" y="219"/>
                    <a:pt x="147" y="219"/>
                    <a:pt x="147" y="219"/>
                  </a:cubicBezTo>
                  <a:cubicBezTo>
                    <a:pt x="147" y="98"/>
                    <a:pt x="147" y="98"/>
                    <a:pt x="147" y="98"/>
                  </a:cubicBezTo>
                  <a:cubicBezTo>
                    <a:pt x="147" y="0"/>
                    <a:pt x="0" y="0"/>
                    <a:pt x="0" y="98"/>
                  </a:cubicBezTo>
                </a:path>
              </a:pathLst>
            </a:custGeom>
            <a:solidFill>
              <a:srgbClr val="F5D5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13" name="Freeform 165"/>
            <p:cNvSpPr>
              <a:spLocks/>
            </p:cNvSpPr>
            <p:nvPr/>
          </p:nvSpPr>
          <p:spPr bwMode="auto">
            <a:xfrm>
              <a:off x="5670550" y="3012282"/>
              <a:ext cx="120650" cy="179388"/>
            </a:xfrm>
            <a:custGeom>
              <a:avLst/>
              <a:gdLst>
                <a:gd name="T0" fmla="*/ 57 w 75"/>
                <a:gd name="T1" fmla="*/ 7 h 111"/>
                <a:gd name="T2" fmla="*/ 11 w 75"/>
                <a:gd name="T3" fmla="*/ 43 h 111"/>
                <a:gd name="T4" fmla="*/ 18 w 75"/>
                <a:gd name="T5" fmla="*/ 104 h 111"/>
                <a:gd name="T6" fmla="*/ 64 w 75"/>
                <a:gd name="T7" fmla="*/ 68 h 111"/>
                <a:gd name="T8" fmla="*/ 57 w 75"/>
                <a:gd name="T9" fmla="*/ 7 h 111"/>
              </a:gdLst>
              <a:ahLst/>
              <a:cxnLst>
                <a:cxn ang="0">
                  <a:pos x="T0" y="T1"/>
                </a:cxn>
                <a:cxn ang="0">
                  <a:pos x="T2" y="T3"/>
                </a:cxn>
                <a:cxn ang="0">
                  <a:pos x="T4" y="T5"/>
                </a:cxn>
                <a:cxn ang="0">
                  <a:pos x="T6" y="T7"/>
                </a:cxn>
                <a:cxn ang="0">
                  <a:pos x="T8" y="T9"/>
                </a:cxn>
              </a:cxnLst>
              <a:rect l="0" t="0" r="r" b="b"/>
              <a:pathLst>
                <a:path w="75" h="111">
                  <a:moveTo>
                    <a:pt x="57" y="7"/>
                  </a:moveTo>
                  <a:cubicBezTo>
                    <a:pt x="43" y="0"/>
                    <a:pt x="22" y="17"/>
                    <a:pt x="11" y="43"/>
                  </a:cubicBezTo>
                  <a:cubicBezTo>
                    <a:pt x="0" y="70"/>
                    <a:pt x="3" y="97"/>
                    <a:pt x="18" y="104"/>
                  </a:cubicBezTo>
                  <a:cubicBezTo>
                    <a:pt x="33" y="111"/>
                    <a:pt x="53" y="94"/>
                    <a:pt x="64" y="68"/>
                  </a:cubicBezTo>
                  <a:cubicBezTo>
                    <a:pt x="75" y="41"/>
                    <a:pt x="72" y="14"/>
                    <a:pt x="57" y="7"/>
                  </a:cubicBezTo>
                  <a:close/>
                </a:path>
              </a:pathLst>
            </a:custGeom>
            <a:solidFill>
              <a:srgbClr val="F5D5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14" name="Freeform 166"/>
            <p:cNvSpPr>
              <a:spLocks/>
            </p:cNvSpPr>
            <p:nvPr/>
          </p:nvSpPr>
          <p:spPr bwMode="auto">
            <a:xfrm>
              <a:off x="5110163" y="3012282"/>
              <a:ext cx="120650" cy="179388"/>
            </a:xfrm>
            <a:custGeom>
              <a:avLst/>
              <a:gdLst>
                <a:gd name="T0" fmla="*/ 18 w 76"/>
                <a:gd name="T1" fmla="*/ 7 h 111"/>
                <a:gd name="T2" fmla="*/ 65 w 76"/>
                <a:gd name="T3" fmla="*/ 43 h 111"/>
                <a:gd name="T4" fmla="*/ 58 w 76"/>
                <a:gd name="T5" fmla="*/ 104 h 111"/>
                <a:gd name="T6" fmla="*/ 11 w 76"/>
                <a:gd name="T7" fmla="*/ 68 h 111"/>
                <a:gd name="T8" fmla="*/ 18 w 76"/>
                <a:gd name="T9" fmla="*/ 7 h 111"/>
              </a:gdLst>
              <a:ahLst/>
              <a:cxnLst>
                <a:cxn ang="0">
                  <a:pos x="T0" y="T1"/>
                </a:cxn>
                <a:cxn ang="0">
                  <a:pos x="T2" y="T3"/>
                </a:cxn>
                <a:cxn ang="0">
                  <a:pos x="T4" y="T5"/>
                </a:cxn>
                <a:cxn ang="0">
                  <a:pos x="T6" y="T7"/>
                </a:cxn>
                <a:cxn ang="0">
                  <a:pos x="T8" y="T9"/>
                </a:cxn>
              </a:cxnLst>
              <a:rect l="0" t="0" r="r" b="b"/>
              <a:pathLst>
                <a:path w="76" h="111">
                  <a:moveTo>
                    <a:pt x="18" y="7"/>
                  </a:moveTo>
                  <a:cubicBezTo>
                    <a:pt x="33" y="0"/>
                    <a:pt x="54" y="17"/>
                    <a:pt x="65" y="43"/>
                  </a:cubicBezTo>
                  <a:cubicBezTo>
                    <a:pt x="76" y="70"/>
                    <a:pt x="72" y="97"/>
                    <a:pt x="58" y="104"/>
                  </a:cubicBezTo>
                  <a:cubicBezTo>
                    <a:pt x="43" y="111"/>
                    <a:pt x="22" y="94"/>
                    <a:pt x="11" y="68"/>
                  </a:cubicBezTo>
                  <a:cubicBezTo>
                    <a:pt x="0" y="41"/>
                    <a:pt x="3" y="14"/>
                    <a:pt x="18" y="7"/>
                  </a:cubicBezTo>
                  <a:close/>
                </a:path>
              </a:pathLst>
            </a:custGeom>
            <a:solidFill>
              <a:srgbClr val="F5D5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15" name="Freeform 167"/>
            <p:cNvSpPr>
              <a:spLocks/>
            </p:cNvSpPr>
            <p:nvPr/>
          </p:nvSpPr>
          <p:spPr bwMode="auto">
            <a:xfrm>
              <a:off x="5332413" y="3304382"/>
              <a:ext cx="236538" cy="82550"/>
            </a:xfrm>
            <a:custGeom>
              <a:avLst/>
              <a:gdLst>
                <a:gd name="T0" fmla="*/ 147 w 147"/>
                <a:gd name="T1" fmla="*/ 0 h 51"/>
                <a:gd name="T2" fmla="*/ 0 w 147"/>
                <a:gd name="T3" fmla="*/ 0 h 51"/>
                <a:gd name="T4" fmla="*/ 0 w 147"/>
                <a:gd name="T5" fmla="*/ 5 h 51"/>
                <a:gd name="T6" fmla="*/ 73 w 147"/>
                <a:gd name="T7" fmla="*/ 51 h 51"/>
                <a:gd name="T8" fmla="*/ 147 w 147"/>
                <a:gd name="T9" fmla="*/ 4 h 51"/>
                <a:gd name="T10" fmla="*/ 147 w 147"/>
                <a:gd name="T11" fmla="*/ 0 h 51"/>
              </a:gdLst>
              <a:ahLst/>
              <a:cxnLst>
                <a:cxn ang="0">
                  <a:pos x="T0" y="T1"/>
                </a:cxn>
                <a:cxn ang="0">
                  <a:pos x="T2" y="T3"/>
                </a:cxn>
                <a:cxn ang="0">
                  <a:pos x="T4" y="T5"/>
                </a:cxn>
                <a:cxn ang="0">
                  <a:pos x="T6" y="T7"/>
                </a:cxn>
                <a:cxn ang="0">
                  <a:pos x="T8" y="T9"/>
                </a:cxn>
                <a:cxn ang="0">
                  <a:pos x="T10" y="T11"/>
                </a:cxn>
              </a:cxnLst>
              <a:rect l="0" t="0" r="r" b="b"/>
              <a:pathLst>
                <a:path w="147" h="51">
                  <a:moveTo>
                    <a:pt x="147" y="0"/>
                  </a:moveTo>
                  <a:cubicBezTo>
                    <a:pt x="0" y="0"/>
                    <a:pt x="0" y="0"/>
                    <a:pt x="0" y="0"/>
                  </a:cubicBezTo>
                  <a:cubicBezTo>
                    <a:pt x="0" y="5"/>
                    <a:pt x="0" y="5"/>
                    <a:pt x="0" y="5"/>
                  </a:cubicBezTo>
                  <a:cubicBezTo>
                    <a:pt x="0" y="5"/>
                    <a:pt x="46" y="51"/>
                    <a:pt x="73" y="51"/>
                  </a:cubicBezTo>
                  <a:cubicBezTo>
                    <a:pt x="100" y="51"/>
                    <a:pt x="147" y="4"/>
                    <a:pt x="147" y="4"/>
                  </a:cubicBezTo>
                  <a:cubicBezTo>
                    <a:pt x="147" y="0"/>
                    <a:pt x="147" y="0"/>
                    <a:pt x="147" y="0"/>
                  </a:cubicBezTo>
                </a:path>
              </a:pathLst>
            </a:custGeom>
            <a:solidFill>
              <a:srgbClr val="C4AA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16" name="Freeform 168"/>
            <p:cNvSpPr>
              <a:spLocks/>
            </p:cNvSpPr>
            <p:nvPr/>
          </p:nvSpPr>
          <p:spPr bwMode="auto">
            <a:xfrm>
              <a:off x="5126038" y="2639219"/>
              <a:ext cx="650875" cy="722313"/>
            </a:xfrm>
            <a:custGeom>
              <a:avLst/>
              <a:gdLst>
                <a:gd name="T0" fmla="*/ 203 w 406"/>
                <a:gd name="T1" fmla="*/ 450 h 450"/>
                <a:gd name="T2" fmla="*/ 30 w 406"/>
                <a:gd name="T3" fmla="*/ 266 h 450"/>
                <a:gd name="T4" fmla="*/ 203 w 406"/>
                <a:gd name="T5" fmla="*/ 0 h 450"/>
                <a:gd name="T6" fmla="*/ 375 w 406"/>
                <a:gd name="T7" fmla="*/ 266 h 450"/>
                <a:gd name="T8" fmla="*/ 203 w 406"/>
                <a:gd name="T9" fmla="*/ 450 h 450"/>
              </a:gdLst>
              <a:ahLst/>
              <a:cxnLst>
                <a:cxn ang="0">
                  <a:pos x="T0" y="T1"/>
                </a:cxn>
                <a:cxn ang="0">
                  <a:pos x="T2" y="T3"/>
                </a:cxn>
                <a:cxn ang="0">
                  <a:pos x="T4" y="T5"/>
                </a:cxn>
                <a:cxn ang="0">
                  <a:pos x="T6" y="T7"/>
                </a:cxn>
                <a:cxn ang="0">
                  <a:pos x="T8" y="T9"/>
                </a:cxn>
              </a:cxnLst>
              <a:rect l="0" t="0" r="r" b="b"/>
              <a:pathLst>
                <a:path w="406" h="450">
                  <a:moveTo>
                    <a:pt x="203" y="450"/>
                  </a:moveTo>
                  <a:cubicBezTo>
                    <a:pt x="157" y="450"/>
                    <a:pt x="60" y="374"/>
                    <a:pt x="30" y="266"/>
                  </a:cubicBezTo>
                  <a:cubicBezTo>
                    <a:pt x="0" y="157"/>
                    <a:pt x="57" y="0"/>
                    <a:pt x="203" y="0"/>
                  </a:cubicBezTo>
                  <a:cubicBezTo>
                    <a:pt x="349" y="0"/>
                    <a:pt x="406" y="157"/>
                    <a:pt x="375" y="266"/>
                  </a:cubicBezTo>
                  <a:cubicBezTo>
                    <a:pt x="346" y="374"/>
                    <a:pt x="249" y="450"/>
                    <a:pt x="203" y="450"/>
                  </a:cubicBezTo>
                  <a:close/>
                </a:path>
              </a:pathLst>
            </a:custGeom>
            <a:solidFill>
              <a:srgbClr val="F5D5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17" name="Freeform 169"/>
            <p:cNvSpPr>
              <a:spLocks/>
            </p:cNvSpPr>
            <p:nvPr/>
          </p:nvSpPr>
          <p:spPr bwMode="auto">
            <a:xfrm>
              <a:off x="5122863" y="2618582"/>
              <a:ext cx="688975" cy="496888"/>
            </a:xfrm>
            <a:custGeom>
              <a:avLst/>
              <a:gdLst>
                <a:gd name="T0" fmla="*/ 170 w 430"/>
                <a:gd name="T1" fmla="*/ 148 h 310"/>
                <a:gd name="T2" fmla="*/ 73 w 430"/>
                <a:gd name="T3" fmla="*/ 226 h 310"/>
                <a:gd name="T4" fmla="*/ 43 w 430"/>
                <a:gd name="T5" fmla="*/ 301 h 310"/>
                <a:gd name="T6" fmla="*/ 18 w 430"/>
                <a:gd name="T7" fmla="*/ 145 h 310"/>
                <a:gd name="T8" fmla="*/ 173 w 430"/>
                <a:gd name="T9" fmla="*/ 4 h 310"/>
                <a:gd name="T10" fmla="*/ 326 w 430"/>
                <a:gd name="T11" fmla="*/ 47 h 310"/>
                <a:gd name="T12" fmla="*/ 367 w 430"/>
                <a:gd name="T13" fmla="*/ 310 h 310"/>
                <a:gd name="T14" fmla="*/ 282 w 430"/>
                <a:gd name="T15" fmla="*/ 105 h 310"/>
                <a:gd name="T16" fmla="*/ 170 w 430"/>
                <a:gd name="T17" fmla="*/ 148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0" h="310">
                  <a:moveTo>
                    <a:pt x="170" y="148"/>
                  </a:moveTo>
                  <a:cubicBezTo>
                    <a:pt x="135" y="223"/>
                    <a:pt x="120" y="246"/>
                    <a:pt x="73" y="226"/>
                  </a:cubicBezTo>
                  <a:cubicBezTo>
                    <a:pt x="25" y="206"/>
                    <a:pt x="34" y="262"/>
                    <a:pt x="43" y="301"/>
                  </a:cubicBezTo>
                  <a:cubicBezTo>
                    <a:pt x="0" y="248"/>
                    <a:pt x="5" y="197"/>
                    <a:pt x="18" y="145"/>
                  </a:cubicBezTo>
                  <a:cubicBezTo>
                    <a:pt x="33" y="88"/>
                    <a:pt x="105" y="2"/>
                    <a:pt x="173" y="4"/>
                  </a:cubicBezTo>
                  <a:cubicBezTo>
                    <a:pt x="210" y="0"/>
                    <a:pt x="266" y="5"/>
                    <a:pt x="326" y="47"/>
                  </a:cubicBezTo>
                  <a:cubicBezTo>
                    <a:pt x="430" y="122"/>
                    <a:pt x="395" y="290"/>
                    <a:pt x="367" y="310"/>
                  </a:cubicBezTo>
                  <a:cubicBezTo>
                    <a:pt x="394" y="155"/>
                    <a:pt x="328" y="186"/>
                    <a:pt x="282" y="105"/>
                  </a:cubicBezTo>
                  <a:cubicBezTo>
                    <a:pt x="267" y="69"/>
                    <a:pt x="209" y="67"/>
                    <a:pt x="170" y="148"/>
                  </a:cubicBezTo>
                  <a:close/>
                </a:path>
              </a:pathLst>
            </a:custGeom>
            <a:solidFill>
              <a:srgbClr val="8060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18" name="Rectangle 170"/>
            <p:cNvSpPr>
              <a:spLocks noChangeArrowheads="1"/>
            </p:cNvSpPr>
            <p:nvPr/>
          </p:nvSpPr>
          <p:spPr bwMode="auto">
            <a:xfrm>
              <a:off x="5435600" y="3544094"/>
              <a:ext cx="23813" cy="3000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19" name="Freeform 171"/>
            <p:cNvSpPr>
              <a:spLocks/>
            </p:cNvSpPr>
            <p:nvPr/>
          </p:nvSpPr>
          <p:spPr bwMode="auto">
            <a:xfrm>
              <a:off x="5248275" y="3386932"/>
              <a:ext cx="200025" cy="244475"/>
            </a:xfrm>
            <a:custGeom>
              <a:avLst/>
              <a:gdLst>
                <a:gd name="T0" fmla="*/ 53 w 126"/>
                <a:gd name="T1" fmla="*/ 0 h 154"/>
                <a:gd name="T2" fmla="*/ 0 w 126"/>
                <a:gd name="T3" fmla="*/ 49 h 154"/>
                <a:gd name="T4" fmla="*/ 67 w 126"/>
                <a:gd name="T5" fmla="*/ 154 h 154"/>
                <a:gd name="T6" fmla="*/ 126 w 126"/>
                <a:gd name="T7" fmla="*/ 98 h 154"/>
                <a:gd name="T8" fmla="*/ 53 w 126"/>
                <a:gd name="T9" fmla="*/ 0 h 154"/>
              </a:gdLst>
              <a:ahLst/>
              <a:cxnLst>
                <a:cxn ang="0">
                  <a:pos x="T0" y="T1"/>
                </a:cxn>
                <a:cxn ang="0">
                  <a:pos x="T2" y="T3"/>
                </a:cxn>
                <a:cxn ang="0">
                  <a:pos x="T4" y="T5"/>
                </a:cxn>
                <a:cxn ang="0">
                  <a:pos x="T6" y="T7"/>
                </a:cxn>
                <a:cxn ang="0">
                  <a:pos x="T8" y="T9"/>
                </a:cxn>
              </a:cxnLst>
              <a:rect l="0" t="0" r="r" b="b"/>
              <a:pathLst>
                <a:path w="126" h="154">
                  <a:moveTo>
                    <a:pt x="53" y="0"/>
                  </a:moveTo>
                  <a:lnTo>
                    <a:pt x="0" y="49"/>
                  </a:lnTo>
                  <a:lnTo>
                    <a:pt x="67" y="154"/>
                  </a:lnTo>
                  <a:lnTo>
                    <a:pt x="126" y="98"/>
                  </a:lnTo>
                  <a:lnTo>
                    <a:pt x="5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20" name="Freeform 172"/>
            <p:cNvSpPr>
              <a:spLocks/>
            </p:cNvSpPr>
            <p:nvPr/>
          </p:nvSpPr>
          <p:spPr bwMode="auto">
            <a:xfrm>
              <a:off x="5248275" y="3386932"/>
              <a:ext cx="200025" cy="244475"/>
            </a:xfrm>
            <a:custGeom>
              <a:avLst/>
              <a:gdLst>
                <a:gd name="T0" fmla="*/ 53 w 126"/>
                <a:gd name="T1" fmla="*/ 0 h 154"/>
                <a:gd name="T2" fmla="*/ 0 w 126"/>
                <a:gd name="T3" fmla="*/ 49 h 154"/>
                <a:gd name="T4" fmla="*/ 67 w 126"/>
                <a:gd name="T5" fmla="*/ 154 h 154"/>
                <a:gd name="T6" fmla="*/ 126 w 126"/>
                <a:gd name="T7" fmla="*/ 98 h 154"/>
                <a:gd name="T8" fmla="*/ 53 w 126"/>
                <a:gd name="T9" fmla="*/ 0 h 154"/>
              </a:gdLst>
              <a:ahLst/>
              <a:cxnLst>
                <a:cxn ang="0">
                  <a:pos x="T0" y="T1"/>
                </a:cxn>
                <a:cxn ang="0">
                  <a:pos x="T2" y="T3"/>
                </a:cxn>
                <a:cxn ang="0">
                  <a:pos x="T4" y="T5"/>
                </a:cxn>
                <a:cxn ang="0">
                  <a:pos x="T6" y="T7"/>
                </a:cxn>
                <a:cxn ang="0">
                  <a:pos x="T8" y="T9"/>
                </a:cxn>
              </a:cxnLst>
              <a:rect l="0" t="0" r="r" b="b"/>
              <a:pathLst>
                <a:path w="126" h="154">
                  <a:moveTo>
                    <a:pt x="53" y="0"/>
                  </a:moveTo>
                  <a:lnTo>
                    <a:pt x="0" y="49"/>
                  </a:lnTo>
                  <a:lnTo>
                    <a:pt x="67" y="154"/>
                  </a:lnTo>
                  <a:lnTo>
                    <a:pt x="126" y="98"/>
                  </a:lnTo>
                  <a:lnTo>
                    <a:pt x="5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21" name="Freeform 173"/>
            <p:cNvSpPr>
              <a:spLocks/>
            </p:cNvSpPr>
            <p:nvPr/>
          </p:nvSpPr>
          <p:spPr bwMode="auto">
            <a:xfrm>
              <a:off x="5448300" y="3385344"/>
              <a:ext cx="204788" cy="246063"/>
            </a:xfrm>
            <a:custGeom>
              <a:avLst/>
              <a:gdLst>
                <a:gd name="T0" fmla="*/ 76 w 129"/>
                <a:gd name="T1" fmla="*/ 0 h 155"/>
                <a:gd name="T2" fmla="*/ 129 w 129"/>
                <a:gd name="T3" fmla="*/ 52 h 155"/>
                <a:gd name="T4" fmla="*/ 59 w 129"/>
                <a:gd name="T5" fmla="*/ 155 h 155"/>
                <a:gd name="T6" fmla="*/ 0 w 129"/>
                <a:gd name="T7" fmla="*/ 99 h 155"/>
                <a:gd name="T8" fmla="*/ 76 w 129"/>
                <a:gd name="T9" fmla="*/ 0 h 155"/>
              </a:gdLst>
              <a:ahLst/>
              <a:cxnLst>
                <a:cxn ang="0">
                  <a:pos x="T0" y="T1"/>
                </a:cxn>
                <a:cxn ang="0">
                  <a:pos x="T2" y="T3"/>
                </a:cxn>
                <a:cxn ang="0">
                  <a:pos x="T4" y="T5"/>
                </a:cxn>
                <a:cxn ang="0">
                  <a:pos x="T6" y="T7"/>
                </a:cxn>
                <a:cxn ang="0">
                  <a:pos x="T8" y="T9"/>
                </a:cxn>
              </a:cxnLst>
              <a:rect l="0" t="0" r="r" b="b"/>
              <a:pathLst>
                <a:path w="129" h="155">
                  <a:moveTo>
                    <a:pt x="76" y="0"/>
                  </a:moveTo>
                  <a:lnTo>
                    <a:pt x="129" y="52"/>
                  </a:lnTo>
                  <a:lnTo>
                    <a:pt x="59" y="155"/>
                  </a:lnTo>
                  <a:lnTo>
                    <a:pt x="0" y="99"/>
                  </a:lnTo>
                  <a:lnTo>
                    <a:pt x="7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22" name="Freeform 174"/>
            <p:cNvSpPr>
              <a:spLocks/>
            </p:cNvSpPr>
            <p:nvPr/>
          </p:nvSpPr>
          <p:spPr bwMode="auto">
            <a:xfrm>
              <a:off x="5448300" y="3385344"/>
              <a:ext cx="204788" cy="246063"/>
            </a:xfrm>
            <a:custGeom>
              <a:avLst/>
              <a:gdLst>
                <a:gd name="T0" fmla="*/ 76 w 129"/>
                <a:gd name="T1" fmla="*/ 0 h 155"/>
                <a:gd name="T2" fmla="*/ 129 w 129"/>
                <a:gd name="T3" fmla="*/ 52 h 155"/>
                <a:gd name="T4" fmla="*/ 59 w 129"/>
                <a:gd name="T5" fmla="*/ 155 h 155"/>
                <a:gd name="T6" fmla="*/ 0 w 129"/>
                <a:gd name="T7" fmla="*/ 99 h 155"/>
                <a:gd name="T8" fmla="*/ 76 w 129"/>
                <a:gd name="T9" fmla="*/ 0 h 155"/>
              </a:gdLst>
              <a:ahLst/>
              <a:cxnLst>
                <a:cxn ang="0">
                  <a:pos x="T0" y="T1"/>
                </a:cxn>
                <a:cxn ang="0">
                  <a:pos x="T2" y="T3"/>
                </a:cxn>
                <a:cxn ang="0">
                  <a:pos x="T4" y="T5"/>
                </a:cxn>
                <a:cxn ang="0">
                  <a:pos x="T6" y="T7"/>
                </a:cxn>
                <a:cxn ang="0">
                  <a:pos x="T8" y="T9"/>
                </a:cxn>
              </a:cxnLst>
              <a:rect l="0" t="0" r="r" b="b"/>
              <a:pathLst>
                <a:path w="129" h="155">
                  <a:moveTo>
                    <a:pt x="76" y="0"/>
                  </a:moveTo>
                  <a:lnTo>
                    <a:pt x="129" y="52"/>
                  </a:lnTo>
                  <a:lnTo>
                    <a:pt x="59" y="155"/>
                  </a:lnTo>
                  <a:lnTo>
                    <a:pt x="0" y="99"/>
                  </a:lnTo>
                  <a:lnTo>
                    <a:pt x="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23" name="Freeform 175"/>
            <p:cNvSpPr>
              <a:spLocks noEditPoints="1"/>
            </p:cNvSpPr>
            <p:nvPr/>
          </p:nvSpPr>
          <p:spPr bwMode="auto">
            <a:xfrm>
              <a:off x="5200650" y="2972594"/>
              <a:ext cx="508000" cy="184150"/>
            </a:xfrm>
            <a:custGeom>
              <a:avLst/>
              <a:gdLst>
                <a:gd name="T0" fmla="*/ 236 w 316"/>
                <a:gd name="T1" fmla="*/ 114 h 115"/>
                <a:gd name="T2" fmla="*/ 240 w 316"/>
                <a:gd name="T3" fmla="*/ 114 h 115"/>
                <a:gd name="T4" fmla="*/ 297 w 316"/>
                <a:gd name="T5" fmla="*/ 68 h 115"/>
                <a:gd name="T6" fmla="*/ 310 w 316"/>
                <a:gd name="T7" fmla="*/ 30 h 115"/>
                <a:gd name="T8" fmla="*/ 316 w 316"/>
                <a:gd name="T9" fmla="*/ 16 h 115"/>
                <a:gd name="T10" fmla="*/ 307 w 316"/>
                <a:gd name="T11" fmla="*/ 5 h 115"/>
                <a:gd name="T12" fmla="*/ 238 w 316"/>
                <a:gd name="T13" fmla="*/ 2 h 115"/>
                <a:gd name="T14" fmla="*/ 238 w 316"/>
                <a:gd name="T15" fmla="*/ 9 h 115"/>
                <a:gd name="T16" fmla="*/ 285 w 316"/>
                <a:gd name="T17" fmla="*/ 14 h 115"/>
                <a:gd name="T18" fmla="*/ 283 w 316"/>
                <a:gd name="T19" fmla="*/ 86 h 115"/>
                <a:gd name="T20" fmla="*/ 236 w 316"/>
                <a:gd name="T21" fmla="*/ 108 h 115"/>
                <a:gd name="T22" fmla="*/ 236 w 316"/>
                <a:gd name="T23" fmla="*/ 114 h 115"/>
                <a:gd name="T24" fmla="*/ 158 w 316"/>
                <a:gd name="T25" fmla="*/ 15 h 115"/>
                <a:gd name="T26" fmla="*/ 84 w 316"/>
                <a:gd name="T27" fmla="*/ 2 h 115"/>
                <a:gd name="T28" fmla="*/ 78 w 316"/>
                <a:gd name="T29" fmla="*/ 2 h 115"/>
                <a:gd name="T30" fmla="*/ 78 w 316"/>
                <a:gd name="T31" fmla="*/ 9 h 115"/>
                <a:gd name="T32" fmla="*/ 130 w 316"/>
                <a:gd name="T33" fmla="*/ 27 h 115"/>
                <a:gd name="T34" fmla="*/ 99 w 316"/>
                <a:gd name="T35" fmla="*/ 103 h 115"/>
                <a:gd name="T36" fmla="*/ 76 w 316"/>
                <a:gd name="T37" fmla="*/ 108 h 115"/>
                <a:gd name="T38" fmla="*/ 76 w 316"/>
                <a:gd name="T39" fmla="*/ 115 h 115"/>
                <a:gd name="T40" fmla="*/ 130 w 316"/>
                <a:gd name="T41" fmla="*/ 80 h 115"/>
                <a:gd name="T42" fmla="*/ 157 w 316"/>
                <a:gd name="T43" fmla="*/ 41 h 115"/>
                <a:gd name="T44" fmla="*/ 183 w 316"/>
                <a:gd name="T45" fmla="*/ 79 h 115"/>
                <a:gd name="T46" fmla="*/ 236 w 316"/>
                <a:gd name="T47" fmla="*/ 114 h 115"/>
                <a:gd name="T48" fmla="*/ 236 w 316"/>
                <a:gd name="T49" fmla="*/ 108 h 115"/>
                <a:gd name="T50" fmla="*/ 211 w 316"/>
                <a:gd name="T51" fmla="*/ 103 h 115"/>
                <a:gd name="T52" fmla="*/ 185 w 316"/>
                <a:gd name="T53" fmla="*/ 27 h 115"/>
                <a:gd name="T54" fmla="*/ 238 w 316"/>
                <a:gd name="T55" fmla="*/ 9 h 115"/>
                <a:gd name="T56" fmla="*/ 238 w 316"/>
                <a:gd name="T57" fmla="*/ 2 h 115"/>
                <a:gd name="T58" fmla="*/ 233 w 316"/>
                <a:gd name="T59" fmla="*/ 2 h 115"/>
                <a:gd name="T60" fmla="*/ 158 w 316"/>
                <a:gd name="T61" fmla="*/ 15 h 115"/>
                <a:gd name="T62" fmla="*/ 78 w 316"/>
                <a:gd name="T63" fmla="*/ 2 h 115"/>
                <a:gd name="T64" fmla="*/ 9 w 316"/>
                <a:gd name="T65" fmla="*/ 6 h 115"/>
                <a:gd name="T66" fmla="*/ 0 w 316"/>
                <a:gd name="T67" fmla="*/ 17 h 115"/>
                <a:gd name="T68" fmla="*/ 5 w 316"/>
                <a:gd name="T69" fmla="*/ 31 h 115"/>
                <a:gd name="T70" fmla="*/ 15 w 316"/>
                <a:gd name="T71" fmla="*/ 69 h 115"/>
                <a:gd name="T72" fmla="*/ 69 w 316"/>
                <a:gd name="T73" fmla="*/ 114 h 115"/>
                <a:gd name="T74" fmla="*/ 76 w 316"/>
                <a:gd name="T75" fmla="*/ 115 h 115"/>
                <a:gd name="T76" fmla="*/ 76 w 316"/>
                <a:gd name="T77" fmla="*/ 108 h 115"/>
                <a:gd name="T78" fmla="*/ 28 w 316"/>
                <a:gd name="T79" fmla="*/ 86 h 115"/>
                <a:gd name="T80" fmla="*/ 31 w 316"/>
                <a:gd name="T81" fmla="*/ 14 h 115"/>
                <a:gd name="T82" fmla="*/ 78 w 316"/>
                <a:gd name="T83" fmla="*/ 9 h 115"/>
                <a:gd name="T84" fmla="*/ 78 w 316"/>
                <a:gd name="T85" fmla="*/ 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6" h="115">
                  <a:moveTo>
                    <a:pt x="236" y="114"/>
                  </a:moveTo>
                  <a:cubicBezTo>
                    <a:pt x="237" y="114"/>
                    <a:pt x="239" y="114"/>
                    <a:pt x="240" y="114"/>
                  </a:cubicBezTo>
                  <a:cubicBezTo>
                    <a:pt x="282" y="110"/>
                    <a:pt x="293" y="92"/>
                    <a:pt x="297" y="68"/>
                  </a:cubicBezTo>
                  <a:cubicBezTo>
                    <a:pt x="302" y="42"/>
                    <a:pt x="303" y="33"/>
                    <a:pt x="310" y="30"/>
                  </a:cubicBezTo>
                  <a:cubicBezTo>
                    <a:pt x="314" y="28"/>
                    <a:pt x="316" y="23"/>
                    <a:pt x="316" y="16"/>
                  </a:cubicBezTo>
                  <a:cubicBezTo>
                    <a:pt x="315" y="9"/>
                    <a:pt x="315" y="8"/>
                    <a:pt x="307" y="5"/>
                  </a:cubicBezTo>
                  <a:cubicBezTo>
                    <a:pt x="301" y="3"/>
                    <a:pt x="265" y="0"/>
                    <a:pt x="238" y="2"/>
                  </a:cubicBezTo>
                  <a:cubicBezTo>
                    <a:pt x="238" y="9"/>
                    <a:pt x="238" y="9"/>
                    <a:pt x="238" y="9"/>
                  </a:cubicBezTo>
                  <a:cubicBezTo>
                    <a:pt x="259" y="8"/>
                    <a:pt x="279" y="10"/>
                    <a:pt x="285" y="14"/>
                  </a:cubicBezTo>
                  <a:cubicBezTo>
                    <a:pt x="299" y="23"/>
                    <a:pt x="295" y="65"/>
                    <a:pt x="283" y="86"/>
                  </a:cubicBezTo>
                  <a:cubicBezTo>
                    <a:pt x="276" y="100"/>
                    <a:pt x="255" y="107"/>
                    <a:pt x="236" y="108"/>
                  </a:cubicBezTo>
                  <a:lnTo>
                    <a:pt x="236" y="114"/>
                  </a:lnTo>
                  <a:close/>
                  <a:moveTo>
                    <a:pt x="158" y="15"/>
                  </a:moveTo>
                  <a:cubicBezTo>
                    <a:pt x="148" y="16"/>
                    <a:pt x="110" y="5"/>
                    <a:pt x="84" y="2"/>
                  </a:cubicBezTo>
                  <a:cubicBezTo>
                    <a:pt x="82" y="2"/>
                    <a:pt x="80" y="2"/>
                    <a:pt x="78" y="2"/>
                  </a:cubicBezTo>
                  <a:cubicBezTo>
                    <a:pt x="78" y="9"/>
                    <a:pt x="78" y="9"/>
                    <a:pt x="78" y="9"/>
                  </a:cubicBezTo>
                  <a:cubicBezTo>
                    <a:pt x="99" y="10"/>
                    <a:pt x="122" y="15"/>
                    <a:pt x="130" y="27"/>
                  </a:cubicBezTo>
                  <a:cubicBezTo>
                    <a:pt x="143" y="46"/>
                    <a:pt x="120" y="93"/>
                    <a:pt x="99" y="103"/>
                  </a:cubicBezTo>
                  <a:cubicBezTo>
                    <a:pt x="93" y="106"/>
                    <a:pt x="84" y="108"/>
                    <a:pt x="76" y="108"/>
                  </a:cubicBezTo>
                  <a:cubicBezTo>
                    <a:pt x="76" y="115"/>
                    <a:pt x="76" y="115"/>
                    <a:pt x="76" y="115"/>
                  </a:cubicBezTo>
                  <a:cubicBezTo>
                    <a:pt x="112" y="115"/>
                    <a:pt x="125" y="89"/>
                    <a:pt x="130" y="80"/>
                  </a:cubicBezTo>
                  <a:cubicBezTo>
                    <a:pt x="138" y="63"/>
                    <a:pt x="136" y="41"/>
                    <a:pt x="157" y="41"/>
                  </a:cubicBezTo>
                  <a:cubicBezTo>
                    <a:pt x="178" y="41"/>
                    <a:pt x="175" y="63"/>
                    <a:pt x="183" y="79"/>
                  </a:cubicBezTo>
                  <a:cubicBezTo>
                    <a:pt x="187" y="88"/>
                    <a:pt x="198" y="115"/>
                    <a:pt x="236" y="114"/>
                  </a:cubicBezTo>
                  <a:cubicBezTo>
                    <a:pt x="236" y="108"/>
                    <a:pt x="236" y="108"/>
                    <a:pt x="236" y="108"/>
                  </a:cubicBezTo>
                  <a:cubicBezTo>
                    <a:pt x="227" y="108"/>
                    <a:pt x="218" y="106"/>
                    <a:pt x="211" y="103"/>
                  </a:cubicBezTo>
                  <a:cubicBezTo>
                    <a:pt x="191" y="93"/>
                    <a:pt x="171" y="46"/>
                    <a:pt x="185" y="27"/>
                  </a:cubicBezTo>
                  <a:cubicBezTo>
                    <a:pt x="194" y="15"/>
                    <a:pt x="216" y="10"/>
                    <a:pt x="238" y="9"/>
                  </a:cubicBezTo>
                  <a:cubicBezTo>
                    <a:pt x="238" y="2"/>
                    <a:pt x="238" y="2"/>
                    <a:pt x="238" y="2"/>
                  </a:cubicBezTo>
                  <a:cubicBezTo>
                    <a:pt x="236" y="2"/>
                    <a:pt x="235" y="2"/>
                    <a:pt x="233" y="2"/>
                  </a:cubicBezTo>
                  <a:cubicBezTo>
                    <a:pt x="209" y="4"/>
                    <a:pt x="179" y="15"/>
                    <a:pt x="158" y="15"/>
                  </a:cubicBezTo>
                  <a:close/>
                  <a:moveTo>
                    <a:pt x="78" y="2"/>
                  </a:moveTo>
                  <a:cubicBezTo>
                    <a:pt x="51" y="1"/>
                    <a:pt x="16" y="4"/>
                    <a:pt x="9" y="6"/>
                  </a:cubicBezTo>
                  <a:cubicBezTo>
                    <a:pt x="1" y="9"/>
                    <a:pt x="1" y="10"/>
                    <a:pt x="0" y="17"/>
                  </a:cubicBezTo>
                  <a:cubicBezTo>
                    <a:pt x="0" y="23"/>
                    <a:pt x="0" y="29"/>
                    <a:pt x="5" y="31"/>
                  </a:cubicBezTo>
                  <a:cubicBezTo>
                    <a:pt x="12" y="33"/>
                    <a:pt x="12" y="42"/>
                    <a:pt x="15" y="69"/>
                  </a:cubicBezTo>
                  <a:cubicBezTo>
                    <a:pt x="18" y="92"/>
                    <a:pt x="28" y="111"/>
                    <a:pt x="69" y="114"/>
                  </a:cubicBezTo>
                  <a:cubicBezTo>
                    <a:pt x="72" y="115"/>
                    <a:pt x="74" y="115"/>
                    <a:pt x="76" y="115"/>
                  </a:cubicBezTo>
                  <a:cubicBezTo>
                    <a:pt x="76" y="108"/>
                    <a:pt x="76" y="108"/>
                    <a:pt x="76" y="108"/>
                  </a:cubicBezTo>
                  <a:cubicBezTo>
                    <a:pt x="57" y="108"/>
                    <a:pt x="35" y="101"/>
                    <a:pt x="28" y="86"/>
                  </a:cubicBezTo>
                  <a:cubicBezTo>
                    <a:pt x="18" y="65"/>
                    <a:pt x="17" y="23"/>
                    <a:pt x="31" y="14"/>
                  </a:cubicBezTo>
                  <a:cubicBezTo>
                    <a:pt x="37" y="11"/>
                    <a:pt x="57" y="8"/>
                    <a:pt x="78" y="9"/>
                  </a:cubicBezTo>
                  <a:lnTo>
                    <a:pt x="78" y="2"/>
                  </a:lnTo>
                  <a:close/>
                </a:path>
              </a:pathLst>
            </a:custGeom>
            <a:solidFill>
              <a:srgbClr val="2680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24" name="Freeform 176"/>
            <p:cNvSpPr>
              <a:spLocks/>
            </p:cNvSpPr>
            <p:nvPr/>
          </p:nvSpPr>
          <p:spPr bwMode="auto">
            <a:xfrm>
              <a:off x="5448300" y="354250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2479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25" name="Freeform 177"/>
            <p:cNvSpPr>
              <a:spLocks/>
            </p:cNvSpPr>
            <p:nvPr/>
          </p:nvSpPr>
          <p:spPr bwMode="auto">
            <a:xfrm>
              <a:off x="5332413" y="3382169"/>
              <a:ext cx="236538" cy="160338"/>
            </a:xfrm>
            <a:custGeom>
              <a:avLst/>
              <a:gdLst>
                <a:gd name="T0" fmla="*/ 147 w 147"/>
                <a:gd name="T1" fmla="*/ 0 h 100"/>
                <a:gd name="T2" fmla="*/ 72 w 147"/>
                <a:gd name="T3" fmla="*/ 97 h 100"/>
                <a:gd name="T4" fmla="*/ 0 w 147"/>
                <a:gd name="T5" fmla="*/ 0 h 100"/>
                <a:gd name="T6" fmla="*/ 0 w 147"/>
                <a:gd name="T7" fmla="*/ 3 h 100"/>
                <a:gd name="T8" fmla="*/ 72 w 147"/>
                <a:gd name="T9" fmla="*/ 100 h 100"/>
                <a:gd name="T10" fmla="*/ 72 w 147"/>
                <a:gd name="T11" fmla="*/ 100 h 100"/>
                <a:gd name="T12" fmla="*/ 147 w 147"/>
                <a:gd name="T13" fmla="*/ 2 h 100"/>
                <a:gd name="T14" fmla="*/ 147 w 147"/>
                <a:gd name="T15" fmla="*/ 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7" h="100">
                  <a:moveTo>
                    <a:pt x="147" y="0"/>
                  </a:moveTo>
                  <a:cubicBezTo>
                    <a:pt x="72" y="97"/>
                    <a:pt x="72" y="97"/>
                    <a:pt x="72" y="97"/>
                  </a:cubicBezTo>
                  <a:cubicBezTo>
                    <a:pt x="0" y="0"/>
                    <a:pt x="0" y="0"/>
                    <a:pt x="0" y="0"/>
                  </a:cubicBezTo>
                  <a:cubicBezTo>
                    <a:pt x="0" y="3"/>
                    <a:pt x="0" y="3"/>
                    <a:pt x="0" y="3"/>
                  </a:cubicBezTo>
                  <a:cubicBezTo>
                    <a:pt x="72" y="100"/>
                    <a:pt x="72" y="100"/>
                    <a:pt x="72" y="100"/>
                  </a:cubicBezTo>
                  <a:cubicBezTo>
                    <a:pt x="72" y="100"/>
                    <a:pt x="72" y="100"/>
                    <a:pt x="72" y="100"/>
                  </a:cubicBezTo>
                  <a:cubicBezTo>
                    <a:pt x="147" y="2"/>
                    <a:pt x="147" y="2"/>
                    <a:pt x="147" y="2"/>
                  </a:cubicBezTo>
                  <a:cubicBezTo>
                    <a:pt x="147" y="0"/>
                    <a:pt x="147" y="0"/>
                    <a:pt x="147" y="0"/>
                  </a:cubicBezTo>
                </a:path>
              </a:pathLst>
            </a:custGeom>
            <a:solidFill>
              <a:srgbClr val="E9CA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26" name="Freeform 178"/>
            <p:cNvSpPr>
              <a:spLocks/>
            </p:cNvSpPr>
            <p:nvPr/>
          </p:nvSpPr>
          <p:spPr bwMode="auto">
            <a:xfrm>
              <a:off x="3284538" y="3305969"/>
              <a:ext cx="1247775" cy="566738"/>
            </a:xfrm>
            <a:custGeom>
              <a:avLst/>
              <a:gdLst>
                <a:gd name="T0" fmla="*/ 311 w 777"/>
                <a:gd name="T1" fmla="*/ 0 h 353"/>
                <a:gd name="T2" fmla="*/ 67 w 777"/>
                <a:gd name="T3" fmla="*/ 134 h 353"/>
                <a:gd name="T4" fmla="*/ 0 w 777"/>
                <a:gd name="T5" fmla="*/ 353 h 353"/>
                <a:gd name="T6" fmla="*/ 389 w 777"/>
                <a:gd name="T7" fmla="*/ 353 h 353"/>
                <a:gd name="T8" fmla="*/ 777 w 777"/>
                <a:gd name="T9" fmla="*/ 353 h 353"/>
                <a:gd name="T10" fmla="*/ 710 w 777"/>
                <a:gd name="T11" fmla="*/ 134 h 353"/>
                <a:gd name="T12" fmla="*/ 468 w 777"/>
                <a:gd name="T13" fmla="*/ 2 h 353"/>
                <a:gd name="T14" fmla="*/ 311 w 777"/>
                <a:gd name="T15" fmla="*/ 0 h 3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3">
                  <a:moveTo>
                    <a:pt x="311" y="0"/>
                  </a:moveTo>
                  <a:cubicBezTo>
                    <a:pt x="139" y="76"/>
                    <a:pt x="88" y="116"/>
                    <a:pt x="67" y="134"/>
                  </a:cubicBezTo>
                  <a:cubicBezTo>
                    <a:pt x="36" y="162"/>
                    <a:pt x="19" y="265"/>
                    <a:pt x="0" y="353"/>
                  </a:cubicBezTo>
                  <a:cubicBezTo>
                    <a:pt x="389" y="353"/>
                    <a:pt x="389" y="353"/>
                    <a:pt x="389" y="353"/>
                  </a:cubicBezTo>
                  <a:cubicBezTo>
                    <a:pt x="777" y="353"/>
                    <a:pt x="777" y="353"/>
                    <a:pt x="777" y="353"/>
                  </a:cubicBezTo>
                  <a:cubicBezTo>
                    <a:pt x="759" y="265"/>
                    <a:pt x="741" y="162"/>
                    <a:pt x="710" y="134"/>
                  </a:cubicBezTo>
                  <a:cubicBezTo>
                    <a:pt x="690" y="116"/>
                    <a:pt x="640" y="77"/>
                    <a:pt x="468" y="2"/>
                  </a:cubicBezTo>
                  <a:cubicBezTo>
                    <a:pt x="311" y="0"/>
                    <a:pt x="311" y="0"/>
                    <a:pt x="311" y="0"/>
                  </a:cubicBezTo>
                </a:path>
              </a:pathLst>
            </a:custGeom>
            <a:solidFill>
              <a:srgbClr val="FFDE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27" name="Freeform 179"/>
            <p:cNvSpPr>
              <a:spLocks/>
            </p:cNvSpPr>
            <p:nvPr/>
          </p:nvSpPr>
          <p:spPr bwMode="auto">
            <a:xfrm>
              <a:off x="3284538" y="3305969"/>
              <a:ext cx="1247775" cy="566738"/>
            </a:xfrm>
            <a:custGeom>
              <a:avLst/>
              <a:gdLst>
                <a:gd name="T0" fmla="*/ 311 w 777"/>
                <a:gd name="T1" fmla="*/ 0 h 353"/>
                <a:gd name="T2" fmla="*/ 67 w 777"/>
                <a:gd name="T3" fmla="*/ 134 h 353"/>
                <a:gd name="T4" fmla="*/ 0 w 777"/>
                <a:gd name="T5" fmla="*/ 353 h 353"/>
                <a:gd name="T6" fmla="*/ 389 w 777"/>
                <a:gd name="T7" fmla="*/ 353 h 353"/>
                <a:gd name="T8" fmla="*/ 777 w 777"/>
                <a:gd name="T9" fmla="*/ 353 h 353"/>
                <a:gd name="T10" fmla="*/ 710 w 777"/>
                <a:gd name="T11" fmla="*/ 134 h 353"/>
                <a:gd name="T12" fmla="*/ 468 w 777"/>
                <a:gd name="T13" fmla="*/ 2 h 353"/>
                <a:gd name="T14" fmla="*/ 311 w 777"/>
                <a:gd name="T15" fmla="*/ 0 h 3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3">
                  <a:moveTo>
                    <a:pt x="311" y="0"/>
                  </a:moveTo>
                  <a:cubicBezTo>
                    <a:pt x="139" y="76"/>
                    <a:pt x="88" y="116"/>
                    <a:pt x="67" y="134"/>
                  </a:cubicBezTo>
                  <a:cubicBezTo>
                    <a:pt x="36" y="162"/>
                    <a:pt x="19" y="265"/>
                    <a:pt x="0" y="353"/>
                  </a:cubicBezTo>
                  <a:cubicBezTo>
                    <a:pt x="389" y="353"/>
                    <a:pt x="389" y="353"/>
                    <a:pt x="389" y="353"/>
                  </a:cubicBezTo>
                  <a:cubicBezTo>
                    <a:pt x="777" y="353"/>
                    <a:pt x="777" y="353"/>
                    <a:pt x="777" y="353"/>
                  </a:cubicBezTo>
                  <a:cubicBezTo>
                    <a:pt x="759" y="265"/>
                    <a:pt x="741" y="162"/>
                    <a:pt x="710" y="134"/>
                  </a:cubicBezTo>
                  <a:cubicBezTo>
                    <a:pt x="690" y="116"/>
                    <a:pt x="640" y="77"/>
                    <a:pt x="468" y="2"/>
                  </a:cubicBezTo>
                  <a:cubicBezTo>
                    <a:pt x="311" y="0"/>
                    <a:pt x="311" y="0"/>
                    <a:pt x="311" y="0"/>
                  </a:cubicBezTo>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28" name="Freeform 180"/>
            <p:cNvSpPr>
              <a:spLocks/>
            </p:cNvSpPr>
            <p:nvPr/>
          </p:nvSpPr>
          <p:spPr bwMode="auto">
            <a:xfrm>
              <a:off x="3775075" y="2902744"/>
              <a:ext cx="266700" cy="560388"/>
            </a:xfrm>
            <a:custGeom>
              <a:avLst/>
              <a:gdLst>
                <a:gd name="T0" fmla="*/ 0 w 167"/>
                <a:gd name="T1" fmla="*/ 102 h 349"/>
                <a:gd name="T2" fmla="*/ 0 w 167"/>
                <a:gd name="T3" fmla="*/ 230 h 349"/>
                <a:gd name="T4" fmla="*/ 0 w 167"/>
                <a:gd name="T5" fmla="*/ 293 h 349"/>
                <a:gd name="T6" fmla="*/ 167 w 167"/>
                <a:gd name="T7" fmla="*/ 293 h 349"/>
                <a:gd name="T8" fmla="*/ 167 w 167"/>
                <a:gd name="T9" fmla="*/ 230 h 349"/>
                <a:gd name="T10" fmla="*/ 167 w 167"/>
                <a:gd name="T11" fmla="*/ 102 h 349"/>
                <a:gd name="T12" fmla="*/ 0 w 167"/>
                <a:gd name="T13" fmla="*/ 102 h 349"/>
              </a:gdLst>
              <a:ahLst/>
              <a:cxnLst>
                <a:cxn ang="0">
                  <a:pos x="T0" y="T1"/>
                </a:cxn>
                <a:cxn ang="0">
                  <a:pos x="T2" y="T3"/>
                </a:cxn>
                <a:cxn ang="0">
                  <a:pos x="T4" y="T5"/>
                </a:cxn>
                <a:cxn ang="0">
                  <a:pos x="T6" y="T7"/>
                </a:cxn>
                <a:cxn ang="0">
                  <a:pos x="T8" y="T9"/>
                </a:cxn>
                <a:cxn ang="0">
                  <a:pos x="T10" y="T11"/>
                </a:cxn>
                <a:cxn ang="0">
                  <a:pos x="T12" y="T13"/>
                </a:cxn>
              </a:cxnLst>
              <a:rect l="0" t="0" r="r" b="b"/>
              <a:pathLst>
                <a:path w="167" h="349">
                  <a:moveTo>
                    <a:pt x="0" y="102"/>
                  </a:moveTo>
                  <a:cubicBezTo>
                    <a:pt x="0" y="230"/>
                    <a:pt x="0" y="230"/>
                    <a:pt x="0" y="230"/>
                  </a:cubicBezTo>
                  <a:cubicBezTo>
                    <a:pt x="0" y="293"/>
                    <a:pt x="0" y="293"/>
                    <a:pt x="0" y="293"/>
                  </a:cubicBezTo>
                  <a:cubicBezTo>
                    <a:pt x="46" y="347"/>
                    <a:pt x="121" y="349"/>
                    <a:pt x="167" y="293"/>
                  </a:cubicBezTo>
                  <a:cubicBezTo>
                    <a:pt x="167" y="230"/>
                    <a:pt x="167" y="230"/>
                    <a:pt x="167" y="230"/>
                  </a:cubicBezTo>
                  <a:cubicBezTo>
                    <a:pt x="167" y="102"/>
                    <a:pt x="167" y="102"/>
                    <a:pt x="167" y="102"/>
                  </a:cubicBezTo>
                  <a:cubicBezTo>
                    <a:pt x="167" y="0"/>
                    <a:pt x="0" y="0"/>
                    <a:pt x="0" y="102"/>
                  </a:cubicBezTo>
                </a:path>
              </a:pathLst>
            </a:custGeom>
            <a:solidFill>
              <a:srgbClr val="FFDB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29" name="Freeform 181"/>
            <p:cNvSpPr>
              <a:spLocks/>
            </p:cNvSpPr>
            <p:nvPr/>
          </p:nvSpPr>
          <p:spPr bwMode="auto">
            <a:xfrm>
              <a:off x="3597275" y="2866232"/>
              <a:ext cx="112713" cy="165100"/>
            </a:xfrm>
            <a:custGeom>
              <a:avLst/>
              <a:gdLst>
                <a:gd name="T0" fmla="*/ 20 w 70"/>
                <a:gd name="T1" fmla="*/ 5 h 102"/>
                <a:gd name="T2" fmla="*/ 62 w 70"/>
                <a:gd name="T3" fmla="*/ 42 h 102"/>
                <a:gd name="T4" fmla="*/ 50 w 70"/>
                <a:gd name="T5" fmla="*/ 97 h 102"/>
                <a:gd name="T6" fmla="*/ 8 w 70"/>
                <a:gd name="T7" fmla="*/ 59 h 102"/>
                <a:gd name="T8" fmla="*/ 20 w 70"/>
                <a:gd name="T9" fmla="*/ 5 h 102"/>
              </a:gdLst>
              <a:ahLst/>
              <a:cxnLst>
                <a:cxn ang="0">
                  <a:pos x="T0" y="T1"/>
                </a:cxn>
                <a:cxn ang="0">
                  <a:pos x="T2" y="T3"/>
                </a:cxn>
                <a:cxn ang="0">
                  <a:pos x="T4" y="T5"/>
                </a:cxn>
                <a:cxn ang="0">
                  <a:pos x="T6" y="T7"/>
                </a:cxn>
                <a:cxn ang="0">
                  <a:pos x="T8" y="T9"/>
                </a:cxn>
              </a:cxnLst>
              <a:rect l="0" t="0" r="r" b="b"/>
              <a:pathLst>
                <a:path w="70" h="102">
                  <a:moveTo>
                    <a:pt x="20" y="5"/>
                  </a:moveTo>
                  <a:cubicBezTo>
                    <a:pt x="35" y="0"/>
                    <a:pt x="53" y="17"/>
                    <a:pt x="62" y="42"/>
                  </a:cubicBezTo>
                  <a:cubicBezTo>
                    <a:pt x="70" y="67"/>
                    <a:pt x="65" y="92"/>
                    <a:pt x="50" y="97"/>
                  </a:cubicBezTo>
                  <a:cubicBezTo>
                    <a:pt x="35" y="102"/>
                    <a:pt x="17" y="85"/>
                    <a:pt x="8" y="59"/>
                  </a:cubicBezTo>
                  <a:cubicBezTo>
                    <a:pt x="0" y="34"/>
                    <a:pt x="5" y="10"/>
                    <a:pt x="20" y="5"/>
                  </a:cubicBezTo>
                  <a:close/>
                </a:path>
              </a:pathLst>
            </a:custGeom>
            <a:solidFill>
              <a:srgbClr val="FFDB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30" name="Freeform 182"/>
            <p:cNvSpPr>
              <a:spLocks/>
            </p:cNvSpPr>
            <p:nvPr/>
          </p:nvSpPr>
          <p:spPr bwMode="auto">
            <a:xfrm>
              <a:off x="4106863" y="2866232"/>
              <a:ext cx="112713" cy="165100"/>
            </a:xfrm>
            <a:custGeom>
              <a:avLst/>
              <a:gdLst>
                <a:gd name="T0" fmla="*/ 50 w 70"/>
                <a:gd name="T1" fmla="*/ 5 h 102"/>
                <a:gd name="T2" fmla="*/ 8 w 70"/>
                <a:gd name="T3" fmla="*/ 42 h 102"/>
                <a:gd name="T4" fmla="*/ 20 w 70"/>
                <a:gd name="T5" fmla="*/ 97 h 102"/>
                <a:gd name="T6" fmla="*/ 61 w 70"/>
                <a:gd name="T7" fmla="*/ 59 h 102"/>
                <a:gd name="T8" fmla="*/ 50 w 70"/>
                <a:gd name="T9" fmla="*/ 5 h 102"/>
              </a:gdLst>
              <a:ahLst/>
              <a:cxnLst>
                <a:cxn ang="0">
                  <a:pos x="T0" y="T1"/>
                </a:cxn>
                <a:cxn ang="0">
                  <a:pos x="T2" y="T3"/>
                </a:cxn>
                <a:cxn ang="0">
                  <a:pos x="T4" y="T5"/>
                </a:cxn>
                <a:cxn ang="0">
                  <a:pos x="T6" y="T7"/>
                </a:cxn>
                <a:cxn ang="0">
                  <a:pos x="T8" y="T9"/>
                </a:cxn>
              </a:cxnLst>
              <a:rect l="0" t="0" r="r" b="b"/>
              <a:pathLst>
                <a:path w="70" h="102">
                  <a:moveTo>
                    <a:pt x="50" y="5"/>
                  </a:moveTo>
                  <a:cubicBezTo>
                    <a:pt x="35" y="0"/>
                    <a:pt x="16" y="17"/>
                    <a:pt x="8" y="42"/>
                  </a:cubicBezTo>
                  <a:cubicBezTo>
                    <a:pt x="0" y="67"/>
                    <a:pt x="5" y="92"/>
                    <a:pt x="20" y="97"/>
                  </a:cubicBezTo>
                  <a:cubicBezTo>
                    <a:pt x="34" y="102"/>
                    <a:pt x="53" y="85"/>
                    <a:pt x="61" y="59"/>
                  </a:cubicBezTo>
                  <a:cubicBezTo>
                    <a:pt x="70" y="34"/>
                    <a:pt x="65" y="10"/>
                    <a:pt x="50" y="5"/>
                  </a:cubicBezTo>
                  <a:close/>
                </a:path>
              </a:pathLst>
            </a:custGeom>
            <a:solidFill>
              <a:srgbClr val="FFDB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31" name="Freeform 183"/>
            <p:cNvSpPr>
              <a:spLocks/>
            </p:cNvSpPr>
            <p:nvPr/>
          </p:nvSpPr>
          <p:spPr bwMode="auto">
            <a:xfrm>
              <a:off x="3722688" y="3437732"/>
              <a:ext cx="354013" cy="434975"/>
            </a:xfrm>
            <a:custGeom>
              <a:avLst/>
              <a:gdLst>
                <a:gd name="T0" fmla="*/ 116 w 220"/>
                <a:gd name="T1" fmla="*/ 0 h 271"/>
                <a:gd name="T2" fmla="*/ 0 w 220"/>
                <a:gd name="T3" fmla="*/ 35 h 271"/>
                <a:gd name="T4" fmla="*/ 44 w 220"/>
                <a:gd name="T5" fmla="*/ 271 h 271"/>
                <a:gd name="T6" fmla="*/ 202 w 220"/>
                <a:gd name="T7" fmla="*/ 271 h 271"/>
                <a:gd name="T8" fmla="*/ 220 w 220"/>
                <a:gd name="T9" fmla="*/ 36 h 271"/>
                <a:gd name="T10" fmla="*/ 116 w 220"/>
                <a:gd name="T11" fmla="*/ 0 h 271"/>
              </a:gdLst>
              <a:ahLst/>
              <a:cxnLst>
                <a:cxn ang="0">
                  <a:pos x="T0" y="T1"/>
                </a:cxn>
                <a:cxn ang="0">
                  <a:pos x="T2" y="T3"/>
                </a:cxn>
                <a:cxn ang="0">
                  <a:pos x="T4" y="T5"/>
                </a:cxn>
                <a:cxn ang="0">
                  <a:pos x="T6" y="T7"/>
                </a:cxn>
                <a:cxn ang="0">
                  <a:pos x="T8" y="T9"/>
                </a:cxn>
                <a:cxn ang="0">
                  <a:pos x="T10" y="T11"/>
                </a:cxn>
              </a:cxnLst>
              <a:rect l="0" t="0" r="r" b="b"/>
              <a:pathLst>
                <a:path w="220" h="271">
                  <a:moveTo>
                    <a:pt x="116" y="0"/>
                  </a:moveTo>
                  <a:cubicBezTo>
                    <a:pt x="116" y="0"/>
                    <a:pt x="0" y="28"/>
                    <a:pt x="0" y="35"/>
                  </a:cubicBezTo>
                  <a:cubicBezTo>
                    <a:pt x="0" y="42"/>
                    <a:pt x="44" y="271"/>
                    <a:pt x="44" y="271"/>
                  </a:cubicBezTo>
                  <a:cubicBezTo>
                    <a:pt x="202" y="271"/>
                    <a:pt x="202" y="271"/>
                    <a:pt x="202" y="271"/>
                  </a:cubicBezTo>
                  <a:cubicBezTo>
                    <a:pt x="220" y="36"/>
                    <a:pt x="220" y="36"/>
                    <a:pt x="220" y="36"/>
                  </a:cubicBezTo>
                  <a:cubicBezTo>
                    <a:pt x="116" y="0"/>
                    <a:pt x="116" y="0"/>
                    <a:pt x="11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32" name="Freeform 184"/>
            <p:cNvSpPr>
              <a:spLocks/>
            </p:cNvSpPr>
            <p:nvPr/>
          </p:nvSpPr>
          <p:spPr bwMode="auto">
            <a:xfrm>
              <a:off x="3598863" y="3312319"/>
              <a:ext cx="234950" cy="560388"/>
            </a:xfrm>
            <a:custGeom>
              <a:avLst/>
              <a:gdLst>
                <a:gd name="T0" fmla="*/ 111 w 148"/>
                <a:gd name="T1" fmla="*/ 0 h 353"/>
                <a:gd name="T2" fmla="*/ 111 w 148"/>
                <a:gd name="T3" fmla="*/ 38 h 353"/>
                <a:gd name="T4" fmla="*/ 148 w 148"/>
                <a:gd name="T5" fmla="*/ 353 h 353"/>
                <a:gd name="T6" fmla="*/ 84 w 148"/>
                <a:gd name="T7" fmla="*/ 353 h 353"/>
                <a:gd name="T8" fmla="*/ 15 w 148"/>
                <a:gd name="T9" fmla="*/ 213 h 353"/>
                <a:gd name="T10" fmla="*/ 81 w 148"/>
                <a:gd name="T11" fmla="*/ 168 h 353"/>
                <a:gd name="T12" fmla="*/ 0 w 148"/>
                <a:gd name="T13" fmla="*/ 131 h 353"/>
                <a:gd name="T14" fmla="*/ 75 w 148"/>
                <a:gd name="T15" fmla="*/ 16 h 353"/>
                <a:gd name="T16" fmla="*/ 111 w 148"/>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353">
                  <a:moveTo>
                    <a:pt x="111" y="0"/>
                  </a:moveTo>
                  <a:lnTo>
                    <a:pt x="111" y="38"/>
                  </a:lnTo>
                  <a:lnTo>
                    <a:pt x="148" y="353"/>
                  </a:lnTo>
                  <a:lnTo>
                    <a:pt x="84" y="353"/>
                  </a:lnTo>
                  <a:lnTo>
                    <a:pt x="15" y="213"/>
                  </a:lnTo>
                  <a:lnTo>
                    <a:pt x="81" y="168"/>
                  </a:lnTo>
                  <a:lnTo>
                    <a:pt x="0" y="131"/>
                  </a:lnTo>
                  <a:lnTo>
                    <a:pt x="75" y="16"/>
                  </a:lnTo>
                  <a:lnTo>
                    <a:pt x="111" y="0"/>
                  </a:lnTo>
                  <a:close/>
                </a:path>
              </a:pathLst>
            </a:custGeom>
            <a:solidFill>
              <a:srgbClr val="605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33" name="Freeform 185"/>
            <p:cNvSpPr>
              <a:spLocks/>
            </p:cNvSpPr>
            <p:nvPr/>
          </p:nvSpPr>
          <p:spPr bwMode="auto">
            <a:xfrm>
              <a:off x="3984625" y="3312319"/>
              <a:ext cx="233363" cy="560388"/>
            </a:xfrm>
            <a:custGeom>
              <a:avLst/>
              <a:gdLst>
                <a:gd name="T0" fmla="*/ 36 w 147"/>
                <a:gd name="T1" fmla="*/ 0 h 353"/>
                <a:gd name="T2" fmla="*/ 36 w 147"/>
                <a:gd name="T3" fmla="*/ 38 h 353"/>
                <a:gd name="T4" fmla="*/ 0 w 147"/>
                <a:gd name="T5" fmla="*/ 353 h 353"/>
                <a:gd name="T6" fmla="*/ 63 w 147"/>
                <a:gd name="T7" fmla="*/ 353 h 353"/>
                <a:gd name="T8" fmla="*/ 131 w 147"/>
                <a:gd name="T9" fmla="*/ 213 h 353"/>
                <a:gd name="T10" fmla="*/ 66 w 147"/>
                <a:gd name="T11" fmla="*/ 168 h 353"/>
                <a:gd name="T12" fmla="*/ 147 w 147"/>
                <a:gd name="T13" fmla="*/ 131 h 353"/>
                <a:gd name="T14" fmla="*/ 81 w 147"/>
                <a:gd name="T15" fmla="*/ 19 h 353"/>
                <a:gd name="T16" fmla="*/ 36 w 147"/>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 h="353">
                  <a:moveTo>
                    <a:pt x="36" y="0"/>
                  </a:moveTo>
                  <a:lnTo>
                    <a:pt x="36" y="38"/>
                  </a:lnTo>
                  <a:lnTo>
                    <a:pt x="0" y="353"/>
                  </a:lnTo>
                  <a:lnTo>
                    <a:pt x="63" y="353"/>
                  </a:lnTo>
                  <a:lnTo>
                    <a:pt x="131" y="213"/>
                  </a:lnTo>
                  <a:lnTo>
                    <a:pt x="66" y="168"/>
                  </a:lnTo>
                  <a:lnTo>
                    <a:pt x="147" y="131"/>
                  </a:lnTo>
                  <a:lnTo>
                    <a:pt x="81" y="19"/>
                  </a:lnTo>
                  <a:lnTo>
                    <a:pt x="36" y="0"/>
                  </a:lnTo>
                  <a:close/>
                </a:path>
              </a:pathLst>
            </a:custGeom>
            <a:solidFill>
              <a:srgbClr val="605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34" name="Freeform 186"/>
            <p:cNvSpPr>
              <a:spLocks/>
            </p:cNvSpPr>
            <p:nvPr/>
          </p:nvSpPr>
          <p:spPr bwMode="auto">
            <a:xfrm>
              <a:off x="3851275" y="3437732"/>
              <a:ext cx="115888" cy="112713"/>
            </a:xfrm>
            <a:custGeom>
              <a:avLst/>
              <a:gdLst>
                <a:gd name="T0" fmla="*/ 0 w 72"/>
                <a:gd name="T1" fmla="*/ 39 h 70"/>
                <a:gd name="T2" fmla="*/ 20 w 72"/>
                <a:gd name="T3" fmla="*/ 70 h 70"/>
                <a:gd name="T4" fmla="*/ 51 w 72"/>
                <a:gd name="T5" fmla="*/ 70 h 70"/>
                <a:gd name="T6" fmla="*/ 72 w 72"/>
                <a:gd name="T7" fmla="*/ 39 h 70"/>
                <a:gd name="T8" fmla="*/ 36 w 72"/>
                <a:gd name="T9" fmla="*/ 0 h 70"/>
                <a:gd name="T10" fmla="*/ 0 w 72"/>
                <a:gd name="T11" fmla="*/ 39 h 70"/>
              </a:gdLst>
              <a:ahLst/>
              <a:cxnLst>
                <a:cxn ang="0">
                  <a:pos x="T0" y="T1"/>
                </a:cxn>
                <a:cxn ang="0">
                  <a:pos x="T2" y="T3"/>
                </a:cxn>
                <a:cxn ang="0">
                  <a:pos x="T4" y="T5"/>
                </a:cxn>
                <a:cxn ang="0">
                  <a:pos x="T6" y="T7"/>
                </a:cxn>
                <a:cxn ang="0">
                  <a:pos x="T8" y="T9"/>
                </a:cxn>
                <a:cxn ang="0">
                  <a:pos x="T10" y="T11"/>
                </a:cxn>
              </a:cxnLst>
              <a:rect l="0" t="0" r="r" b="b"/>
              <a:pathLst>
                <a:path w="72" h="70">
                  <a:moveTo>
                    <a:pt x="0" y="39"/>
                  </a:moveTo>
                  <a:cubicBezTo>
                    <a:pt x="20" y="70"/>
                    <a:pt x="20" y="70"/>
                    <a:pt x="20" y="70"/>
                  </a:cubicBezTo>
                  <a:cubicBezTo>
                    <a:pt x="30" y="70"/>
                    <a:pt x="41" y="70"/>
                    <a:pt x="51" y="70"/>
                  </a:cubicBezTo>
                  <a:cubicBezTo>
                    <a:pt x="72" y="39"/>
                    <a:pt x="72" y="39"/>
                    <a:pt x="72" y="39"/>
                  </a:cubicBezTo>
                  <a:cubicBezTo>
                    <a:pt x="36" y="0"/>
                    <a:pt x="36" y="0"/>
                    <a:pt x="36" y="0"/>
                  </a:cubicBezTo>
                  <a:cubicBezTo>
                    <a:pt x="0" y="39"/>
                    <a:pt x="0" y="39"/>
                    <a:pt x="0" y="39"/>
                  </a:cubicBezTo>
                </a:path>
              </a:pathLst>
            </a:custGeom>
            <a:solidFill>
              <a:srgbClr val="C938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35" name="Freeform 187"/>
            <p:cNvSpPr>
              <a:spLocks/>
            </p:cNvSpPr>
            <p:nvPr/>
          </p:nvSpPr>
          <p:spPr bwMode="auto">
            <a:xfrm>
              <a:off x="3836988" y="3550444"/>
              <a:ext cx="142875" cy="322263"/>
            </a:xfrm>
            <a:custGeom>
              <a:avLst/>
              <a:gdLst>
                <a:gd name="T0" fmla="*/ 29 w 90"/>
                <a:gd name="T1" fmla="*/ 0 h 203"/>
                <a:gd name="T2" fmla="*/ 0 w 90"/>
                <a:gd name="T3" fmla="*/ 203 h 203"/>
                <a:gd name="T4" fmla="*/ 90 w 90"/>
                <a:gd name="T5" fmla="*/ 203 h 203"/>
                <a:gd name="T6" fmla="*/ 61 w 90"/>
                <a:gd name="T7" fmla="*/ 0 h 203"/>
                <a:gd name="T8" fmla="*/ 29 w 90"/>
                <a:gd name="T9" fmla="*/ 0 h 203"/>
              </a:gdLst>
              <a:ahLst/>
              <a:cxnLst>
                <a:cxn ang="0">
                  <a:pos x="T0" y="T1"/>
                </a:cxn>
                <a:cxn ang="0">
                  <a:pos x="T2" y="T3"/>
                </a:cxn>
                <a:cxn ang="0">
                  <a:pos x="T4" y="T5"/>
                </a:cxn>
                <a:cxn ang="0">
                  <a:pos x="T6" y="T7"/>
                </a:cxn>
                <a:cxn ang="0">
                  <a:pos x="T8" y="T9"/>
                </a:cxn>
              </a:cxnLst>
              <a:rect l="0" t="0" r="r" b="b"/>
              <a:pathLst>
                <a:path w="90" h="203">
                  <a:moveTo>
                    <a:pt x="29" y="0"/>
                  </a:moveTo>
                  <a:lnTo>
                    <a:pt x="0" y="203"/>
                  </a:lnTo>
                  <a:lnTo>
                    <a:pt x="90" y="203"/>
                  </a:lnTo>
                  <a:lnTo>
                    <a:pt x="61" y="0"/>
                  </a:lnTo>
                  <a:lnTo>
                    <a:pt x="29" y="0"/>
                  </a:lnTo>
                  <a:close/>
                </a:path>
              </a:pathLst>
            </a:custGeom>
            <a:solidFill>
              <a:srgbClr val="C938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36" name="Freeform 188"/>
            <p:cNvSpPr>
              <a:spLocks/>
            </p:cNvSpPr>
            <p:nvPr/>
          </p:nvSpPr>
          <p:spPr bwMode="auto">
            <a:xfrm>
              <a:off x="3836988" y="3550444"/>
              <a:ext cx="142875" cy="322263"/>
            </a:xfrm>
            <a:custGeom>
              <a:avLst/>
              <a:gdLst>
                <a:gd name="T0" fmla="*/ 29 w 90"/>
                <a:gd name="T1" fmla="*/ 0 h 203"/>
                <a:gd name="T2" fmla="*/ 0 w 90"/>
                <a:gd name="T3" fmla="*/ 203 h 203"/>
                <a:gd name="T4" fmla="*/ 90 w 90"/>
                <a:gd name="T5" fmla="*/ 203 h 203"/>
                <a:gd name="T6" fmla="*/ 61 w 90"/>
                <a:gd name="T7" fmla="*/ 0 h 203"/>
                <a:gd name="T8" fmla="*/ 29 w 90"/>
                <a:gd name="T9" fmla="*/ 0 h 203"/>
              </a:gdLst>
              <a:ahLst/>
              <a:cxnLst>
                <a:cxn ang="0">
                  <a:pos x="T0" y="T1"/>
                </a:cxn>
                <a:cxn ang="0">
                  <a:pos x="T2" y="T3"/>
                </a:cxn>
                <a:cxn ang="0">
                  <a:pos x="T4" y="T5"/>
                </a:cxn>
                <a:cxn ang="0">
                  <a:pos x="T6" y="T7"/>
                </a:cxn>
                <a:cxn ang="0">
                  <a:pos x="T8" y="T9"/>
                </a:cxn>
              </a:cxnLst>
              <a:rect l="0" t="0" r="r" b="b"/>
              <a:pathLst>
                <a:path w="90" h="203">
                  <a:moveTo>
                    <a:pt x="29" y="0"/>
                  </a:moveTo>
                  <a:lnTo>
                    <a:pt x="0" y="203"/>
                  </a:lnTo>
                  <a:lnTo>
                    <a:pt x="90" y="203"/>
                  </a:lnTo>
                  <a:lnTo>
                    <a:pt x="61" y="0"/>
                  </a:lnTo>
                  <a:lnTo>
                    <a:pt x="2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37" name="Freeform 189"/>
            <p:cNvSpPr>
              <a:spLocks/>
            </p:cNvSpPr>
            <p:nvPr/>
          </p:nvSpPr>
          <p:spPr bwMode="auto">
            <a:xfrm>
              <a:off x="3762375" y="3271044"/>
              <a:ext cx="146050" cy="282575"/>
            </a:xfrm>
            <a:custGeom>
              <a:avLst/>
              <a:gdLst>
                <a:gd name="T0" fmla="*/ 8 w 92"/>
                <a:gd name="T1" fmla="*/ 0 h 178"/>
                <a:gd name="T2" fmla="*/ 0 w 92"/>
                <a:gd name="T3" fmla="*/ 29 h 178"/>
                <a:gd name="T4" fmla="*/ 21 w 92"/>
                <a:gd name="T5" fmla="*/ 178 h 178"/>
                <a:gd name="T6" fmla="*/ 92 w 92"/>
                <a:gd name="T7" fmla="*/ 105 h 178"/>
                <a:gd name="T8" fmla="*/ 8 w 92"/>
                <a:gd name="T9" fmla="*/ 0 h 178"/>
              </a:gdLst>
              <a:ahLst/>
              <a:cxnLst>
                <a:cxn ang="0">
                  <a:pos x="T0" y="T1"/>
                </a:cxn>
                <a:cxn ang="0">
                  <a:pos x="T2" y="T3"/>
                </a:cxn>
                <a:cxn ang="0">
                  <a:pos x="T4" y="T5"/>
                </a:cxn>
                <a:cxn ang="0">
                  <a:pos x="T6" y="T7"/>
                </a:cxn>
                <a:cxn ang="0">
                  <a:pos x="T8" y="T9"/>
                </a:cxn>
              </a:cxnLst>
              <a:rect l="0" t="0" r="r" b="b"/>
              <a:pathLst>
                <a:path w="92" h="178">
                  <a:moveTo>
                    <a:pt x="8" y="0"/>
                  </a:moveTo>
                  <a:lnTo>
                    <a:pt x="0" y="29"/>
                  </a:lnTo>
                  <a:lnTo>
                    <a:pt x="21" y="178"/>
                  </a:lnTo>
                  <a:lnTo>
                    <a:pt x="92" y="105"/>
                  </a:lnTo>
                  <a:lnTo>
                    <a:pt x="8" y="0"/>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38" name="Freeform 190"/>
            <p:cNvSpPr>
              <a:spLocks/>
            </p:cNvSpPr>
            <p:nvPr/>
          </p:nvSpPr>
          <p:spPr bwMode="auto">
            <a:xfrm>
              <a:off x="3762375" y="3271044"/>
              <a:ext cx="146050" cy="282575"/>
            </a:xfrm>
            <a:custGeom>
              <a:avLst/>
              <a:gdLst>
                <a:gd name="T0" fmla="*/ 8 w 92"/>
                <a:gd name="T1" fmla="*/ 0 h 178"/>
                <a:gd name="T2" fmla="*/ 0 w 92"/>
                <a:gd name="T3" fmla="*/ 29 h 178"/>
                <a:gd name="T4" fmla="*/ 21 w 92"/>
                <a:gd name="T5" fmla="*/ 178 h 178"/>
                <a:gd name="T6" fmla="*/ 92 w 92"/>
                <a:gd name="T7" fmla="*/ 105 h 178"/>
                <a:gd name="T8" fmla="*/ 8 w 92"/>
                <a:gd name="T9" fmla="*/ 0 h 178"/>
              </a:gdLst>
              <a:ahLst/>
              <a:cxnLst>
                <a:cxn ang="0">
                  <a:pos x="T0" y="T1"/>
                </a:cxn>
                <a:cxn ang="0">
                  <a:pos x="T2" y="T3"/>
                </a:cxn>
                <a:cxn ang="0">
                  <a:pos x="T4" y="T5"/>
                </a:cxn>
                <a:cxn ang="0">
                  <a:pos x="T6" y="T7"/>
                </a:cxn>
                <a:cxn ang="0">
                  <a:pos x="T8" y="T9"/>
                </a:cxn>
              </a:cxnLst>
              <a:rect l="0" t="0" r="r" b="b"/>
              <a:pathLst>
                <a:path w="92" h="178">
                  <a:moveTo>
                    <a:pt x="8" y="0"/>
                  </a:moveTo>
                  <a:lnTo>
                    <a:pt x="0" y="29"/>
                  </a:lnTo>
                  <a:lnTo>
                    <a:pt x="21" y="178"/>
                  </a:lnTo>
                  <a:lnTo>
                    <a:pt x="92" y="105"/>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39" name="Freeform 191"/>
            <p:cNvSpPr>
              <a:spLocks/>
            </p:cNvSpPr>
            <p:nvPr/>
          </p:nvSpPr>
          <p:spPr bwMode="auto">
            <a:xfrm>
              <a:off x="3775075" y="3215482"/>
              <a:ext cx="266700" cy="92075"/>
            </a:xfrm>
            <a:custGeom>
              <a:avLst/>
              <a:gdLst>
                <a:gd name="T0" fmla="*/ 0 w 167"/>
                <a:gd name="T1" fmla="*/ 0 h 58"/>
                <a:gd name="T2" fmla="*/ 0 w 167"/>
                <a:gd name="T3" fmla="*/ 6 h 58"/>
                <a:gd name="T4" fmla="*/ 84 w 167"/>
                <a:gd name="T5" fmla="*/ 58 h 58"/>
                <a:gd name="T6" fmla="*/ 86 w 167"/>
                <a:gd name="T7" fmla="*/ 58 h 58"/>
                <a:gd name="T8" fmla="*/ 167 w 167"/>
                <a:gd name="T9" fmla="*/ 9 h 58"/>
                <a:gd name="T10" fmla="*/ 167 w 167"/>
                <a:gd name="T11" fmla="*/ 0 h 58"/>
                <a:gd name="T12" fmla="*/ 0 w 167"/>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67" h="58">
                  <a:moveTo>
                    <a:pt x="0" y="0"/>
                  </a:moveTo>
                  <a:cubicBezTo>
                    <a:pt x="0" y="6"/>
                    <a:pt x="0" y="6"/>
                    <a:pt x="0" y="6"/>
                  </a:cubicBezTo>
                  <a:cubicBezTo>
                    <a:pt x="0" y="6"/>
                    <a:pt x="43" y="56"/>
                    <a:pt x="84" y="58"/>
                  </a:cubicBezTo>
                  <a:cubicBezTo>
                    <a:pt x="84" y="58"/>
                    <a:pt x="85" y="58"/>
                    <a:pt x="86" y="58"/>
                  </a:cubicBezTo>
                  <a:cubicBezTo>
                    <a:pt x="126" y="58"/>
                    <a:pt x="167" y="9"/>
                    <a:pt x="167" y="9"/>
                  </a:cubicBezTo>
                  <a:cubicBezTo>
                    <a:pt x="167" y="0"/>
                    <a:pt x="167" y="0"/>
                    <a:pt x="167" y="0"/>
                  </a:cubicBezTo>
                  <a:cubicBezTo>
                    <a:pt x="0" y="0"/>
                    <a:pt x="0" y="0"/>
                    <a:pt x="0" y="0"/>
                  </a:cubicBezTo>
                </a:path>
              </a:pathLst>
            </a:custGeom>
            <a:solidFill>
              <a:srgbClr val="CCA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40" name="Freeform 192"/>
            <p:cNvSpPr>
              <a:spLocks/>
            </p:cNvSpPr>
            <p:nvPr/>
          </p:nvSpPr>
          <p:spPr bwMode="auto">
            <a:xfrm>
              <a:off x="3582988" y="2442369"/>
              <a:ext cx="685800" cy="682625"/>
            </a:xfrm>
            <a:custGeom>
              <a:avLst/>
              <a:gdLst>
                <a:gd name="T0" fmla="*/ 335 w 427"/>
                <a:gd name="T1" fmla="*/ 61 h 425"/>
                <a:gd name="T2" fmla="*/ 403 w 427"/>
                <a:gd name="T3" fmla="*/ 129 h 425"/>
                <a:gd name="T4" fmla="*/ 207 w 427"/>
                <a:gd name="T5" fmla="*/ 424 h 425"/>
                <a:gd name="T6" fmla="*/ 33 w 427"/>
                <a:gd name="T7" fmla="*/ 332 h 425"/>
                <a:gd name="T8" fmla="*/ 50 w 427"/>
                <a:gd name="T9" fmla="*/ 82 h 425"/>
                <a:gd name="T10" fmla="*/ 335 w 427"/>
                <a:gd name="T11" fmla="*/ 61 h 425"/>
              </a:gdLst>
              <a:ahLst/>
              <a:cxnLst>
                <a:cxn ang="0">
                  <a:pos x="T0" y="T1"/>
                </a:cxn>
                <a:cxn ang="0">
                  <a:pos x="T2" y="T3"/>
                </a:cxn>
                <a:cxn ang="0">
                  <a:pos x="T4" y="T5"/>
                </a:cxn>
                <a:cxn ang="0">
                  <a:pos x="T6" y="T7"/>
                </a:cxn>
                <a:cxn ang="0">
                  <a:pos x="T8" y="T9"/>
                </a:cxn>
                <a:cxn ang="0">
                  <a:pos x="T10" y="T11"/>
                </a:cxn>
              </a:cxnLst>
              <a:rect l="0" t="0" r="r" b="b"/>
              <a:pathLst>
                <a:path w="427" h="425">
                  <a:moveTo>
                    <a:pt x="335" y="61"/>
                  </a:moveTo>
                  <a:cubicBezTo>
                    <a:pt x="373" y="67"/>
                    <a:pt x="394" y="93"/>
                    <a:pt x="403" y="129"/>
                  </a:cubicBezTo>
                  <a:cubicBezTo>
                    <a:pt x="427" y="221"/>
                    <a:pt x="377" y="422"/>
                    <a:pt x="207" y="424"/>
                  </a:cubicBezTo>
                  <a:cubicBezTo>
                    <a:pt x="119" y="425"/>
                    <a:pt x="56" y="403"/>
                    <a:pt x="33" y="332"/>
                  </a:cubicBezTo>
                  <a:cubicBezTo>
                    <a:pt x="10" y="261"/>
                    <a:pt x="0" y="146"/>
                    <a:pt x="50" y="82"/>
                  </a:cubicBezTo>
                  <a:cubicBezTo>
                    <a:pt x="113" y="1"/>
                    <a:pt x="246" y="0"/>
                    <a:pt x="335" y="61"/>
                  </a:cubicBezTo>
                  <a:close/>
                </a:path>
              </a:pathLst>
            </a:custGeom>
            <a:solidFill>
              <a:srgbClr val="755A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41" name="Freeform 193"/>
            <p:cNvSpPr>
              <a:spLocks/>
            </p:cNvSpPr>
            <p:nvPr/>
          </p:nvSpPr>
          <p:spPr bwMode="auto">
            <a:xfrm>
              <a:off x="3497263" y="2518569"/>
              <a:ext cx="822325" cy="758825"/>
            </a:xfrm>
            <a:custGeom>
              <a:avLst/>
              <a:gdLst>
                <a:gd name="T0" fmla="*/ 257 w 513"/>
                <a:gd name="T1" fmla="*/ 0 h 473"/>
                <a:gd name="T2" fmla="*/ 115 w 513"/>
                <a:gd name="T3" fmla="*/ 378 h 473"/>
                <a:gd name="T4" fmla="*/ 257 w 513"/>
                <a:gd name="T5" fmla="*/ 473 h 473"/>
                <a:gd name="T6" fmla="*/ 398 w 513"/>
                <a:gd name="T7" fmla="*/ 378 h 473"/>
                <a:gd name="T8" fmla="*/ 257 w 513"/>
                <a:gd name="T9" fmla="*/ 0 h 473"/>
              </a:gdLst>
              <a:ahLst/>
              <a:cxnLst>
                <a:cxn ang="0">
                  <a:pos x="T0" y="T1"/>
                </a:cxn>
                <a:cxn ang="0">
                  <a:pos x="T2" y="T3"/>
                </a:cxn>
                <a:cxn ang="0">
                  <a:pos x="T4" y="T5"/>
                </a:cxn>
                <a:cxn ang="0">
                  <a:pos x="T6" y="T7"/>
                </a:cxn>
                <a:cxn ang="0">
                  <a:pos x="T8" y="T9"/>
                </a:cxn>
              </a:cxnLst>
              <a:rect l="0" t="0" r="r" b="b"/>
              <a:pathLst>
                <a:path w="513" h="473">
                  <a:moveTo>
                    <a:pt x="257" y="0"/>
                  </a:moveTo>
                  <a:cubicBezTo>
                    <a:pt x="0" y="0"/>
                    <a:pt x="99" y="351"/>
                    <a:pt x="115" y="378"/>
                  </a:cubicBezTo>
                  <a:cubicBezTo>
                    <a:pt x="134" y="408"/>
                    <a:pt x="215" y="473"/>
                    <a:pt x="257" y="473"/>
                  </a:cubicBezTo>
                  <a:cubicBezTo>
                    <a:pt x="298" y="473"/>
                    <a:pt x="380" y="408"/>
                    <a:pt x="398" y="378"/>
                  </a:cubicBezTo>
                  <a:cubicBezTo>
                    <a:pt x="415" y="351"/>
                    <a:pt x="513" y="0"/>
                    <a:pt x="257" y="0"/>
                  </a:cubicBezTo>
                  <a:close/>
                </a:path>
              </a:pathLst>
            </a:custGeom>
            <a:solidFill>
              <a:srgbClr val="FFDB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42" name="Freeform 194"/>
            <p:cNvSpPr>
              <a:spLocks/>
            </p:cNvSpPr>
            <p:nvPr/>
          </p:nvSpPr>
          <p:spPr bwMode="auto">
            <a:xfrm>
              <a:off x="3560763" y="2497932"/>
              <a:ext cx="692150" cy="449263"/>
            </a:xfrm>
            <a:custGeom>
              <a:avLst/>
              <a:gdLst>
                <a:gd name="T0" fmla="*/ 93 w 431"/>
                <a:gd name="T1" fmla="*/ 123 h 280"/>
                <a:gd name="T2" fmla="*/ 215 w 431"/>
                <a:gd name="T3" fmla="*/ 127 h 280"/>
                <a:gd name="T4" fmla="*/ 392 w 431"/>
                <a:gd name="T5" fmla="*/ 247 h 280"/>
                <a:gd name="T6" fmla="*/ 223 w 431"/>
                <a:gd name="T7" fmla="*/ 7 h 280"/>
                <a:gd name="T8" fmla="*/ 44 w 431"/>
                <a:gd name="T9" fmla="*/ 280 h 280"/>
                <a:gd name="T10" fmla="*/ 93 w 431"/>
                <a:gd name="T11" fmla="*/ 123 h 280"/>
              </a:gdLst>
              <a:ahLst/>
              <a:cxnLst>
                <a:cxn ang="0">
                  <a:pos x="T0" y="T1"/>
                </a:cxn>
                <a:cxn ang="0">
                  <a:pos x="T2" y="T3"/>
                </a:cxn>
                <a:cxn ang="0">
                  <a:pos x="T4" y="T5"/>
                </a:cxn>
                <a:cxn ang="0">
                  <a:pos x="T6" y="T7"/>
                </a:cxn>
                <a:cxn ang="0">
                  <a:pos x="T8" y="T9"/>
                </a:cxn>
                <a:cxn ang="0">
                  <a:pos x="T10" y="T11"/>
                </a:cxn>
              </a:cxnLst>
              <a:rect l="0" t="0" r="r" b="b"/>
              <a:pathLst>
                <a:path w="431" h="280">
                  <a:moveTo>
                    <a:pt x="93" y="123"/>
                  </a:moveTo>
                  <a:cubicBezTo>
                    <a:pt x="138" y="151"/>
                    <a:pt x="174" y="109"/>
                    <a:pt x="215" y="127"/>
                  </a:cubicBezTo>
                  <a:cubicBezTo>
                    <a:pt x="256" y="145"/>
                    <a:pt x="368" y="59"/>
                    <a:pt x="392" y="247"/>
                  </a:cubicBezTo>
                  <a:cubicBezTo>
                    <a:pt x="431" y="111"/>
                    <a:pt x="372" y="14"/>
                    <a:pt x="223" y="7"/>
                  </a:cubicBezTo>
                  <a:cubicBezTo>
                    <a:pt x="64" y="0"/>
                    <a:pt x="0" y="145"/>
                    <a:pt x="44" y="280"/>
                  </a:cubicBezTo>
                  <a:cubicBezTo>
                    <a:pt x="41" y="207"/>
                    <a:pt x="59" y="159"/>
                    <a:pt x="93" y="123"/>
                  </a:cubicBezTo>
                  <a:close/>
                </a:path>
              </a:pathLst>
            </a:custGeom>
            <a:solidFill>
              <a:srgbClr val="755A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43" name="Freeform 195"/>
            <p:cNvSpPr>
              <a:spLocks/>
            </p:cNvSpPr>
            <p:nvPr/>
          </p:nvSpPr>
          <p:spPr bwMode="auto">
            <a:xfrm>
              <a:off x="3703638" y="2658269"/>
              <a:ext cx="261938" cy="63500"/>
            </a:xfrm>
            <a:custGeom>
              <a:avLst/>
              <a:gdLst>
                <a:gd name="T0" fmla="*/ 0 w 163"/>
                <a:gd name="T1" fmla="*/ 11 h 40"/>
                <a:gd name="T2" fmla="*/ 58 w 163"/>
                <a:gd name="T3" fmla="*/ 39 h 40"/>
                <a:gd name="T4" fmla="*/ 104 w 163"/>
                <a:gd name="T5" fmla="*/ 33 h 40"/>
                <a:gd name="T6" fmla="*/ 162 w 163"/>
                <a:gd name="T7" fmla="*/ 9 h 40"/>
                <a:gd name="T8" fmla="*/ 161 w 163"/>
                <a:gd name="T9" fmla="*/ 4 h 40"/>
                <a:gd name="T10" fmla="*/ 73 w 163"/>
                <a:gd name="T11" fmla="*/ 26 h 40"/>
                <a:gd name="T12" fmla="*/ 3 w 163"/>
                <a:gd name="T13" fmla="*/ 10 h 40"/>
                <a:gd name="T14" fmla="*/ 0 w 163"/>
                <a:gd name="T15" fmla="*/ 11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 h="40">
                  <a:moveTo>
                    <a:pt x="0" y="11"/>
                  </a:moveTo>
                  <a:cubicBezTo>
                    <a:pt x="1" y="35"/>
                    <a:pt x="41" y="38"/>
                    <a:pt x="58" y="39"/>
                  </a:cubicBezTo>
                  <a:cubicBezTo>
                    <a:pt x="74" y="40"/>
                    <a:pt x="89" y="38"/>
                    <a:pt x="104" y="33"/>
                  </a:cubicBezTo>
                  <a:cubicBezTo>
                    <a:pt x="123" y="28"/>
                    <a:pt x="147" y="21"/>
                    <a:pt x="162" y="9"/>
                  </a:cubicBezTo>
                  <a:cubicBezTo>
                    <a:pt x="163" y="7"/>
                    <a:pt x="163" y="5"/>
                    <a:pt x="161" y="4"/>
                  </a:cubicBezTo>
                  <a:cubicBezTo>
                    <a:pt x="132" y="0"/>
                    <a:pt x="102" y="23"/>
                    <a:pt x="73" y="26"/>
                  </a:cubicBezTo>
                  <a:cubicBezTo>
                    <a:pt x="50" y="28"/>
                    <a:pt x="20" y="25"/>
                    <a:pt x="3" y="10"/>
                  </a:cubicBezTo>
                  <a:cubicBezTo>
                    <a:pt x="1" y="9"/>
                    <a:pt x="0" y="9"/>
                    <a:pt x="0" y="11"/>
                  </a:cubicBezTo>
                  <a:close/>
                </a:path>
              </a:pathLst>
            </a:custGeom>
            <a:solidFill>
              <a:srgbClr val="755A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44" name="Freeform 196"/>
            <p:cNvSpPr>
              <a:spLocks noEditPoints="1"/>
            </p:cNvSpPr>
            <p:nvPr/>
          </p:nvSpPr>
          <p:spPr bwMode="auto">
            <a:xfrm>
              <a:off x="3659188" y="2859882"/>
              <a:ext cx="504825" cy="185738"/>
            </a:xfrm>
            <a:custGeom>
              <a:avLst/>
              <a:gdLst>
                <a:gd name="T0" fmla="*/ 235 w 315"/>
                <a:gd name="T1" fmla="*/ 114 h 115"/>
                <a:gd name="T2" fmla="*/ 240 w 315"/>
                <a:gd name="T3" fmla="*/ 114 h 115"/>
                <a:gd name="T4" fmla="*/ 296 w 315"/>
                <a:gd name="T5" fmla="*/ 68 h 115"/>
                <a:gd name="T6" fmla="*/ 308 w 315"/>
                <a:gd name="T7" fmla="*/ 30 h 115"/>
                <a:gd name="T8" fmla="*/ 314 w 315"/>
                <a:gd name="T9" fmla="*/ 16 h 115"/>
                <a:gd name="T10" fmla="*/ 306 w 315"/>
                <a:gd name="T11" fmla="*/ 6 h 115"/>
                <a:gd name="T12" fmla="*/ 237 w 315"/>
                <a:gd name="T13" fmla="*/ 2 h 115"/>
                <a:gd name="T14" fmla="*/ 237 w 315"/>
                <a:gd name="T15" fmla="*/ 9 h 115"/>
                <a:gd name="T16" fmla="*/ 284 w 315"/>
                <a:gd name="T17" fmla="*/ 14 h 115"/>
                <a:gd name="T18" fmla="*/ 282 w 315"/>
                <a:gd name="T19" fmla="*/ 85 h 115"/>
                <a:gd name="T20" fmla="*/ 235 w 315"/>
                <a:gd name="T21" fmla="*/ 107 h 115"/>
                <a:gd name="T22" fmla="*/ 235 w 315"/>
                <a:gd name="T23" fmla="*/ 114 h 115"/>
                <a:gd name="T24" fmla="*/ 157 w 315"/>
                <a:gd name="T25" fmla="*/ 15 h 115"/>
                <a:gd name="T26" fmla="*/ 83 w 315"/>
                <a:gd name="T27" fmla="*/ 2 h 115"/>
                <a:gd name="T28" fmla="*/ 78 w 315"/>
                <a:gd name="T29" fmla="*/ 2 h 115"/>
                <a:gd name="T30" fmla="*/ 77 w 315"/>
                <a:gd name="T31" fmla="*/ 9 h 115"/>
                <a:gd name="T32" fmla="*/ 129 w 315"/>
                <a:gd name="T33" fmla="*/ 27 h 115"/>
                <a:gd name="T34" fmla="*/ 99 w 315"/>
                <a:gd name="T35" fmla="*/ 103 h 115"/>
                <a:gd name="T36" fmla="*/ 76 w 315"/>
                <a:gd name="T37" fmla="*/ 108 h 115"/>
                <a:gd name="T38" fmla="*/ 75 w 315"/>
                <a:gd name="T39" fmla="*/ 114 h 115"/>
                <a:gd name="T40" fmla="*/ 129 w 315"/>
                <a:gd name="T41" fmla="*/ 80 h 115"/>
                <a:gd name="T42" fmla="*/ 157 w 315"/>
                <a:gd name="T43" fmla="*/ 41 h 115"/>
                <a:gd name="T44" fmla="*/ 182 w 315"/>
                <a:gd name="T45" fmla="*/ 79 h 115"/>
                <a:gd name="T46" fmla="*/ 235 w 315"/>
                <a:gd name="T47" fmla="*/ 114 h 115"/>
                <a:gd name="T48" fmla="*/ 235 w 315"/>
                <a:gd name="T49" fmla="*/ 107 h 115"/>
                <a:gd name="T50" fmla="*/ 211 w 315"/>
                <a:gd name="T51" fmla="*/ 102 h 115"/>
                <a:gd name="T52" fmla="*/ 185 w 315"/>
                <a:gd name="T53" fmla="*/ 26 h 115"/>
                <a:gd name="T54" fmla="*/ 237 w 315"/>
                <a:gd name="T55" fmla="*/ 9 h 115"/>
                <a:gd name="T56" fmla="*/ 237 w 315"/>
                <a:gd name="T57" fmla="*/ 2 h 115"/>
                <a:gd name="T58" fmla="*/ 232 w 315"/>
                <a:gd name="T59" fmla="*/ 2 h 115"/>
                <a:gd name="T60" fmla="*/ 157 w 315"/>
                <a:gd name="T61" fmla="*/ 15 h 115"/>
                <a:gd name="T62" fmla="*/ 78 w 315"/>
                <a:gd name="T63" fmla="*/ 2 h 115"/>
                <a:gd name="T64" fmla="*/ 10 w 315"/>
                <a:gd name="T65" fmla="*/ 6 h 115"/>
                <a:gd name="T66" fmla="*/ 0 w 315"/>
                <a:gd name="T67" fmla="*/ 17 h 115"/>
                <a:gd name="T68" fmla="*/ 5 w 315"/>
                <a:gd name="T69" fmla="*/ 31 h 115"/>
                <a:gd name="T70" fmla="*/ 15 w 315"/>
                <a:gd name="T71" fmla="*/ 68 h 115"/>
                <a:gd name="T72" fmla="*/ 69 w 315"/>
                <a:gd name="T73" fmla="*/ 114 h 115"/>
                <a:gd name="T74" fmla="*/ 75 w 315"/>
                <a:gd name="T75" fmla="*/ 114 h 115"/>
                <a:gd name="T76" fmla="*/ 76 w 315"/>
                <a:gd name="T77" fmla="*/ 108 h 115"/>
                <a:gd name="T78" fmla="*/ 28 w 315"/>
                <a:gd name="T79" fmla="*/ 86 h 115"/>
                <a:gd name="T80" fmla="*/ 31 w 315"/>
                <a:gd name="T81" fmla="*/ 14 h 115"/>
                <a:gd name="T82" fmla="*/ 77 w 315"/>
                <a:gd name="T83" fmla="*/ 9 h 115"/>
                <a:gd name="T84" fmla="*/ 78 w 315"/>
                <a:gd name="T85" fmla="*/ 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5" h="115">
                  <a:moveTo>
                    <a:pt x="235" y="114"/>
                  </a:moveTo>
                  <a:cubicBezTo>
                    <a:pt x="237" y="114"/>
                    <a:pt x="238" y="114"/>
                    <a:pt x="240" y="114"/>
                  </a:cubicBezTo>
                  <a:cubicBezTo>
                    <a:pt x="281" y="110"/>
                    <a:pt x="292" y="91"/>
                    <a:pt x="296" y="68"/>
                  </a:cubicBezTo>
                  <a:cubicBezTo>
                    <a:pt x="301" y="42"/>
                    <a:pt x="302" y="33"/>
                    <a:pt x="308" y="30"/>
                  </a:cubicBezTo>
                  <a:cubicBezTo>
                    <a:pt x="313" y="28"/>
                    <a:pt x="315" y="23"/>
                    <a:pt x="314" y="16"/>
                  </a:cubicBezTo>
                  <a:cubicBezTo>
                    <a:pt x="314" y="9"/>
                    <a:pt x="314" y="8"/>
                    <a:pt x="306" y="6"/>
                  </a:cubicBezTo>
                  <a:cubicBezTo>
                    <a:pt x="299" y="3"/>
                    <a:pt x="264" y="0"/>
                    <a:pt x="237" y="2"/>
                  </a:cubicBezTo>
                  <a:cubicBezTo>
                    <a:pt x="237" y="9"/>
                    <a:pt x="237" y="9"/>
                    <a:pt x="237" y="9"/>
                  </a:cubicBezTo>
                  <a:cubicBezTo>
                    <a:pt x="258" y="8"/>
                    <a:pt x="278" y="10"/>
                    <a:pt x="284" y="14"/>
                  </a:cubicBezTo>
                  <a:cubicBezTo>
                    <a:pt x="298" y="23"/>
                    <a:pt x="294" y="64"/>
                    <a:pt x="282" y="85"/>
                  </a:cubicBezTo>
                  <a:cubicBezTo>
                    <a:pt x="275" y="100"/>
                    <a:pt x="254" y="107"/>
                    <a:pt x="235" y="107"/>
                  </a:cubicBezTo>
                  <a:lnTo>
                    <a:pt x="235" y="114"/>
                  </a:lnTo>
                  <a:close/>
                  <a:moveTo>
                    <a:pt x="157" y="15"/>
                  </a:moveTo>
                  <a:cubicBezTo>
                    <a:pt x="148" y="16"/>
                    <a:pt x="110" y="5"/>
                    <a:pt x="83" y="2"/>
                  </a:cubicBezTo>
                  <a:cubicBezTo>
                    <a:pt x="82" y="2"/>
                    <a:pt x="80" y="2"/>
                    <a:pt x="78" y="2"/>
                  </a:cubicBezTo>
                  <a:cubicBezTo>
                    <a:pt x="77" y="9"/>
                    <a:pt x="77" y="9"/>
                    <a:pt x="77" y="9"/>
                  </a:cubicBezTo>
                  <a:cubicBezTo>
                    <a:pt x="99" y="10"/>
                    <a:pt x="122" y="15"/>
                    <a:pt x="129" y="27"/>
                  </a:cubicBezTo>
                  <a:cubicBezTo>
                    <a:pt x="142" y="46"/>
                    <a:pt x="119" y="92"/>
                    <a:pt x="99" y="103"/>
                  </a:cubicBezTo>
                  <a:cubicBezTo>
                    <a:pt x="93" y="106"/>
                    <a:pt x="84" y="108"/>
                    <a:pt x="76" y="108"/>
                  </a:cubicBezTo>
                  <a:cubicBezTo>
                    <a:pt x="75" y="114"/>
                    <a:pt x="75" y="114"/>
                    <a:pt x="75" y="114"/>
                  </a:cubicBezTo>
                  <a:cubicBezTo>
                    <a:pt x="112" y="114"/>
                    <a:pt x="125" y="88"/>
                    <a:pt x="129" y="80"/>
                  </a:cubicBezTo>
                  <a:cubicBezTo>
                    <a:pt x="138" y="63"/>
                    <a:pt x="136" y="41"/>
                    <a:pt x="157" y="41"/>
                  </a:cubicBezTo>
                  <a:cubicBezTo>
                    <a:pt x="177" y="41"/>
                    <a:pt x="175" y="63"/>
                    <a:pt x="182" y="79"/>
                  </a:cubicBezTo>
                  <a:cubicBezTo>
                    <a:pt x="186" y="88"/>
                    <a:pt x="198" y="115"/>
                    <a:pt x="235" y="114"/>
                  </a:cubicBezTo>
                  <a:cubicBezTo>
                    <a:pt x="235" y="107"/>
                    <a:pt x="235" y="107"/>
                    <a:pt x="235" y="107"/>
                  </a:cubicBezTo>
                  <a:cubicBezTo>
                    <a:pt x="226" y="107"/>
                    <a:pt x="217" y="106"/>
                    <a:pt x="211" y="102"/>
                  </a:cubicBezTo>
                  <a:cubicBezTo>
                    <a:pt x="191" y="92"/>
                    <a:pt x="171" y="46"/>
                    <a:pt x="185" y="26"/>
                  </a:cubicBezTo>
                  <a:cubicBezTo>
                    <a:pt x="193" y="15"/>
                    <a:pt x="215" y="10"/>
                    <a:pt x="237" y="9"/>
                  </a:cubicBezTo>
                  <a:cubicBezTo>
                    <a:pt x="237" y="2"/>
                    <a:pt x="237" y="2"/>
                    <a:pt x="237" y="2"/>
                  </a:cubicBezTo>
                  <a:cubicBezTo>
                    <a:pt x="235" y="2"/>
                    <a:pt x="234" y="2"/>
                    <a:pt x="232" y="2"/>
                  </a:cubicBezTo>
                  <a:cubicBezTo>
                    <a:pt x="208" y="4"/>
                    <a:pt x="179" y="15"/>
                    <a:pt x="157" y="15"/>
                  </a:cubicBezTo>
                  <a:close/>
                  <a:moveTo>
                    <a:pt x="78" y="2"/>
                  </a:moveTo>
                  <a:cubicBezTo>
                    <a:pt x="51" y="1"/>
                    <a:pt x="16" y="4"/>
                    <a:pt x="10" y="6"/>
                  </a:cubicBezTo>
                  <a:cubicBezTo>
                    <a:pt x="1" y="9"/>
                    <a:pt x="1" y="10"/>
                    <a:pt x="0" y="17"/>
                  </a:cubicBezTo>
                  <a:cubicBezTo>
                    <a:pt x="0" y="23"/>
                    <a:pt x="1" y="29"/>
                    <a:pt x="5" y="31"/>
                  </a:cubicBezTo>
                  <a:cubicBezTo>
                    <a:pt x="12" y="33"/>
                    <a:pt x="12" y="42"/>
                    <a:pt x="15" y="68"/>
                  </a:cubicBezTo>
                  <a:cubicBezTo>
                    <a:pt x="19" y="92"/>
                    <a:pt x="28" y="111"/>
                    <a:pt x="69" y="114"/>
                  </a:cubicBezTo>
                  <a:cubicBezTo>
                    <a:pt x="71" y="114"/>
                    <a:pt x="73" y="114"/>
                    <a:pt x="75" y="114"/>
                  </a:cubicBezTo>
                  <a:cubicBezTo>
                    <a:pt x="76" y="108"/>
                    <a:pt x="76" y="108"/>
                    <a:pt x="76" y="108"/>
                  </a:cubicBezTo>
                  <a:cubicBezTo>
                    <a:pt x="57" y="108"/>
                    <a:pt x="35" y="101"/>
                    <a:pt x="28" y="86"/>
                  </a:cubicBezTo>
                  <a:cubicBezTo>
                    <a:pt x="18" y="65"/>
                    <a:pt x="17" y="23"/>
                    <a:pt x="31" y="14"/>
                  </a:cubicBezTo>
                  <a:cubicBezTo>
                    <a:pt x="37" y="11"/>
                    <a:pt x="57" y="8"/>
                    <a:pt x="77" y="9"/>
                  </a:cubicBezTo>
                  <a:lnTo>
                    <a:pt x="78" y="2"/>
                  </a:lnTo>
                  <a:close/>
                </a:path>
              </a:pathLst>
            </a:custGeom>
            <a:solidFill>
              <a:srgbClr val="C938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45" name="Freeform 197"/>
            <p:cNvSpPr>
              <a:spLocks/>
            </p:cNvSpPr>
            <p:nvPr/>
          </p:nvSpPr>
          <p:spPr bwMode="auto">
            <a:xfrm>
              <a:off x="3908425" y="3271044"/>
              <a:ext cx="142875" cy="284163"/>
            </a:xfrm>
            <a:custGeom>
              <a:avLst/>
              <a:gdLst>
                <a:gd name="T0" fmla="*/ 84 w 90"/>
                <a:gd name="T1" fmla="*/ 0 h 179"/>
                <a:gd name="T2" fmla="*/ 90 w 90"/>
                <a:gd name="T3" fmla="*/ 29 h 179"/>
                <a:gd name="T4" fmla="*/ 71 w 90"/>
                <a:gd name="T5" fmla="*/ 179 h 179"/>
                <a:gd name="T6" fmla="*/ 0 w 90"/>
                <a:gd name="T7" fmla="*/ 105 h 179"/>
                <a:gd name="T8" fmla="*/ 84 w 90"/>
                <a:gd name="T9" fmla="*/ 0 h 179"/>
              </a:gdLst>
              <a:ahLst/>
              <a:cxnLst>
                <a:cxn ang="0">
                  <a:pos x="T0" y="T1"/>
                </a:cxn>
                <a:cxn ang="0">
                  <a:pos x="T2" y="T3"/>
                </a:cxn>
                <a:cxn ang="0">
                  <a:pos x="T4" y="T5"/>
                </a:cxn>
                <a:cxn ang="0">
                  <a:pos x="T6" y="T7"/>
                </a:cxn>
                <a:cxn ang="0">
                  <a:pos x="T8" y="T9"/>
                </a:cxn>
              </a:cxnLst>
              <a:rect l="0" t="0" r="r" b="b"/>
              <a:pathLst>
                <a:path w="90" h="179">
                  <a:moveTo>
                    <a:pt x="84" y="0"/>
                  </a:moveTo>
                  <a:lnTo>
                    <a:pt x="90" y="29"/>
                  </a:lnTo>
                  <a:lnTo>
                    <a:pt x="71" y="179"/>
                  </a:lnTo>
                  <a:lnTo>
                    <a:pt x="0" y="105"/>
                  </a:lnTo>
                  <a:lnTo>
                    <a:pt x="84" y="0"/>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46" name="Freeform 198"/>
            <p:cNvSpPr>
              <a:spLocks/>
            </p:cNvSpPr>
            <p:nvPr/>
          </p:nvSpPr>
          <p:spPr bwMode="auto">
            <a:xfrm>
              <a:off x="3908425" y="3271044"/>
              <a:ext cx="142875" cy="284163"/>
            </a:xfrm>
            <a:custGeom>
              <a:avLst/>
              <a:gdLst>
                <a:gd name="T0" fmla="*/ 84 w 90"/>
                <a:gd name="T1" fmla="*/ 0 h 179"/>
                <a:gd name="T2" fmla="*/ 90 w 90"/>
                <a:gd name="T3" fmla="*/ 29 h 179"/>
                <a:gd name="T4" fmla="*/ 71 w 90"/>
                <a:gd name="T5" fmla="*/ 179 h 179"/>
                <a:gd name="T6" fmla="*/ 0 w 90"/>
                <a:gd name="T7" fmla="*/ 105 h 179"/>
                <a:gd name="T8" fmla="*/ 84 w 90"/>
                <a:gd name="T9" fmla="*/ 0 h 179"/>
              </a:gdLst>
              <a:ahLst/>
              <a:cxnLst>
                <a:cxn ang="0">
                  <a:pos x="T0" y="T1"/>
                </a:cxn>
                <a:cxn ang="0">
                  <a:pos x="T2" y="T3"/>
                </a:cxn>
                <a:cxn ang="0">
                  <a:pos x="T4" y="T5"/>
                </a:cxn>
                <a:cxn ang="0">
                  <a:pos x="T6" y="T7"/>
                </a:cxn>
                <a:cxn ang="0">
                  <a:pos x="T8" y="T9"/>
                </a:cxn>
              </a:cxnLst>
              <a:rect l="0" t="0" r="r" b="b"/>
              <a:pathLst>
                <a:path w="90" h="179">
                  <a:moveTo>
                    <a:pt x="84" y="0"/>
                  </a:moveTo>
                  <a:lnTo>
                    <a:pt x="90" y="29"/>
                  </a:lnTo>
                  <a:lnTo>
                    <a:pt x="71" y="179"/>
                  </a:lnTo>
                  <a:lnTo>
                    <a:pt x="0" y="105"/>
                  </a:lnTo>
                  <a:lnTo>
                    <a:pt x="8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47" name="Freeform 199"/>
            <p:cNvSpPr>
              <a:spLocks/>
            </p:cNvSpPr>
            <p:nvPr/>
          </p:nvSpPr>
          <p:spPr bwMode="auto">
            <a:xfrm>
              <a:off x="3775075" y="3266282"/>
              <a:ext cx="266700" cy="171450"/>
            </a:xfrm>
            <a:custGeom>
              <a:avLst/>
              <a:gdLst>
                <a:gd name="T0" fmla="*/ 168 w 168"/>
                <a:gd name="T1" fmla="*/ 0 h 108"/>
                <a:gd name="T2" fmla="*/ 84 w 168"/>
                <a:gd name="T3" fmla="*/ 105 h 108"/>
                <a:gd name="T4" fmla="*/ 0 w 168"/>
                <a:gd name="T5" fmla="*/ 0 h 108"/>
                <a:gd name="T6" fmla="*/ 0 w 168"/>
                <a:gd name="T7" fmla="*/ 3 h 108"/>
                <a:gd name="T8" fmla="*/ 84 w 168"/>
                <a:gd name="T9" fmla="*/ 108 h 108"/>
                <a:gd name="T10" fmla="*/ 168 w 168"/>
                <a:gd name="T11" fmla="*/ 3 h 108"/>
                <a:gd name="T12" fmla="*/ 168 w 168"/>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68" h="108">
                  <a:moveTo>
                    <a:pt x="168" y="0"/>
                  </a:moveTo>
                  <a:lnTo>
                    <a:pt x="84" y="105"/>
                  </a:lnTo>
                  <a:lnTo>
                    <a:pt x="0" y="0"/>
                  </a:lnTo>
                  <a:lnTo>
                    <a:pt x="0" y="3"/>
                  </a:lnTo>
                  <a:lnTo>
                    <a:pt x="84" y="108"/>
                  </a:lnTo>
                  <a:lnTo>
                    <a:pt x="168" y="3"/>
                  </a:lnTo>
                  <a:lnTo>
                    <a:pt x="168" y="0"/>
                  </a:lnTo>
                  <a:close/>
                </a:path>
              </a:pathLst>
            </a:custGeom>
            <a:solidFill>
              <a:srgbClr val="F2D0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48" name="Freeform 200"/>
            <p:cNvSpPr>
              <a:spLocks/>
            </p:cNvSpPr>
            <p:nvPr/>
          </p:nvSpPr>
          <p:spPr bwMode="auto">
            <a:xfrm>
              <a:off x="3775075" y="3266282"/>
              <a:ext cx="266700" cy="171450"/>
            </a:xfrm>
            <a:custGeom>
              <a:avLst/>
              <a:gdLst>
                <a:gd name="T0" fmla="*/ 168 w 168"/>
                <a:gd name="T1" fmla="*/ 0 h 108"/>
                <a:gd name="T2" fmla="*/ 84 w 168"/>
                <a:gd name="T3" fmla="*/ 105 h 108"/>
                <a:gd name="T4" fmla="*/ 0 w 168"/>
                <a:gd name="T5" fmla="*/ 0 h 108"/>
                <a:gd name="T6" fmla="*/ 0 w 168"/>
                <a:gd name="T7" fmla="*/ 3 h 108"/>
                <a:gd name="T8" fmla="*/ 84 w 168"/>
                <a:gd name="T9" fmla="*/ 108 h 108"/>
                <a:gd name="T10" fmla="*/ 168 w 168"/>
                <a:gd name="T11" fmla="*/ 3 h 108"/>
                <a:gd name="T12" fmla="*/ 168 w 168"/>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68" h="108">
                  <a:moveTo>
                    <a:pt x="168" y="0"/>
                  </a:moveTo>
                  <a:lnTo>
                    <a:pt x="84" y="105"/>
                  </a:lnTo>
                  <a:lnTo>
                    <a:pt x="0" y="0"/>
                  </a:lnTo>
                  <a:lnTo>
                    <a:pt x="0" y="3"/>
                  </a:lnTo>
                  <a:lnTo>
                    <a:pt x="84" y="108"/>
                  </a:lnTo>
                  <a:lnTo>
                    <a:pt x="168" y="3"/>
                  </a:lnTo>
                  <a:lnTo>
                    <a:pt x="16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49" name="Freeform 201"/>
            <p:cNvSpPr>
              <a:spLocks/>
            </p:cNvSpPr>
            <p:nvPr/>
          </p:nvSpPr>
          <p:spPr bwMode="auto">
            <a:xfrm>
              <a:off x="3933825" y="3550444"/>
              <a:ext cx="1588" cy="1588"/>
            </a:xfrm>
            <a:custGeom>
              <a:avLst/>
              <a:gdLst>
                <a:gd name="T0" fmla="*/ 0 w 1"/>
                <a:gd name="T1" fmla="*/ 0 h 1"/>
                <a:gd name="T2" fmla="*/ 0 w 1"/>
                <a:gd name="T3" fmla="*/ 0 h 1"/>
                <a:gd name="T4" fmla="*/ 1 w 1"/>
                <a:gd name="T5" fmla="*/ 1 h 1"/>
                <a:gd name="T6" fmla="*/ 1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lnTo>
                    <a:pt x="0" y="0"/>
                  </a:lnTo>
                  <a:lnTo>
                    <a:pt x="1" y="1"/>
                  </a:lnTo>
                  <a:lnTo>
                    <a:pt x="1" y="1"/>
                  </a:lnTo>
                  <a:lnTo>
                    <a:pt x="0" y="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50" name="Freeform 202"/>
            <p:cNvSpPr>
              <a:spLocks/>
            </p:cNvSpPr>
            <p:nvPr/>
          </p:nvSpPr>
          <p:spPr bwMode="auto">
            <a:xfrm>
              <a:off x="3933825" y="3550444"/>
              <a:ext cx="1588" cy="1588"/>
            </a:xfrm>
            <a:custGeom>
              <a:avLst/>
              <a:gdLst>
                <a:gd name="T0" fmla="*/ 0 w 1"/>
                <a:gd name="T1" fmla="*/ 0 h 1"/>
                <a:gd name="T2" fmla="*/ 0 w 1"/>
                <a:gd name="T3" fmla="*/ 0 h 1"/>
                <a:gd name="T4" fmla="*/ 1 w 1"/>
                <a:gd name="T5" fmla="*/ 1 h 1"/>
                <a:gd name="T6" fmla="*/ 1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lnTo>
                    <a:pt x="0" y="0"/>
                  </a:lnTo>
                  <a:lnTo>
                    <a:pt x="1" y="1"/>
                  </a:lnTo>
                  <a:lnTo>
                    <a:pt x="1" y="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51" name="Freeform 203"/>
            <p:cNvSpPr>
              <a:spLocks/>
            </p:cNvSpPr>
            <p:nvPr/>
          </p:nvSpPr>
          <p:spPr bwMode="auto">
            <a:xfrm>
              <a:off x="3883025" y="3550444"/>
              <a:ext cx="52388" cy="1588"/>
            </a:xfrm>
            <a:custGeom>
              <a:avLst/>
              <a:gdLst>
                <a:gd name="T0" fmla="*/ 32 w 33"/>
                <a:gd name="T1" fmla="*/ 0 h 1"/>
                <a:gd name="T2" fmla="*/ 0 w 33"/>
                <a:gd name="T3" fmla="*/ 0 h 1"/>
                <a:gd name="T4" fmla="*/ 0 w 33"/>
                <a:gd name="T5" fmla="*/ 1 h 1"/>
                <a:gd name="T6" fmla="*/ 33 w 33"/>
                <a:gd name="T7" fmla="*/ 1 h 1"/>
                <a:gd name="T8" fmla="*/ 32 w 33"/>
                <a:gd name="T9" fmla="*/ 0 h 1"/>
              </a:gdLst>
              <a:ahLst/>
              <a:cxnLst>
                <a:cxn ang="0">
                  <a:pos x="T0" y="T1"/>
                </a:cxn>
                <a:cxn ang="0">
                  <a:pos x="T2" y="T3"/>
                </a:cxn>
                <a:cxn ang="0">
                  <a:pos x="T4" y="T5"/>
                </a:cxn>
                <a:cxn ang="0">
                  <a:pos x="T6" y="T7"/>
                </a:cxn>
                <a:cxn ang="0">
                  <a:pos x="T8" y="T9"/>
                </a:cxn>
              </a:cxnLst>
              <a:rect l="0" t="0" r="r" b="b"/>
              <a:pathLst>
                <a:path w="33" h="1">
                  <a:moveTo>
                    <a:pt x="32" y="0"/>
                  </a:moveTo>
                  <a:lnTo>
                    <a:pt x="0" y="0"/>
                  </a:lnTo>
                  <a:lnTo>
                    <a:pt x="0" y="1"/>
                  </a:lnTo>
                  <a:lnTo>
                    <a:pt x="33" y="1"/>
                  </a:lnTo>
                  <a:lnTo>
                    <a:pt x="32" y="0"/>
                  </a:lnTo>
                  <a:close/>
                </a:path>
              </a:pathLst>
            </a:custGeom>
            <a:solidFill>
              <a:srgbClr val="B532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52" name="Freeform 204"/>
            <p:cNvSpPr>
              <a:spLocks/>
            </p:cNvSpPr>
            <p:nvPr/>
          </p:nvSpPr>
          <p:spPr bwMode="auto">
            <a:xfrm>
              <a:off x="3883025" y="3550444"/>
              <a:ext cx="52388" cy="1588"/>
            </a:xfrm>
            <a:custGeom>
              <a:avLst/>
              <a:gdLst>
                <a:gd name="T0" fmla="*/ 32 w 33"/>
                <a:gd name="T1" fmla="*/ 0 h 1"/>
                <a:gd name="T2" fmla="*/ 0 w 33"/>
                <a:gd name="T3" fmla="*/ 0 h 1"/>
                <a:gd name="T4" fmla="*/ 0 w 33"/>
                <a:gd name="T5" fmla="*/ 1 h 1"/>
                <a:gd name="T6" fmla="*/ 33 w 33"/>
                <a:gd name="T7" fmla="*/ 1 h 1"/>
                <a:gd name="T8" fmla="*/ 32 w 33"/>
                <a:gd name="T9" fmla="*/ 0 h 1"/>
              </a:gdLst>
              <a:ahLst/>
              <a:cxnLst>
                <a:cxn ang="0">
                  <a:pos x="T0" y="T1"/>
                </a:cxn>
                <a:cxn ang="0">
                  <a:pos x="T2" y="T3"/>
                </a:cxn>
                <a:cxn ang="0">
                  <a:pos x="T4" y="T5"/>
                </a:cxn>
                <a:cxn ang="0">
                  <a:pos x="T6" y="T7"/>
                </a:cxn>
                <a:cxn ang="0">
                  <a:pos x="T8" y="T9"/>
                </a:cxn>
              </a:cxnLst>
              <a:rect l="0" t="0" r="r" b="b"/>
              <a:pathLst>
                <a:path w="33" h="1">
                  <a:moveTo>
                    <a:pt x="32" y="0"/>
                  </a:moveTo>
                  <a:lnTo>
                    <a:pt x="0" y="0"/>
                  </a:lnTo>
                  <a:lnTo>
                    <a:pt x="0" y="1"/>
                  </a:lnTo>
                  <a:lnTo>
                    <a:pt x="33" y="1"/>
                  </a:lnTo>
                  <a:lnTo>
                    <a:pt x="3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53" name="Freeform 206"/>
            <p:cNvSpPr>
              <a:spLocks/>
            </p:cNvSpPr>
            <p:nvPr/>
          </p:nvSpPr>
          <p:spPr bwMode="auto">
            <a:xfrm>
              <a:off x="3971925" y="3472656"/>
              <a:ext cx="1246188" cy="565150"/>
            </a:xfrm>
            <a:custGeom>
              <a:avLst/>
              <a:gdLst>
                <a:gd name="T0" fmla="*/ 310 w 777"/>
                <a:gd name="T1" fmla="*/ 0 h 352"/>
                <a:gd name="T2" fmla="*/ 67 w 777"/>
                <a:gd name="T3" fmla="*/ 133 h 352"/>
                <a:gd name="T4" fmla="*/ 0 w 777"/>
                <a:gd name="T5" fmla="*/ 352 h 352"/>
                <a:gd name="T6" fmla="*/ 388 w 777"/>
                <a:gd name="T7" fmla="*/ 352 h 352"/>
                <a:gd name="T8" fmla="*/ 777 w 777"/>
                <a:gd name="T9" fmla="*/ 352 h 352"/>
                <a:gd name="T10" fmla="*/ 709 w 777"/>
                <a:gd name="T11" fmla="*/ 133 h 352"/>
                <a:gd name="T12" fmla="*/ 468 w 777"/>
                <a:gd name="T13" fmla="*/ 1 h 352"/>
                <a:gd name="T14" fmla="*/ 310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0" y="0"/>
                  </a:moveTo>
                  <a:cubicBezTo>
                    <a:pt x="139" y="75"/>
                    <a:pt x="87" y="115"/>
                    <a:pt x="67" y="133"/>
                  </a:cubicBezTo>
                  <a:cubicBezTo>
                    <a:pt x="36" y="161"/>
                    <a:pt x="18" y="264"/>
                    <a:pt x="0" y="352"/>
                  </a:cubicBezTo>
                  <a:cubicBezTo>
                    <a:pt x="388" y="352"/>
                    <a:pt x="388" y="352"/>
                    <a:pt x="388" y="352"/>
                  </a:cubicBezTo>
                  <a:cubicBezTo>
                    <a:pt x="777" y="352"/>
                    <a:pt x="777" y="352"/>
                    <a:pt x="777" y="352"/>
                  </a:cubicBezTo>
                  <a:cubicBezTo>
                    <a:pt x="758" y="264"/>
                    <a:pt x="741" y="161"/>
                    <a:pt x="709" y="133"/>
                  </a:cubicBezTo>
                  <a:cubicBezTo>
                    <a:pt x="689" y="115"/>
                    <a:pt x="639" y="76"/>
                    <a:pt x="468" y="1"/>
                  </a:cubicBezTo>
                  <a:cubicBezTo>
                    <a:pt x="310" y="0"/>
                    <a:pt x="310" y="0"/>
                    <a:pt x="310" y="0"/>
                  </a:cubicBezTo>
                </a:path>
              </a:pathLst>
            </a:custGeom>
            <a:solidFill>
              <a:srgbClr val="FFDE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54" name="Freeform 207"/>
            <p:cNvSpPr>
              <a:spLocks/>
            </p:cNvSpPr>
            <p:nvPr/>
          </p:nvSpPr>
          <p:spPr bwMode="auto">
            <a:xfrm>
              <a:off x="3971925" y="3472656"/>
              <a:ext cx="1246188" cy="565150"/>
            </a:xfrm>
            <a:custGeom>
              <a:avLst/>
              <a:gdLst>
                <a:gd name="T0" fmla="*/ 310 w 777"/>
                <a:gd name="T1" fmla="*/ 0 h 352"/>
                <a:gd name="T2" fmla="*/ 67 w 777"/>
                <a:gd name="T3" fmla="*/ 133 h 352"/>
                <a:gd name="T4" fmla="*/ 0 w 777"/>
                <a:gd name="T5" fmla="*/ 352 h 352"/>
                <a:gd name="T6" fmla="*/ 388 w 777"/>
                <a:gd name="T7" fmla="*/ 352 h 352"/>
                <a:gd name="T8" fmla="*/ 777 w 777"/>
                <a:gd name="T9" fmla="*/ 352 h 352"/>
                <a:gd name="T10" fmla="*/ 709 w 777"/>
                <a:gd name="T11" fmla="*/ 133 h 352"/>
                <a:gd name="T12" fmla="*/ 468 w 777"/>
                <a:gd name="T13" fmla="*/ 1 h 352"/>
                <a:gd name="T14" fmla="*/ 310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0" y="0"/>
                  </a:moveTo>
                  <a:cubicBezTo>
                    <a:pt x="139" y="75"/>
                    <a:pt x="87" y="115"/>
                    <a:pt x="67" y="133"/>
                  </a:cubicBezTo>
                  <a:cubicBezTo>
                    <a:pt x="36" y="161"/>
                    <a:pt x="18" y="264"/>
                    <a:pt x="0" y="352"/>
                  </a:cubicBezTo>
                  <a:cubicBezTo>
                    <a:pt x="388" y="352"/>
                    <a:pt x="388" y="352"/>
                    <a:pt x="388" y="352"/>
                  </a:cubicBezTo>
                  <a:cubicBezTo>
                    <a:pt x="777" y="352"/>
                    <a:pt x="777" y="352"/>
                    <a:pt x="777" y="352"/>
                  </a:cubicBezTo>
                  <a:cubicBezTo>
                    <a:pt x="758" y="264"/>
                    <a:pt x="741" y="161"/>
                    <a:pt x="709" y="133"/>
                  </a:cubicBezTo>
                  <a:cubicBezTo>
                    <a:pt x="689" y="115"/>
                    <a:pt x="639" y="76"/>
                    <a:pt x="468" y="1"/>
                  </a:cubicBezTo>
                  <a:cubicBezTo>
                    <a:pt x="310" y="0"/>
                    <a:pt x="310" y="0"/>
                    <a:pt x="310" y="0"/>
                  </a:cubicBezTo>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55" name="Freeform 208"/>
            <p:cNvSpPr>
              <a:spLocks/>
            </p:cNvSpPr>
            <p:nvPr/>
          </p:nvSpPr>
          <p:spPr bwMode="auto">
            <a:xfrm>
              <a:off x="4460875" y="3066256"/>
              <a:ext cx="268288" cy="560388"/>
            </a:xfrm>
            <a:custGeom>
              <a:avLst/>
              <a:gdLst>
                <a:gd name="T0" fmla="*/ 0 w 167"/>
                <a:gd name="T1" fmla="*/ 103 h 349"/>
                <a:gd name="T2" fmla="*/ 0 w 167"/>
                <a:gd name="T3" fmla="*/ 230 h 349"/>
                <a:gd name="T4" fmla="*/ 0 w 167"/>
                <a:gd name="T5" fmla="*/ 293 h 349"/>
                <a:gd name="T6" fmla="*/ 167 w 167"/>
                <a:gd name="T7" fmla="*/ 293 h 349"/>
                <a:gd name="T8" fmla="*/ 167 w 167"/>
                <a:gd name="T9" fmla="*/ 230 h 349"/>
                <a:gd name="T10" fmla="*/ 167 w 167"/>
                <a:gd name="T11" fmla="*/ 103 h 349"/>
                <a:gd name="T12" fmla="*/ 0 w 167"/>
                <a:gd name="T13" fmla="*/ 103 h 349"/>
              </a:gdLst>
              <a:ahLst/>
              <a:cxnLst>
                <a:cxn ang="0">
                  <a:pos x="T0" y="T1"/>
                </a:cxn>
                <a:cxn ang="0">
                  <a:pos x="T2" y="T3"/>
                </a:cxn>
                <a:cxn ang="0">
                  <a:pos x="T4" y="T5"/>
                </a:cxn>
                <a:cxn ang="0">
                  <a:pos x="T6" y="T7"/>
                </a:cxn>
                <a:cxn ang="0">
                  <a:pos x="T8" y="T9"/>
                </a:cxn>
                <a:cxn ang="0">
                  <a:pos x="T10" y="T11"/>
                </a:cxn>
                <a:cxn ang="0">
                  <a:pos x="T12" y="T13"/>
                </a:cxn>
              </a:cxnLst>
              <a:rect l="0" t="0" r="r" b="b"/>
              <a:pathLst>
                <a:path w="167" h="349">
                  <a:moveTo>
                    <a:pt x="0" y="103"/>
                  </a:moveTo>
                  <a:cubicBezTo>
                    <a:pt x="0" y="230"/>
                    <a:pt x="0" y="230"/>
                    <a:pt x="0" y="230"/>
                  </a:cubicBezTo>
                  <a:cubicBezTo>
                    <a:pt x="0" y="293"/>
                    <a:pt x="0" y="293"/>
                    <a:pt x="0" y="293"/>
                  </a:cubicBezTo>
                  <a:cubicBezTo>
                    <a:pt x="46" y="347"/>
                    <a:pt x="121" y="349"/>
                    <a:pt x="167" y="293"/>
                  </a:cubicBezTo>
                  <a:cubicBezTo>
                    <a:pt x="167" y="230"/>
                    <a:pt x="167" y="230"/>
                    <a:pt x="167" y="230"/>
                  </a:cubicBezTo>
                  <a:cubicBezTo>
                    <a:pt x="167" y="103"/>
                    <a:pt x="167" y="103"/>
                    <a:pt x="167" y="103"/>
                  </a:cubicBezTo>
                  <a:cubicBezTo>
                    <a:pt x="167" y="0"/>
                    <a:pt x="0" y="0"/>
                    <a:pt x="0" y="103"/>
                  </a:cubicBezTo>
                </a:path>
              </a:pathLst>
            </a:custGeom>
            <a:solidFill>
              <a:srgbClr val="F6C5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56" name="Freeform 209"/>
            <p:cNvSpPr>
              <a:spLocks/>
            </p:cNvSpPr>
            <p:nvPr/>
          </p:nvSpPr>
          <p:spPr bwMode="auto">
            <a:xfrm>
              <a:off x="4283075" y="3031331"/>
              <a:ext cx="112713" cy="163513"/>
            </a:xfrm>
            <a:custGeom>
              <a:avLst/>
              <a:gdLst>
                <a:gd name="T0" fmla="*/ 20 w 70"/>
                <a:gd name="T1" fmla="*/ 5 h 102"/>
                <a:gd name="T2" fmla="*/ 62 w 70"/>
                <a:gd name="T3" fmla="*/ 42 h 102"/>
                <a:gd name="T4" fmla="*/ 51 w 70"/>
                <a:gd name="T5" fmla="*/ 97 h 102"/>
                <a:gd name="T6" fmla="*/ 9 w 70"/>
                <a:gd name="T7" fmla="*/ 60 h 102"/>
                <a:gd name="T8" fmla="*/ 20 w 70"/>
                <a:gd name="T9" fmla="*/ 5 h 102"/>
              </a:gdLst>
              <a:ahLst/>
              <a:cxnLst>
                <a:cxn ang="0">
                  <a:pos x="T0" y="T1"/>
                </a:cxn>
                <a:cxn ang="0">
                  <a:pos x="T2" y="T3"/>
                </a:cxn>
                <a:cxn ang="0">
                  <a:pos x="T4" y="T5"/>
                </a:cxn>
                <a:cxn ang="0">
                  <a:pos x="T6" y="T7"/>
                </a:cxn>
                <a:cxn ang="0">
                  <a:pos x="T8" y="T9"/>
                </a:cxn>
              </a:cxnLst>
              <a:rect l="0" t="0" r="r" b="b"/>
              <a:pathLst>
                <a:path w="70" h="102">
                  <a:moveTo>
                    <a:pt x="20" y="5"/>
                  </a:moveTo>
                  <a:cubicBezTo>
                    <a:pt x="35" y="0"/>
                    <a:pt x="54" y="17"/>
                    <a:pt x="62" y="42"/>
                  </a:cubicBezTo>
                  <a:cubicBezTo>
                    <a:pt x="70" y="68"/>
                    <a:pt x="65" y="92"/>
                    <a:pt x="51" y="97"/>
                  </a:cubicBezTo>
                  <a:cubicBezTo>
                    <a:pt x="36" y="102"/>
                    <a:pt x="17" y="85"/>
                    <a:pt x="9" y="60"/>
                  </a:cubicBezTo>
                  <a:cubicBezTo>
                    <a:pt x="0" y="34"/>
                    <a:pt x="6" y="10"/>
                    <a:pt x="20" y="5"/>
                  </a:cubicBezTo>
                  <a:close/>
                </a:path>
              </a:pathLst>
            </a:custGeom>
            <a:solidFill>
              <a:srgbClr val="F6C5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57" name="Freeform 210"/>
            <p:cNvSpPr>
              <a:spLocks/>
            </p:cNvSpPr>
            <p:nvPr/>
          </p:nvSpPr>
          <p:spPr bwMode="auto">
            <a:xfrm>
              <a:off x="4791075" y="3031331"/>
              <a:ext cx="112713" cy="163513"/>
            </a:xfrm>
            <a:custGeom>
              <a:avLst/>
              <a:gdLst>
                <a:gd name="T0" fmla="*/ 50 w 70"/>
                <a:gd name="T1" fmla="*/ 5 h 102"/>
                <a:gd name="T2" fmla="*/ 9 w 70"/>
                <a:gd name="T3" fmla="*/ 42 h 102"/>
                <a:gd name="T4" fmla="*/ 20 w 70"/>
                <a:gd name="T5" fmla="*/ 97 h 102"/>
                <a:gd name="T6" fmla="*/ 62 w 70"/>
                <a:gd name="T7" fmla="*/ 60 h 102"/>
                <a:gd name="T8" fmla="*/ 50 w 70"/>
                <a:gd name="T9" fmla="*/ 5 h 102"/>
              </a:gdLst>
              <a:ahLst/>
              <a:cxnLst>
                <a:cxn ang="0">
                  <a:pos x="T0" y="T1"/>
                </a:cxn>
                <a:cxn ang="0">
                  <a:pos x="T2" y="T3"/>
                </a:cxn>
                <a:cxn ang="0">
                  <a:pos x="T4" y="T5"/>
                </a:cxn>
                <a:cxn ang="0">
                  <a:pos x="T6" y="T7"/>
                </a:cxn>
                <a:cxn ang="0">
                  <a:pos x="T8" y="T9"/>
                </a:cxn>
              </a:cxnLst>
              <a:rect l="0" t="0" r="r" b="b"/>
              <a:pathLst>
                <a:path w="70" h="102">
                  <a:moveTo>
                    <a:pt x="50" y="5"/>
                  </a:moveTo>
                  <a:cubicBezTo>
                    <a:pt x="36" y="0"/>
                    <a:pt x="17" y="17"/>
                    <a:pt x="9" y="42"/>
                  </a:cubicBezTo>
                  <a:cubicBezTo>
                    <a:pt x="0" y="68"/>
                    <a:pt x="5" y="92"/>
                    <a:pt x="20" y="97"/>
                  </a:cubicBezTo>
                  <a:cubicBezTo>
                    <a:pt x="35" y="102"/>
                    <a:pt x="53" y="85"/>
                    <a:pt x="62" y="60"/>
                  </a:cubicBezTo>
                  <a:cubicBezTo>
                    <a:pt x="70" y="34"/>
                    <a:pt x="65" y="10"/>
                    <a:pt x="50" y="5"/>
                  </a:cubicBezTo>
                  <a:close/>
                </a:path>
              </a:pathLst>
            </a:custGeom>
            <a:solidFill>
              <a:srgbClr val="F6C5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58" name="Freeform 211"/>
            <p:cNvSpPr>
              <a:spLocks/>
            </p:cNvSpPr>
            <p:nvPr/>
          </p:nvSpPr>
          <p:spPr bwMode="auto">
            <a:xfrm>
              <a:off x="4408488" y="3602831"/>
              <a:ext cx="354013" cy="434975"/>
            </a:xfrm>
            <a:custGeom>
              <a:avLst/>
              <a:gdLst>
                <a:gd name="T0" fmla="*/ 117 w 221"/>
                <a:gd name="T1" fmla="*/ 0 h 271"/>
                <a:gd name="T2" fmla="*/ 0 w 221"/>
                <a:gd name="T3" fmla="*/ 35 h 271"/>
                <a:gd name="T4" fmla="*/ 45 w 221"/>
                <a:gd name="T5" fmla="*/ 271 h 271"/>
                <a:gd name="T6" fmla="*/ 202 w 221"/>
                <a:gd name="T7" fmla="*/ 271 h 271"/>
                <a:gd name="T8" fmla="*/ 221 w 221"/>
                <a:gd name="T9" fmla="*/ 36 h 271"/>
                <a:gd name="T10" fmla="*/ 117 w 221"/>
                <a:gd name="T11" fmla="*/ 0 h 271"/>
              </a:gdLst>
              <a:ahLst/>
              <a:cxnLst>
                <a:cxn ang="0">
                  <a:pos x="T0" y="T1"/>
                </a:cxn>
                <a:cxn ang="0">
                  <a:pos x="T2" y="T3"/>
                </a:cxn>
                <a:cxn ang="0">
                  <a:pos x="T4" y="T5"/>
                </a:cxn>
                <a:cxn ang="0">
                  <a:pos x="T6" y="T7"/>
                </a:cxn>
                <a:cxn ang="0">
                  <a:pos x="T8" y="T9"/>
                </a:cxn>
                <a:cxn ang="0">
                  <a:pos x="T10" y="T11"/>
                </a:cxn>
              </a:cxnLst>
              <a:rect l="0" t="0" r="r" b="b"/>
              <a:pathLst>
                <a:path w="221" h="271">
                  <a:moveTo>
                    <a:pt x="117" y="0"/>
                  </a:moveTo>
                  <a:cubicBezTo>
                    <a:pt x="117" y="0"/>
                    <a:pt x="0" y="28"/>
                    <a:pt x="0" y="35"/>
                  </a:cubicBezTo>
                  <a:cubicBezTo>
                    <a:pt x="0" y="42"/>
                    <a:pt x="45" y="271"/>
                    <a:pt x="45" y="271"/>
                  </a:cubicBezTo>
                  <a:cubicBezTo>
                    <a:pt x="202" y="271"/>
                    <a:pt x="202" y="271"/>
                    <a:pt x="202" y="271"/>
                  </a:cubicBezTo>
                  <a:cubicBezTo>
                    <a:pt x="221" y="36"/>
                    <a:pt x="221" y="36"/>
                    <a:pt x="221" y="36"/>
                  </a:cubicBezTo>
                  <a:cubicBezTo>
                    <a:pt x="117" y="0"/>
                    <a:pt x="117" y="0"/>
                    <a:pt x="117" y="0"/>
                  </a:cubicBezTo>
                </a:path>
              </a:pathLst>
            </a:custGeom>
            <a:solidFill>
              <a:srgbClr val="9FBA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59" name="Freeform 212"/>
            <p:cNvSpPr>
              <a:spLocks/>
            </p:cNvSpPr>
            <p:nvPr/>
          </p:nvSpPr>
          <p:spPr bwMode="auto">
            <a:xfrm>
              <a:off x="4286250" y="3475831"/>
              <a:ext cx="233363" cy="561975"/>
            </a:xfrm>
            <a:custGeom>
              <a:avLst/>
              <a:gdLst>
                <a:gd name="T0" fmla="*/ 110 w 147"/>
                <a:gd name="T1" fmla="*/ 0 h 354"/>
                <a:gd name="T2" fmla="*/ 110 w 147"/>
                <a:gd name="T3" fmla="*/ 38 h 354"/>
                <a:gd name="T4" fmla="*/ 147 w 147"/>
                <a:gd name="T5" fmla="*/ 354 h 354"/>
                <a:gd name="T6" fmla="*/ 84 w 147"/>
                <a:gd name="T7" fmla="*/ 354 h 354"/>
                <a:gd name="T8" fmla="*/ 14 w 147"/>
                <a:gd name="T9" fmla="*/ 213 h 354"/>
                <a:gd name="T10" fmla="*/ 81 w 147"/>
                <a:gd name="T11" fmla="*/ 170 h 354"/>
                <a:gd name="T12" fmla="*/ 0 w 147"/>
                <a:gd name="T13" fmla="*/ 131 h 354"/>
                <a:gd name="T14" fmla="*/ 74 w 147"/>
                <a:gd name="T15" fmla="*/ 16 h 354"/>
                <a:gd name="T16" fmla="*/ 110 w 147"/>
                <a:gd name="T17"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 h="354">
                  <a:moveTo>
                    <a:pt x="110" y="0"/>
                  </a:moveTo>
                  <a:lnTo>
                    <a:pt x="110" y="38"/>
                  </a:lnTo>
                  <a:lnTo>
                    <a:pt x="147" y="354"/>
                  </a:lnTo>
                  <a:lnTo>
                    <a:pt x="84" y="354"/>
                  </a:lnTo>
                  <a:lnTo>
                    <a:pt x="14" y="213"/>
                  </a:lnTo>
                  <a:lnTo>
                    <a:pt x="81" y="170"/>
                  </a:lnTo>
                  <a:lnTo>
                    <a:pt x="0" y="131"/>
                  </a:lnTo>
                  <a:lnTo>
                    <a:pt x="74" y="16"/>
                  </a:lnTo>
                  <a:lnTo>
                    <a:pt x="110" y="0"/>
                  </a:ln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60" name="Freeform 213"/>
            <p:cNvSpPr>
              <a:spLocks/>
            </p:cNvSpPr>
            <p:nvPr/>
          </p:nvSpPr>
          <p:spPr bwMode="auto">
            <a:xfrm>
              <a:off x="4670425" y="3475831"/>
              <a:ext cx="231775" cy="561975"/>
            </a:xfrm>
            <a:custGeom>
              <a:avLst/>
              <a:gdLst>
                <a:gd name="T0" fmla="*/ 37 w 146"/>
                <a:gd name="T1" fmla="*/ 0 h 354"/>
                <a:gd name="T2" fmla="*/ 37 w 146"/>
                <a:gd name="T3" fmla="*/ 38 h 354"/>
                <a:gd name="T4" fmla="*/ 0 w 146"/>
                <a:gd name="T5" fmla="*/ 354 h 354"/>
                <a:gd name="T6" fmla="*/ 62 w 146"/>
                <a:gd name="T7" fmla="*/ 354 h 354"/>
                <a:gd name="T8" fmla="*/ 132 w 146"/>
                <a:gd name="T9" fmla="*/ 213 h 354"/>
                <a:gd name="T10" fmla="*/ 65 w 146"/>
                <a:gd name="T11" fmla="*/ 170 h 354"/>
                <a:gd name="T12" fmla="*/ 146 w 146"/>
                <a:gd name="T13" fmla="*/ 131 h 354"/>
                <a:gd name="T14" fmla="*/ 80 w 146"/>
                <a:gd name="T15" fmla="*/ 20 h 354"/>
                <a:gd name="T16" fmla="*/ 37 w 146"/>
                <a:gd name="T17"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354">
                  <a:moveTo>
                    <a:pt x="37" y="0"/>
                  </a:moveTo>
                  <a:lnTo>
                    <a:pt x="37" y="38"/>
                  </a:lnTo>
                  <a:lnTo>
                    <a:pt x="0" y="354"/>
                  </a:lnTo>
                  <a:lnTo>
                    <a:pt x="62" y="354"/>
                  </a:lnTo>
                  <a:lnTo>
                    <a:pt x="132" y="213"/>
                  </a:lnTo>
                  <a:lnTo>
                    <a:pt x="65" y="170"/>
                  </a:lnTo>
                  <a:lnTo>
                    <a:pt x="146" y="131"/>
                  </a:lnTo>
                  <a:lnTo>
                    <a:pt x="80" y="20"/>
                  </a:lnTo>
                  <a:lnTo>
                    <a:pt x="37" y="0"/>
                  </a:lnTo>
                  <a:close/>
                </a:path>
              </a:pathLst>
            </a:custGeom>
            <a:solidFill>
              <a:srgbClr val="1B1B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61" name="Freeform 214"/>
            <p:cNvSpPr>
              <a:spLocks/>
            </p:cNvSpPr>
            <p:nvPr/>
          </p:nvSpPr>
          <p:spPr bwMode="auto">
            <a:xfrm>
              <a:off x="4537075" y="3602831"/>
              <a:ext cx="114300" cy="111125"/>
            </a:xfrm>
            <a:custGeom>
              <a:avLst/>
              <a:gdLst>
                <a:gd name="T0" fmla="*/ 0 w 72"/>
                <a:gd name="T1" fmla="*/ 39 h 70"/>
                <a:gd name="T2" fmla="*/ 20 w 72"/>
                <a:gd name="T3" fmla="*/ 70 h 70"/>
                <a:gd name="T4" fmla="*/ 52 w 72"/>
                <a:gd name="T5" fmla="*/ 70 h 70"/>
                <a:gd name="T6" fmla="*/ 72 w 72"/>
                <a:gd name="T7" fmla="*/ 39 h 70"/>
                <a:gd name="T8" fmla="*/ 37 w 72"/>
                <a:gd name="T9" fmla="*/ 0 h 70"/>
                <a:gd name="T10" fmla="*/ 0 w 72"/>
                <a:gd name="T11" fmla="*/ 39 h 70"/>
              </a:gdLst>
              <a:ahLst/>
              <a:cxnLst>
                <a:cxn ang="0">
                  <a:pos x="T0" y="T1"/>
                </a:cxn>
                <a:cxn ang="0">
                  <a:pos x="T2" y="T3"/>
                </a:cxn>
                <a:cxn ang="0">
                  <a:pos x="T4" y="T5"/>
                </a:cxn>
                <a:cxn ang="0">
                  <a:pos x="T6" y="T7"/>
                </a:cxn>
                <a:cxn ang="0">
                  <a:pos x="T8" y="T9"/>
                </a:cxn>
                <a:cxn ang="0">
                  <a:pos x="T10" y="T11"/>
                </a:cxn>
              </a:cxnLst>
              <a:rect l="0" t="0" r="r" b="b"/>
              <a:pathLst>
                <a:path w="72" h="70">
                  <a:moveTo>
                    <a:pt x="0" y="39"/>
                  </a:moveTo>
                  <a:cubicBezTo>
                    <a:pt x="20" y="70"/>
                    <a:pt x="20" y="70"/>
                    <a:pt x="20" y="70"/>
                  </a:cubicBezTo>
                  <a:cubicBezTo>
                    <a:pt x="31" y="70"/>
                    <a:pt x="41" y="70"/>
                    <a:pt x="52" y="70"/>
                  </a:cubicBezTo>
                  <a:cubicBezTo>
                    <a:pt x="72" y="39"/>
                    <a:pt x="72" y="39"/>
                    <a:pt x="72" y="39"/>
                  </a:cubicBezTo>
                  <a:cubicBezTo>
                    <a:pt x="37" y="0"/>
                    <a:pt x="37" y="0"/>
                    <a:pt x="37" y="0"/>
                  </a:cubicBezTo>
                  <a:cubicBezTo>
                    <a:pt x="0" y="39"/>
                    <a:pt x="0" y="39"/>
                    <a:pt x="0" y="39"/>
                  </a:cubicBezTo>
                </a:path>
              </a:pathLst>
            </a:custGeom>
            <a:solidFill>
              <a:srgbClr val="28A8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62" name="Freeform 215"/>
            <p:cNvSpPr>
              <a:spLocks/>
            </p:cNvSpPr>
            <p:nvPr/>
          </p:nvSpPr>
          <p:spPr bwMode="auto">
            <a:xfrm>
              <a:off x="4524375" y="3713956"/>
              <a:ext cx="142875" cy="323850"/>
            </a:xfrm>
            <a:custGeom>
              <a:avLst/>
              <a:gdLst>
                <a:gd name="T0" fmla="*/ 28 w 90"/>
                <a:gd name="T1" fmla="*/ 0 h 204"/>
                <a:gd name="T2" fmla="*/ 0 w 90"/>
                <a:gd name="T3" fmla="*/ 204 h 204"/>
                <a:gd name="T4" fmla="*/ 90 w 90"/>
                <a:gd name="T5" fmla="*/ 204 h 204"/>
                <a:gd name="T6" fmla="*/ 60 w 90"/>
                <a:gd name="T7" fmla="*/ 0 h 204"/>
                <a:gd name="T8" fmla="*/ 28 w 90"/>
                <a:gd name="T9" fmla="*/ 0 h 204"/>
              </a:gdLst>
              <a:ahLst/>
              <a:cxnLst>
                <a:cxn ang="0">
                  <a:pos x="T0" y="T1"/>
                </a:cxn>
                <a:cxn ang="0">
                  <a:pos x="T2" y="T3"/>
                </a:cxn>
                <a:cxn ang="0">
                  <a:pos x="T4" y="T5"/>
                </a:cxn>
                <a:cxn ang="0">
                  <a:pos x="T6" y="T7"/>
                </a:cxn>
                <a:cxn ang="0">
                  <a:pos x="T8" y="T9"/>
                </a:cxn>
              </a:cxnLst>
              <a:rect l="0" t="0" r="r" b="b"/>
              <a:pathLst>
                <a:path w="90" h="204">
                  <a:moveTo>
                    <a:pt x="28" y="0"/>
                  </a:moveTo>
                  <a:lnTo>
                    <a:pt x="0" y="204"/>
                  </a:lnTo>
                  <a:lnTo>
                    <a:pt x="90" y="204"/>
                  </a:lnTo>
                  <a:lnTo>
                    <a:pt x="60" y="0"/>
                  </a:lnTo>
                  <a:lnTo>
                    <a:pt x="28" y="0"/>
                  </a:lnTo>
                  <a:close/>
                </a:path>
              </a:pathLst>
            </a:custGeom>
            <a:solidFill>
              <a:srgbClr val="28A8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63" name="Freeform 216"/>
            <p:cNvSpPr>
              <a:spLocks/>
            </p:cNvSpPr>
            <p:nvPr/>
          </p:nvSpPr>
          <p:spPr bwMode="auto">
            <a:xfrm>
              <a:off x="4524375" y="3713956"/>
              <a:ext cx="142875" cy="323850"/>
            </a:xfrm>
            <a:custGeom>
              <a:avLst/>
              <a:gdLst>
                <a:gd name="T0" fmla="*/ 28 w 90"/>
                <a:gd name="T1" fmla="*/ 0 h 204"/>
                <a:gd name="T2" fmla="*/ 0 w 90"/>
                <a:gd name="T3" fmla="*/ 204 h 204"/>
                <a:gd name="T4" fmla="*/ 90 w 90"/>
                <a:gd name="T5" fmla="*/ 204 h 204"/>
                <a:gd name="T6" fmla="*/ 60 w 90"/>
                <a:gd name="T7" fmla="*/ 0 h 204"/>
                <a:gd name="T8" fmla="*/ 28 w 90"/>
                <a:gd name="T9" fmla="*/ 0 h 204"/>
              </a:gdLst>
              <a:ahLst/>
              <a:cxnLst>
                <a:cxn ang="0">
                  <a:pos x="T0" y="T1"/>
                </a:cxn>
                <a:cxn ang="0">
                  <a:pos x="T2" y="T3"/>
                </a:cxn>
                <a:cxn ang="0">
                  <a:pos x="T4" y="T5"/>
                </a:cxn>
                <a:cxn ang="0">
                  <a:pos x="T6" y="T7"/>
                </a:cxn>
                <a:cxn ang="0">
                  <a:pos x="T8" y="T9"/>
                </a:cxn>
              </a:cxnLst>
              <a:rect l="0" t="0" r="r" b="b"/>
              <a:pathLst>
                <a:path w="90" h="204">
                  <a:moveTo>
                    <a:pt x="28" y="0"/>
                  </a:moveTo>
                  <a:lnTo>
                    <a:pt x="0" y="204"/>
                  </a:lnTo>
                  <a:lnTo>
                    <a:pt x="90" y="204"/>
                  </a:lnTo>
                  <a:lnTo>
                    <a:pt x="60" y="0"/>
                  </a:lnTo>
                  <a:lnTo>
                    <a:pt x="2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64" name="Freeform 217"/>
            <p:cNvSpPr>
              <a:spLocks/>
            </p:cNvSpPr>
            <p:nvPr/>
          </p:nvSpPr>
          <p:spPr bwMode="auto">
            <a:xfrm>
              <a:off x="4448175" y="3434556"/>
              <a:ext cx="147638" cy="282575"/>
            </a:xfrm>
            <a:custGeom>
              <a:avLst/>
              <a:gdLst>
                <a:gd name="T0" fmla="*/ 8 w 93"/>
                <a:gd name="T1" fmla="*/ 0 h 178"/>
                <a:gd name="T2" fmla="*/ 0 w 93"/>
                <a:gd name="T3" fmla="*/ 29 h 178"/>
                <a:gd name="T4" fmla="*/ 21 w 93"/>
                <a:gd name="T5" fmla="*/ 178 h 178"/>
                <a:gd name="T6" fmla="*/ 93 w 93"/>
                <a:gd name="T7" fmla="*/ 106 h 178"/>
                <a:gd name="T8" fmla="*/ 8 w 93"/>
                <a:gd name="T9" fmla="*/ 0 h 178"/>
              </a:gdLst>
              <a:ahLst/>
              <a:cxnLst>
                <a:cxn ang="0">
                  <a:pos x="T0" y="T1"/>
                </a:cxn>
                <a:cxn ang="0">
                  <a:pos x="T2" y="T3"/>
                </a:cxn>
                <a:cxn ang="0">
                  <a:pos x="T4" y="T5"/>
                </a:cxn>
                <a:cxn ang="0">
                  <a:pos x="T6" y="T7"/>
                </a:cxn>
                <a:cxn ang="0">
                  <a:pos x="T8" y="T9"/>
                </a:cxn>
              </a:cxnLst>
              <a:rect l="0" t="0" r="r" b="b"/>
              <a:pathLst>
                <a:path w="93" h="178">
                  <a:moveTo>
                    <a:pt x="8" y="0"/>
                  </a:moveTo>
                  <a:lnTo>
                    <a:pt x="0" y="29"/>
                  </a:lnTo>
                  <a:lnTo>
                    <a:pt x="21" y="178"/>
                  </a:lnTo>
                  <a:lnTo>
                    <a:pt x="93" y="106"/>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65" name="Freeform 218"/>
            <p:cNvSpPr>
              <a:spLocks/>
            </p:cNvSpPr>
            <p:nvPr/>
          </p:nvSpPr>
          <p:spPr bwMode="auto">
            <a:xfrm>
              <a:off x="4448175" y="3434556"/>
              <a:ext cx="147638" cy="282575"/>
            </a:xfrm>
            <a:custGeom>
              <a:avLst/>
              <a:gdLst>
                <a:gd name="T0" fmla="*/ 8 w 93"/>
                <a:gd name="T1" fmla="*/ 0 h 178"/>
                <a:gd name="T2" fmla="*/ 0 w 93"/>
                <a:gd name="T3" fmla="*/ 29 h 178"/>
                <a:gd name="T4" fmla="*/ 21 w 93"/>
                <a:gd name="T5" fmla="*/ 178 h 178"/>
                <a:gd name="T6" fmla="*/ 93 w 93"/>
                <a:gd name="T7" fmla="*/ 106 h 178"/>
                <a:gd name="T8" fmla="*/ 8 w 93"/>
                <a:gd name="T9" fmla="*/ 0 h 178"/>
              </a:gdLst>
              <a:ahLst/>
              <a:cxnLst>
                <a:cxn ang="0">
                  <a:pos x="T0" y="T1"/>
                </a:cxn>
                <a:cxn ang="0">
                  <a:pos x="T2" y="T3"/>
                </a:cxn>
                <a:cxn ang="0">
                  <a:pos x="T4" y="T5"/>
                </a:cxn>
                <a:cxn ang="0">
                  <a:pos x="T6" y="T7"/>
                </a:cxn>
                <a:cxn ang="0">
                  <a:pos x="T8" y="T9"/>
                </a:cxn>
              </a:cxnLst>
              <a:rect l="0" t="0" r="r" b="b"/>
              <a:pathLst>
                <a:path w="93" h="178">
                  <a:moveTo>
                    <a:pt x="8" y="0"/>
                  </a:moveTo>
                  <a:lnTo>
                    <a:pt x="0" y="29"/>
                  </a:lnTo>
                  <a:lnTo>
                    <a:pt x="21" y="178"/>
                  </a:lnTo>
                  <a:lnTo>
                    <a:pt x="93" y="106"/>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66" name="Freeform 219"/>
            <p:cNvSpPr>
              <a:spLocks/>
            </p:cNvSpPr>
            <p:nvPr/>
          </p:nvSpPr>
          <p:spPr bwMode="auto">
            <a:xfrm>
              <a:off x="4460875" y="3378994"/>
              <a:ext cx="268288" cy="93663"/>
            </a:xfrm>
            <a:custGeom>
              <a:avLst/>
              <a:gdLst>
                <a:gd name="T0" fmla="*/ 0 w 167"/>
                <a:gd name="T1" fmla="*/ 0 h 58"/>
                <a:gd name="T2" fmla="*/ 0 w 167"/>
                <a:gd name="T3" fmla="*/ 6 h 58"/>
                <a:gd name="T4" fmla="*/ 83 w 167"/>
                <a:gd name="T5" fmla="*/ 58 h 58"/>
                <a:gd name="T6" fmla="*/ 85 w 167"/>
                <a:gd name="T7" fmla="*/ 58 h 58"/>
                <a:gd name="T8" fmla="*/ 167 w 167"/>
                <a:gd name="T9" fmla="*/ 9 h 58"/>
                <a:gd name="T10" fmla="*/ 167 w 167"/>
                <a:gd name="T11" fmla="*/ 0 h 58"/>
                <a:gd name="T12" fmla="*/ 0 w 167"/>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67" h="58">
                  <a:moveTo>
                    <a:pt x="0" y="0"/>
                  </a:moveTo>
                  <a:cubicBezTo>
                    <a:pt x="0" y="6"/>
                    <a:pt x="0" y="6"/>
                    <a:pt x="0" y="6"/>
                  </a:cubicBezTo>
                  <a:cubicBezTo>
                    <a:pt x="0" y="6"/>
                    <a:pt x="42" y="56"/>
                    <a:pt x="83" y="58"/>
                  </a:cubicBezTo>
                  <a:cubicBezTo>
                    <a:pt x="84" y="58"/>
                    <a:pt x="84" y="58"/>
                    <a:pt x="85" y="58"/>
                  </a:cubicBezTo>
                  <a:cubicBezTo>
                    <a:pt x="125" y="58"/>
                    <a:pt x="167" y="9"/>
                    <a:pt x="167" y="9"/>
                  </a:cubicBezTo>
                  <a:cubicBezTo>
                    <a:pt x="167" y="0"/>
                    <a:pt x="167" y="0"/>
                    <a:pt x="167" y="0"/>
                  </a:cubicBezTo>
                  <a:cubicBezTo>
                    <a:pt x="0" y="0"/>
                    <a:pt x="0" y="0"/>
                    <a:pt x="0" y="0"/>
                  </a:cubicBezTo>
                </a:path>
              </a:pathLst>
            </a:custGeom>
            <a:solidFill>
              <a:srgbClr val="C59E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67" name="Freeform 220"/>
            <p:cNvSpPr>
              <a:spLocks/>
            </p:cNvSpPr>
            <p:nvPr/>
          </p:nvSpPr>
          <p:spPr bwMode="auto">
            <a:xfrm>
              <a:off x="4183063" y="2682081"/>
              <a:ext cx="823913" cy="758825"/>
            </a:xfrm>
            <a:custGeom>
              <a:avLst/>
              <a:gdLst>
                <a:gd name="T0" fmla="*/ 256 w 513"/>
                <a:gd name="T1" fmla="*/ 0 h 473"/>
                <a:gd name="T2" fmla="*/ 115 w 513"/>
                <a:gd name="T3" fmla="*/ 378 h 473"/>
                <a:gd name="T4" fmla="*/ 256 w 513"/>
                <a:gd name="T5" fmla="*/ 473 h 473"/>
                <a:gd name="T6" fmla="*/ 398 w 513"/>
                <a:gd name="T7" fmla="*/ 378 h 473"/>
                <a:gd name="T8" fmla="*/ 256 w 513"/>
                <a:gd name="T9" fmla="*/ 0 h 473"/>
              </a:gdLst>
              <a:ahLst/>
              <a:cxnLst>
                <a:cxn ang="0">
                  <a:pos x="T0" y="T1"/>
                </a:cxn>
                <a:cxn ang="0">
                  <a:pos x="T2" y="T3"/>
                </a:cxn>
                <a:cxn ang="0">
                  <a:pos x="T4" y="T5"/>
                </a:cxn>
                <a:cxn ang="0">
                  <a:pos x="T6" y="T7"/>
                </a:cxn>
                <a:cxn ang="0">
                  <a:pos x="T8" y="T9"/>
                </a:cxn>
              </a:cxnLst>
              <a:rect l="0" t="0" r="r" b="b"/>
              <a:pathLst>
                <a:path w="513" h="473">
                  <a:moveTo>
                    <a:pt x="256" y="0"/>
                  </a:moveTo>
                  <a:cubicBezTo>
                    <a:pt x="0" y="0"/>
                    <a:pt x="98" y="351"/>
                    <a:pt x="115" y="378"/>
                  </a:cubicBezTo>
                  <a:cubicBezTo>
                    <a:pt x="133" y="408"/>
                    <a:pt x="215" y="473"/>
                    <a:pt x="256" y="473"/>
                  </a:cubicBezTo>
                  <a:cubicBezTo>
                    <a:pt x="298" y="473"/>
                    <a:pt x="379" y="408"/>
                    <a:pt x="398" y="378"/>
                  </a:cubicBezTo>
                  <a:cubicBezTo>
                    <a:pt x="414" y="351"/>
                    <a:pt x="513" y="0"/>
                    <a:pt x="256" y="0"/>
                  </a:cubicBezTo>
                  <a:close/>
                </a:path>
              </a:pathLst>
            </a:custGeom>
            <a:solidFill>
              <a:srgbClr val="F6C5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68" name="Freeform 221"/>
            <p:cNvSpPr>
              <a:spLocks noEditPoints="1"/>
            </p:cNvSpPr>
            <p:nvPr/>
          </p:nvSpPr>
          <p:spPr bwMode="auto">
            <a:xfrm>
              <a:off x="4279900" y="2585244"/>
              <a:ext cx="647700" cy="584200"/>
            </a:xfrm>
            <a:custGeom>
              <a:avLst/>
              <a:gdLst>
                <a:gd name="T0" fmla="*/ 311 w 404"/>
                <a:gd name="T1" fmla="*/ 68 h 363"/>
                <a:gd name="T2" fmla="*/ 51 w 404"/>
                <a:gd name="T3" fmla="*/ 97 h 363"/>
                <a:gd name="T4" fmla="*/ 30 w 404"/>
                <a:gd name="T5" fmla="*/ 357 h 363"/>
                <a:gd name="T6" fmla="*/ 30 w 404"/>
                <a:gd name="T7" fmla="*/ 357 h 363"/>
                <a:gd name="T8" fmla="*/ 30 w 404"/>
                <a:gd name="T9" fmla="*/ 360 h 363"/>
                <a:gd name="T10" fmla="*/ 32 w 404"/>
                <a:gd name="T11" fmla="*/ 363 h 363"/>
                <a:gd name="T12" fmla="*/ 37 w 404"/>
                <a:gd name="T13" fmla="*/ 362 h 363"/>
                <a:gd name="T14" fmla="*/ 37 w 404"/>
                <a:gd name="T15" fmla="*/ 361 h 363"/>
                <a:gd name="T16" fmla="*/ 37 w 404"/>
                <a:gd name="T17" fmla="*/ 340 h 363"/>
                <a:gd name="T18" fmla="*/ 32 w 404"/>
                <a:gd name="T19" fmla="*/ 307 h 363"/>
                <a:gd name="T20" fmla="*/ 77 w 404"/>
                <a:gd name="T21" fmla="*/ 183 h 363"/>
                <a:gd name="T22" fmla="*/ 86 w 404"/>
                <a:gd name="T23" fmla="*/ 171 h 363"/>
                <a:gd name="T24" fmla="*/ 97 w 404"/>
                <a:gd name="T25" fmla="*/ 159 h 363"/>
                <a:gd name="T26" fmla="*/ 103 w 404"/>
                <a:gd name="T27" fmla="*/ 154 h 363"/>
                <a:gd name="T28" fmla="*/ 242 w 404"/>
                <a:gd name="T29" fmla="*/ 176 h 363"/>
                <a:gd name="T30" fmla="*/ 296 w 404"/>
                <a:gd name="T31" fmla="*/ 189 h 363"/>
                <a:gd name="T32" fmla="*/ 311 w 404"/>
                <a:gd name="T33" fmla="*/ 177 h 363"/>
                <a:gd name="T34" fmla="*/ 359 w 404"/>
                <a:gd name="T35" fmla="*/ 315 h 363"/>
                <a:gd name="T36" fmla="*/ 356 w 404"/>
                <a:gd name="T37" fmla="*/ 340 h 363"/>
                <a:gd name="T38" fmla="*/ 356 w 404"/>
                <a:gd name="T39" fmla="*/ 361 h 363"/>
                <a:gd name="T40" fmla="*/ 356 w 404"/>
                <a:gd name="T41" fmla="*/ 362 h 363"/>
                <a:gd name="T42" fmla="*/ 361 w 404"/>
                <a:gd name="T43" fmla="*/ 363 h 363"/>
                <a:gd name="T44" fmla="*/ 363 w 404"/>
                <a:gd name="T45" fmla="*/ 360 h 363"/>
                <a:gd name="T46" fmla="*/ 364 w 404"/>
                <a:gd name="T47" fmla="*/ 351 h 363"/>
                <a:gd name="T48" fmla="*/ 366 w 404"/>
                <a:gd name="T49" fmla="*/ 338 h 363"/>
                <a:gd name="T50" fmla="*/ 311 w 404"/>
                <a:gd name="T51" fmla="*/ 68 h 363"/>
                <a:gd name="T52" fmla="*/ 180 w 404"/>
                <a:gd name="T53" fmla="*/ 135 h 363"/>
                <a:gd name="T54" fmla="*/ 176 w 404"/>
                <a:gd name="T55" fmla="*/ 134 h 363"/>
                <a:gd name="T56" fmla="*/ 182 w 404"/>
                <a:gd name="T57" fmla="*/ 135 h 363"/>
                <a:gd name="T58" fmla="*/ 180 w 404"/>
                <a:gd name="T59" fmla="*/ 135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4" h="363">
                  <a:moveTo>
                    <a:pt x="311" y="68"/>
                  </a:moveTo>
                  <a:cubicBezTo>
                    <a:pt x="225" y="0"/>
                    <a:pt x="91" y="41"/>
                    <a:pt x="51" y="97"/>
                  </a:cubicBezTo>
                  <a:cubicBezTo>
                    <a:pt x="0" y="168"/>
                    <a:pt x="18" y="276"/>
                    <a:pt x="30" y="357"/>
                  </a:cubicBezTo>
                  <a:cubicBezTo>
                    <a:pt x="30" y="357"/>
                    <a:pt x="30" y="357"/>
                    <a:pt x="30" y="357"/>
                  </a:cubicBezTo>
                  <a:cubicBezTo>
                    <a:pt x="30" y="358"/>
                    <a:pt x="30" y="359"/>
                    <a:pt x="30" y="360"/>
                  </a:cubicBezTo>
                  <a:cubicBezTo>
                    <a:pt x="31" y="360"/>
                    <a:pt x="32" y="362"/>
                    <a:pt x="32" y="363"/>
                  </a:cubicBezTo>
                  <a:cubicBezTo>
                    <a:pt x="33" y="363"/>
                    <a:pt x="36" y="363"/>
                    <a:pt x="37" y="362"/>
                  </a:cubicBezTo>
                  <a:cubicBezTo>
                    <a:pt x="37" y="362"/>
                    <a:pt x="37" y="361"/>
                    <a:pt x="37" y="361"/>
                  </a:cubicBezTo>
                  <a:cubicBezTo>
                    <a:pt x="38" y="354"/>
                    <a:pt x="37" y="340"/>
                    <a:pt x="37" y="340"/>
                  </a:cubicBezTo>
                  <a:cubicBezTo>
                    <a:pt x="37" y="328"/>
                    <a:pt x="34" y="318"/>
                    <a:pt x="32" y="307"/>
                  </a:cubicBezTo>
                  <a:cubicBezTo>
                    <a:pt x="41" y="256"/>
                    <a:pt x="65" y="245"/>
                    <a:pt x="77" y="183"/>
                  </a:cubicBezTo>
                  <a:cubicBezTo>
                    <a:pt x="80" y="179"/>
                    <a:pt x="83" y="175"/>
                    <a:pt x="86" y="171"/>
                  </a:cubicBezTo>
                  <a:cubicBezTo>
                    <a:pt x="89" y="167"/>
                    <a:pt x="93" y="162"/>
                    <a:pt x="97" y="159"/>
                  </a:cubicBezTo>
                  <a:cubicBezTo>
                    <a:pt x="99" y="157"/>
                    <a:pt x="101" y="156"/>
                    <a:pt x="103" y="154"/>
                  </a:cubicBezTo>
                  <a:cubicBezTo>
                    <a:pt x="150" y="137"/>
                    <a:pt x="198" y="158"/>
                    <a:pt x="242" y="176"/>
                  </a:cubicBezTo>
                  <a:cubicBezTo>
                    <a:pt x="259" y="182"/>
                    <a:pt x="278" y="191"/>
                    <a:pt x="296" y="189"/>
                  </a:cubicBezTo>
                  <a:cubicBezTo>
                    <a:pt x="304" y="189"/>
                    <a:pt x="310" y="183"/>
                    <a:pt x="311" y="177"/>
                  </a:cubicBezTo>
                  <a:cubicBezTo>
                    <a:pt x="332" y="240"/>
                    <a:pt x="349" y="269"/>
                    <a:pt x="359" y="315"/>
                  </a:cubicBezTo>
                  <a:cubicBezTo>
                    <a:pt x="358" y="323"/>
                    <a:pt x="356" y="331"/>
                    <a:pt x="356" y="340"/>
                  </a:cubicBezTo>
                  <a:cubicBezTo>
                    <a:pt x="356" y="340"/>
                    <a:pt x="355" y="354"/>
                    <a:pt x="356" y="361"/>
                  </a:cubicBezTo>
                  <a:cubicBezTo>
                    <a:pt x="356" y="361"/>
                    <a:pt x="356" y="362"/>
                    <a:pt x="356" y="362"/>
                  </a:cubicBezTo>
                  <a:cubicBezTo>
                    <a:pt x="357" y="363"/>
                    <a:pt x="360" y="363"/>
                    <a:pt x="361" y="363"/>
                  </a:cubicBezTo>
                  <a:cubicBezTo>
                    <a:pt x="361" y="362"/>
                    <a:pt x="363" y="360"/>
                    <a:pt x="363" y="360"/>
                  </a:cubicBezTo>
                  <a:cubicBezTo>
                    <a:pt x="364" y="357"/>
                    <a:pt x="364" y="354"/>
                    <a:pt x="364" y="351"/>
                  </a:cubicBezTo>
                  <a:cubicBezTo>
                    <a:pt x="364" y="347"/>
                    <a:pt x="365" y="342"/>
                    <a:pt x="366" y="338"/>
                  </a:cubicBezTo>
                  <a:cubicBezTo>
                    <a:pt x="379" y="288"/>
                    <a:pt x="404" y="90"/>
                    <a:pt x="311" y="68"/>
                  </a:cubicBezTo>
                  <a:close/>
                  <a:moveTo>
                    <a:pt x="180" y="135"/>
                  </a:moveTo>
                  <a:cubicBezTo>
                    <a:pt x="179" y="135"/>
                    <a:pt x="177" y="134"/>
                    <a:pt x="176" y="134"/>
                  </a:cubicBezTo>
                  <a:cubicBezTo>
                    <a:pt x="178" y="134"/>
                    <a:pt x="180" y="135"/>
                    <a:pt x="182" y="135"/>
                  </a:cubicBezTo>
                  <a:cubicBezTo>
                    <a:pt x="181" y="135"/>
                    <a:pt x="181" y="135"/>
                    <a:pt x="180" y="135"/>
                  </a:cubicBezTo>
                  <a:close/>
                </a:path>
              </a:pathLst>
            </a:custGeom>
            <a:solidFill>
              <a:srgbClr val="605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69" name="Freeform 222"/>
            <p:cNvSpPr>
              <a:spLocks/>
            </p:cNvSpPr>
            <p:nvPr/>
          </p:nvSpPr>
          <p:spPr bwMode="auto">
            <a:xfrm>
              <a:off x="4595813" y="3434556"/>
              <a:ext cx="141288" cy="285750"/>
            </a:xfrm>
            <a:custGeom>
              <a:avLst/>
              <a:gdLst>
                <a:gd name="T0" fmla="*/ 84 w 89"/>
                <a:gd name="T1" fmla="*/ 0 h 180"/>
                <a:gd name="T2" fmla="*/ 89 w 89"/>
                <a:gd name="T3" fmla="*/ 29 h 180"/>
                <a:gd name="T4" fmla="*/ 70 w 89"/>
                <a:gd name="T5" fmla="*/ 180 h 180"/>
                <a:gd name="T6" fmla="*/ 0 w 89"/>
                <a:gd name="T7" fmla="*/ 106 h 180"/>
                <a:gd name="T8" fmla="*/ 84 w 89"/>
                <a:gd name="T9" fmla="*/ 0 h 180"/>
              </a:gdLst>
              <a:ahLst/>
              <a:cxnLst>
                <a:cxn ang="0">
                  <a:pos x="T0" y="T1"/>
                </a:cxn>
                <a:cxn ang="0">
                  <a:pos x="T2" y="T3"/>
                </a:cxn>
                <a:cxn ang="0">
                  <a:pos x="T4" y="T5"/>
                </a:cxn>
                <a:cxn ang="0">
                  <a:pos x="T6" y="T7"/>
                </a:cxn>
                <a:cxn ang="0">
                  <a:pos x="T8" y="T9"/>
                </a:cxn>
              </a:cxnLst>
              <a:rect l="0" t="0" r="r" b="b"/>
              <a:pathLst>
                <a:path w="89" h="180">
                  <a:moveTo>
                    <a:pt x="84" y="0"/>
                  </a:moveTo>
                  <a:lnTo>
                    <a:pt x="89" y="29"/>
                  </a:lnTo>
                  <a:lnTo>
                    <a:pt x="70" y="180"/>
                  </a:lnTo>
                  <a:lnTo>
                    <a:pt x="0" y="106"/>
                  </a:lnTo>
                  <a:lnTo>
                    <a:pt x="8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70" name="Freeform 223"/>
            <p:cNvSpPr>
              <a:spLocks/>
            </p:cNvSpPr>
            <p:nvPr/>
          </p:nvSpPr>
          <p:spPr bwMode="auto">
            <a:xfrm>
              <a:off x="4595813" y="3434556"/>
              <a:ext cx="141288" cy="285750"/>
            </a:xfrm>
            <a:custGeom>
              <a:avLst/>
              <a:gdLst>
                <a:gd name="T0" fmla="*/ 84 w 89"/>
                <a:gd name="T1" fmla="*/ 0 h 180"/>
                <a:gd name="T2" fmla="*/ 89 w 89"/>
                <a:gd name="T3" fmla="*/ 29 h 180"/>
                <a:gd name="T4" fmla="*/ 70 w 89"/>
                <a:gd name="T5" fmla="*/ 180 h 180"/>
                <a:gd name="T6" fmla="*/ 0 w 89"/>
                <a:gd name="T7" fmla="*/ 106 h 180"/>
                <a:gd name="T8" fmla="*/ 84 w 89"/>
                <a:gd name="T9" fmla="*/ 0 h 180"/>
              </a:gdLst>
              <a:ahLst/>
              <a:cxnLst>
                <a:cxn ang="0">
                  <a:pos x="T0" y="T1"/>
                </a:cxn>
                <a:cxn ang="0">
                  <a:pos x="T2" y="T3"/>
                </a:cxn>
                <a:cxn ang="0">
                  <a:pos x="T4" y="T5"/>
                </a:cxn>
                <a:cxn ang="0">
                  <a:pos x="T6" y="T7"/>
                </a:cxn>
                <a:cxn ang="0">
                  <a:pos x="T8" y="T9"/>
                </a:cxn>
              </a:cxnLst>
              <a:rect l="0" t="0" r="r" b="b"/>
              <a:pathLst>
                <a:path w="89" h="180">
                  <a:moveTo>
                    <a:pt x="84" y="0"/>
                  </a:moveTo>
                  <a:lnTo>
                    <a:pt x="89" y="29"/>
                  </a:lnTo>
                  <a:lnTo>
                    <a:pt x="70" y="180"/>
                  </a:lnTo>
                  <a:lnTo>
                    <a:pt x="0" y="106"/>
                  </a:lnTo>
                  <a:lnTo>
                    <a:pt x="8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71" name="Freeform 224"/>
            <p:cNvSpPr>
              <a:spLocks/>
            </p:cNvSpPr>
            <p:nvPr/>
          </p:nvSpPr>
          <p:spPr bwMode="auto">
            <a:xfrm>
              <a:off x="4460875" y="3431381"/>
              <a:ext cx="268288" cy="171450"/>
            </a:xfrm>
            <a:custGeom>
              <a:avLst/>
              <a:gdLst>
                <a:gd name="T0" fmla="*/ 169 w 169"/>
                <a:gd name="T1" fmla="*/ 0 h 108"/>
                <a:gd name="T2" fmla="*/ 85 w 169"/>
                <a:gd name="T3" fmla="*/ 105 h 108"/>
                <a:gd name="T4" fmla="*/ 0 w 169"/>
                <a:gd name="T5" fmla="*/ 0 h 108"/>
                <a:gd name="T6" fmla="*/ 0 w 169"/>
                <a:gd name="T7" fmla="*/ 2 h 108"/>
                <a:gd name="T8" fmla="*/ 85 w 169"/>
                <a:gd name="T9" fmla="*/ 108 h 108"/>
                <a:gd name="T10" fmla="*/ 169 w 169"/>
                <a:gd name="T11" fmla="*/ 2 h 108"/>
                <a:gd name="T12" fmla="*/ 169 w 169"/>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69" h="108">
                  <a:moveTo>
                    <a:pt x="169" y="0"/>
                  </a:moveTo>
                  <a:lnTo>
                    <a:pt x="85" y="105"/>
                  </a:lnTo>
                  <a:lnTo>
                    <a:pt x="0" y="0"/>
                  </a:lnTo>
                  <a:lnTo>
                    <a:pt x="0" y="2"/>
                  </a:lnTo>
                  <a:lnTo>
                    <a:pt x="85" y="108"/>
                  </a:lnTo>
                  <a:lnTo>
                    <a:pt x="169" y="2"/>
                  </a:lnTo>
                  <a:lnTo>
                    <a:pt x="169" y="0"/>
                  </a:lnTo>
                  <a:close/>
                </a:path>
              </a:pathLst>
            </a:custGeom>
            <a:solidFill>
              <a:srgbClr val="E9BB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72" name="Freeform 225"/>
            <p:cNvSpPr>
              <a:spLocks/>
            </p:cNvSpPr>
            <p:nvPr/>
          </p:nvSpPr>
          <p:spPr bwMode="auto">
            <a:xfrm>
              <a:off x="4460875" y="3431381"/>
              <a:ext cx="268288" cy="171450"/>
            </a:xfrm>
            <a:custGeom>
              <a:avLst/>
              <a:gdLst>
                <a:gd name="T0" fmla="*/ 169 w 169"/>
                <a:gd name="T1" fmla="*/ 0 h 108"/>
                <a:gd name="T2" fmla="*/ 85 w 169"/>
                <a:gd name="T3" fmla="*/ 105 h 108"/>
                <a:gd name="T4" fmla="*/ 0 w 169"/>
                <a:gd name="T5" fmla="*/ 0 h 108"/>
                <a:gd name="T6" fmla="*/ 0 w 169"/>
                <a:gd name="T7" fmla="*/ 2 h 108"/>
                <a:gd name="T8" fmla="*/ 85 w 169"/>
                <a:gd name="T9" fmla="*/ 108 h 108"/>
                <a:gd name="T10" fmla="*/ 169 w 169"/>
                <a:gd name="T11" fmla="*/ 2 h 108"/>
                <a:gd name="T12" fmla="*/ 169 w 169"/>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69" h="108">
                  <a:moveTo>
                    <a:pt x="169" y="0"/>
                  </a:moveTo>
                  <a:lnTo>
                    <a:pt x="85" y="105"/>
                  </a:lnTo>
                  <a:lnTo>
                    <a:pt x="0" y="0"/>
                  </a:lnTo>
                  <a:lnTo>
                    <a:pt x="0" y="2"/>
                  </a:lnTo>
                  <a:lnTo>
                    <a:pt x="85" y="108"/>
                  </a:lnTo>
                  <a:lnTo>
                    <a:pt x="169" y="2"/>
                  </a:lnTo>
                  <a:lnTo>
                    <a:pt x="16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73" name="Freeform 226"/>
            <p:cNvSpPr>
              <a:spLocks noEditPoints="1"/>
            </p:cNvSpPr>
            <p:nvPr/>
          </p:nvSpPr>
          <p:spPr bwMode="auto">
            <a:xfrm>
              <a:off x="4568825" y="3713956"/>
              <a:ext cx="50800" cy="1588"/>
            </a:xfrm>
            <a:custGeom>
              <a:avLst/>
              <a:gdLst>
                <a:gd name="T0" fmla="*/ 0 w 32"/>
                <a:gd name="T1" fmla="*/ 0 h 1"/>
                <a:gd name="T2" fmla="*/ 0 w 32"/>
                <a:gd name="T3" fmla="*/ 1 h 1"/>
                <a:gd name="T4" fmla="*/ 0 w 32"/>
                <a:gd name="T5" fmla="*/ 1 h 1"/>
                <a:gd name="T6" fmla="*/ 0 w 32"/>
                <a:gd name="T7" fmla="*/ 0 h 1"/>
                <a:gd name="T8" fmla="*/ 32 w 32"/>
                <a:gd name="T9" fmla="*/ 0 h 1"/>
                <a:gd name="T10" fmla="*/ 32 w 32"/>
                <a:gd name="T11" fmla="*/ 0 h 1"/>
                <a:gd name="T12" fmla="*/ 32 w 32"/>
                <a:gd name="T13" fmla="*/ 1 h 1"/>
                <a:gd name="T14" fmla="*/ 32 w 32"/>
                <a:gd name="T15" fmla="*/ 1 h 1"/>
                <a:gd name="T16" fmla="*/ 32 w 32"/>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1">
                  <a:moveTo>
                    <a:pt x="0" y="0"/>
                  </a:moveTo>
                  <a:lnTo>
                    <a:pt x="0" y="1"/>
                  </a:lnTo>
                  <a:lnTo>
                    <a:pt x="0" y="1"/>
                  </a:lnTo>
                  <a:lnTo>
                    <a:pt x="0" y="0"/>
                  </a:lnTo>
                  <a:close/>
                  <a:moveTo>
                    <a:pt x="32" y="0"/>
                  </a:moveTo>
                  <a:lnTo>
                    <a:pt x="32" y="0"/>
                  </a:lnTo>
                  <a:lnTo>
                    <a:pt x="32" y="1"/>
                  </a:lnTo>
                  <a:lnTo>
                    <a:pt x="32" y="1"/>
                  </a:lnTo>
                  <a:lnTo>
                    <a:pt x="32" y="0"/>
                  </a:lnTo>
                  <a:close/>
                </a:path>
              </a:pathLst>
            </a:custGeom>
            <a:solidFill>
              <a:srgbClr val="8FA7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74" name="Freeform 227"/>
            <p:cNvSpPr>
              <a:spLocks noEditPoints="1"/>
            </p:cNvSpPr>
            <p:nvPr/>
          </p:nvSpPr>
          <p:spPr bwMode="auto">
            <a:xfrm>
              <a:off x="4568825" y="3713956"/>
              <a:ext cx="50800" cy="1588"/>
            </a:xfrm>
            <a:custGeom>
              <a:avLst/>
              <a:gdLst>
                <a:gd name="T0" fmla="*/ 0 w 32"/>
                <a:gd name="T1" fmla="*/ 0 h 1"/>
                <a:gd name="T2" fmla="*/ 0 w 32"/>
                <a:gd name="T3" fmla="*/ 1 h 1"/>
                <a:gd name="T4" fmla="*/ 0 w 32"/>
                <a:gd name="T5" fmla="*/ 1 h 1"/>
                <a:gd name="T6" fmla="*/ 0 w 32"/>
                <a:gd name="T7" fmla="*/ 0 h 1"/>
                <a:gd name="T8" fmla="*/ 32 w 32"/>
                <a:gd name="T9" fmla="*/ 0 h 1"/>
                <a:gd name="T10" fmla="*/ 32 w 32"/>
                <a:gd name="T11" fmla="*/ 0 h 1"/>
                <a:gd name="T12" fmla="*/ 32 w 32"/>
                <a:gd name="T13" fmla="*/ 1 h 1"/>
                <a:gd name="T14" fmla="*/ 32 w 32"/>
                <a:gd name="T15" fmla="*/ 1 h 1"/>
                <a:gd name="T16" fmla="*/ 32 w 32"/>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1">
                  <a:moveTo>
                    <a:pt x="0" y="0"/>
                  </a:moveTo>
                  <a:lnTo>
                    <a:pt x="0" y="1"/>
                  </a:lnTo>
                  <a:lnTo>
                    <a:pt x="0" y="1"/>
                  </a:lnTo>
                  <a:lnTo>
                    <a:pt x="0" y="0"/>
                  </a:lnTo>
                  <a:moveTo>
                    <a:pt x="32" y="0"/>
                  </a:moveTo>
                  <a:lnTo>
                    <a:pt x="32" y="0"/>
                  </a:lnTo>
                  <a:lnTo>
                    <a:pt x="32" y="1"/>
                  </a:lnTo>
                  <a:lnTo>
                    <a:pt x="32" y="1"/>
                  </a:lnTo>
                  <a:lnTo>
                    <a:pt x="3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75" name="Rectangle 228"/>
            <p:cNvSpPr>
              <a:spLocks noChangeArrowheads="1"/>
            </p:cNvSpPr>
            <p:nvPr/>
          </p:nvSpPr>
          <p:spPr bwMode="auto">
            <a:xfrm>
              <a:off x="4568825" y="3713956"/>
              <a:ext cx="50800" cy="1588"/>
            </a:xfrm>
            <a:prstGeom prst="rect">
              <a:avLst/>
            </a:prstGeom>
            <a:solidFill>
              <a:srgbClr val="2497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sp>
          <p:nvSpPr>
            <p:cNvPr id="176" name="Rectangle 229"/>
            <p:cNvSpPr>
              <a:spLocks noChangeArrowheads="1"/>
            </p:cNvSpPr>
            <p:nvPr/>
          </p:nvSpPr>
          <p:spPr bwMode="auto">
            <a:xfrm>
              <a:off x="4568825" y="3713956"/>
              <a:ext cx="50800"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189"/>
              <a:endParaRPr lang="en-US" sz="1800">
                <a:solidFill>
                  <a:srgbClr val="000000"/>
                </a:solidFill>
              </a:endParaRPr>
            </a:p>
          </p:txBody>
        </p:sp>
      </p:grpSp>
      <p:sp>
        <p:nvSpPr>
          <p:cNvPr id="6" name="Rectangle 5"/>
          <p:cNvSpPr/>
          <p:nvPr userDrawn="1"/>
        </p:nvSpPr>
        <p:spPr>
          <a:xfrm>
            <a:off x="0" y="990600"/>
            <a:ext cx="9144000" cy="4152900"/>
          </a:xfrm>
          <a:prstGeom prst="rect">
            <a:avLst/>
          </a:prstGeom>
          <a:solidFill>
            <a:schemeClr val="bg1">
              <a:alpha val="6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1800" dirty="0">
              <a:solidFill>
                <a:srgbClr val="FFFFFF"/>
              </a:solidFill>
            </a:endParaRPr>
          </a:p>
        </p:txBody>
      </p:sp>
    </p:spTree>
    <p:extLst>
      <p:ext uri="{BB962C8B-B14F-4D97-AF65-F5344CB8AC3E}">
        <p14:creationId xmlns:p14="http://schemas.microsoft.com/office/powerpoint/2010/main" val="300005354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Footer without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D60D1EDE-7116-2443-9BDD-368CE5B37660}" type="slidenum">
              <a:rPr lang="en-US" smtClean="0"/>
              <a:pPr/>
              <a:t>‹#›</a:t>
            </a:fld>
            <a:endParaRPr lang="en-US" dirty="0"/>
          </a:p>
        </p:txBody>
      </p:sp>
      <p:sp>
        <p:nvSpPr>
          <p:cNvPr id="6" name="Rectangle 5"/>
          <p:cNvSpPr/>
          <p:nvPr userDrawn="1"/>
        </p:nvSpPr>
        <p:spPr>
          <a:xfrm>
            <a:off x="0" y="-85047"/>
            <a:ext cx="9144000" cy="167743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1800" dirty="0">
              <a:solidFill>
                <a:srgbClr val="FFFFFF"/>
              </a:solidFill>
            </a:endParaRPr>
          </a:p>
        </p:txBody>
      </p:sp>
    </p:spTree>
    <p:extLst>
      <p:ext uri="{BB962C8B-B14F-4D97-AF65-F5344CB8AC3E}">
        <p14:creationId xmlns:p14="http://schemas.microsoft.com/office/powerpoint/2010/main" val="237267659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9" name="Rectangle 8"/>
          <p:cNvSpPr/>
          <p:nvPr userDrawn="1"/>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1800" dirty="0">
              <a:solidFill>
                <a:srgbClr val="FFFFFF"/>
              </a:solidFill>
            </a:endParaRPr>
          </a:p>
        </p:txBody>
      </p:sp>
      <p:sp>
        <p:nvSpPr>
          <p:cNvPr id="4" name="Slide Number Placeholder 5"/>
          <p:cNvSpPr>
            <a:spLocks noGrp="1"/>
          </p:cNvSpPr>
          <p:nvPr>
            <p:ph type="sldNum" sz="quarter" idx="4"/>
          </p:nvPr>
        </p:nvSpPr>
        <p:spPr>
          <a:xfrm>
            <a:off x="6553200" y="4723821"/>
            <a:ext cx="2133600" cy="273844"/>
          </a:xfrm>
          <a:prstGeom prst="rect">
            <a:avLst/>
          </a:prstGeom>
        </p:spPr>
        <p:txBody>
          <a:bodyPr vert="horz" lIns="91440" tIns="45720" rIns="91440" bIns="45720" rtlCol="0" anchor="ctr"/>
          <a:lstStyle>
            <a:lvl1pPr algn="r">
              <a:defRPr sz="1200">
                <a:solidFill>
                  <a:srgbClr val="11AB68"/>
                </a:solidFill>
                <a:latin typeface="Calibri Light" panose="020F0302020204030204" pitchFamily="34" charset="0"/>
                <a:cs typeface="Calibri Light" panose="020F0302020204030204" pitchFamily="34" charset="0"/>
              </a:defRPr>
            </a:lvl1pPr>
          </a:lstStyle>
          <a:p>
            <a:pPr defTabSz="457189"/>
            <a:fld id="{D60D1EDE-7116-2443-9BDD-368CE5B37660}" type="slidenum">
              <a:rPr lang="en-US" smtClean="0"/>
              <a:pPr defTabSz="457189"/>
              <a:t>‹#›</a:t>
            </a:fld>
            <a:endParaRPr lang="en-US" dirty="0"/>
          </a:p>
        </p:txBody>
      </p:sp>
    </p:spTree>
    <p:extLst>
      <p:ext uri="{BB962C8B-B14F-4D97-AF65-F5344CB8AC3E}">
        <p14:creationId xmlns:p14="http://schemas.microsoft.com/office/powerpoint/2010/main" val="10026001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Screen_Img">
    <p:spTree>
      <p:nvGrpSpPr>
        <p:cNvPr id="1" name=""/>
        <p:cNvGrpSpPr/>
        <p:nvPr/>
      </p:nvGrpSpPr>
      <p:grpSpPr>
        <a:xfrm>
          <a:off x="0" y="0"/>
          <a:ext cx="0" cy="0"/>
          <a:chOff x="0" y="0"/>
          <a:chExt cx="0" cy="0"/>
        </a:xfrm>
      </p:grpSpPr>
      <p:sp>
        <p:nvSpPr>
          <p:cNvPr id="9" name="Rectangle 8"/>
          <p:cNvSpPr/>
          <p:nvPr userDrawn="1"/>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1800" dirty="0">
              <a:solidFill>
                <a:srgbClr val="FFFFFF"/>
              </a:solidFill>
            </a:endParaRPr>
          </a:p>
        </p:txBody>
      </p:sp>
      <p:sp>
        <p:nvSpPr>
          <p:cNvPr id="3" name="Picture Placeholder 2"/>
          <p:cNvSpPr>
            <a:spLocks noGrp="1"/>
          </p:cNvSpPr>
          <p:nvPr>
            <p:ph type="pic" sz="quarter" idx="11" hasCustomPrompt="1"/>
          </p:nvPr>
        </p:nvSpPr>
        <p:spPr>
          <a:xfrm>
            <a:off x="0" y="0"/>
            <a:ext cx="9144000" cy="5143500"/>
          </a:xfrm>
        </p:spPr>
        <p:txBody>
          <a:bodyPr/>
          <a:lstStyle>
            <a:lvl1pPr marL="0" indent="0" algn="ctr">
              <a:buNone/>
              <a:defRPr>
                <a:latin typeface="Raleway"/>
                <a:cs typeface="Raleway"/>
              </a:defRPr>
            </a:lvl1pPr>
          </a:lstStyle>
          <a:p>
            <a:r>
              <a:rPr lang="en-US" dirty="0" smtClean="0"/>
              <a:t>	</a:t>
            </a:r>
            <a:endParaRPr lang="en-US" dirty="0"/>
          </a:p>
        </p:txBody>
      </p:sp>
    </p:spTree>
    <p:extLst>
      <p:ext uri="{BB962C8B-B14F-4D97-AF65-F5344CB8AC3E}">
        <p14:creationId xmlns:p14="http://schemas.microsoft.com/office/powerpoint/2010/main" val="283265148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2.emf"/><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emf"/><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7793" y="407327"/>
            <a:ext cx="6096000" cy="356085"/>
          </a:xfrm>
          <a:prstGeom prst="rect">
            <a:avLst/>
          </a:prstGeom>
        </p:spPr>
        <p:txBody>
          <a:bodyPr vert="horz" lIns="0" tIns="0" rIns="0" bIns="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040233"/>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553200" y="4723821"/>
            <a:ext cx="2133600" cy="273844"/>
          </a:xfrm>
          <a:prstGeom prst="rect">
            <a:avLst/>
          </a:prstGeom>
        </p:spPr>
        <p:txBody>
          <a:bodyPr vert="horz" lIns="91440" tIns="45720" rIns="91440" bIns="45720" rtlCol="0" anchor="ctr"/>
          <a:lstStyle>
            <a:lvl1pPr algn="r">
              <a:defRPr sz="1200">
                <a:solidFill>
                  <a:srgbClr val="11AB68"/>
                </a:solidFill>
                <a:latin typeface="Calibri Light" panose="020F0302020204030204" pitchFamily="34" charset="0"/>
                <a:cs typeface="Calibri Light" panose="020F0302020204030204" pitchFamily="34" charset="0"/>
              </a:defRPr>
            </a:lvl1pPr>
          </a:lstStyle>
          <a:p>
            <a:pPr defTabSz="457189"/>
            <a:fld id="{D60D1EDE-7116-2443-9BDD-368CE5B37660}" type="slidenum">
              <a:rPr lang="en-US" smtClean="0"/>
              <a:pPr defTabSz="457189"/>
              <a:t>‹#›</a:t>
            </a:fld>
            <a:endParaRPr lang="en-US" dirty="0"/>
          </a:p>
        </p:txBody>
      </p:sp>
      <p:sp>
        <p:nvSpPr>
          <p:cNvPr id="32" name="Date Placeholder 3"/>
          <p:cNvSpPr txBox="1">
            <a:spLocks/>
          </p:cNvSpPr>
          <p:nvPr/>
        </p:nvSpPr>
        <p:spPr>
          <a:xfrm>
            <a:off x="457200" y="4723821"/>
            <a:ext cx="2133600" cy="273844"/>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Raleway"/>
                <a:ea typeface="+mn-ea"/>
                <a:cs typeface="Raleway"/>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smtClean="0">
                <a:solidFill>
                  <a:srgbClr val="11AB68"/>
                </a:solidFill>
                <a:latin typeface="Calibri Light" panose="020F0302020204030204" pitchFamily="34" charset="0"/>
              </a:rPr>
              <a:t>EnvolveRx.com</a:t>
            </a:r>
            <a:endParaRPr lang="en-US" sz="1200" b="1" dirty="0">
              <a:solidFill>
                <a:srgbClr val="11AB68"/>
              </a:solidFill>
              <a:latin typeface="Calibri Light" panose="020F0302020204030204" pitchFamily="34" charset="0"/>
            </a:endParaRPr>
          </a:p>
        </p:txBody>
      </p:sp>
      <p:grpSp>
        <p:nvGrpSpPr>
          <p:cNvPr id="27" name="Group 26"/>
          <p:cNvGrpSpPr/>
          <p:nvPr/>
        </p:nvGrpSpPr>
        <p:grpSpPr>
          <a:xfrm>
            <a:off x="4257731" y="4720366"/>
            <a:ext cx="628539" cy="280755"/>
            <a:chOff x="3256504" y="4721279"/>
            <a:chExt cx="628539" cy="280755"/>
          </a:xfrm>
        </p:grpSpPr>
        <p:sp>
          <p:nvSpPr>
            <p:cNvPr id="5" name="Oval 4"/>
            <p:cNvSpPr/>
            <p:nvPr userDrawn="1"/>
          </p:nvSpPr>
          <p:spPr>
            <a:xfrm>
              <a:off x="3256504" y="4721279"/>
              <a:ext cx="276847" cy="276847"/>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1800">
                <a:solidFill>
                  <a:srgbClr val="FFFFFF"/>
                </a:solidFill>
              </a:endParaRPr>
            </a:p>
          </p:txBody>
        </p:sp>
        <p:sp>
          <p:nvSpPr>
            <p:cNvPr id="30" name="Oval 29"/>
            <p:cNvSpPr/>
            <p:nvPr userDrawn="1"/>
          </p:nvSpPr>
          <p:spPr>
            <a:xfrm>
              <a:off x="3608196" y="4725187"/>
              <a:ext cx="276847" cy="276847"/>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1800">
                <a:solidFill>
                  <a:srgbClr val="FFFFFF"/>
                </a:solidFill>
              </a:endParaRPr>
            </a:p>
          </p:txBody>
        </p:sp>
        <p:grpSp>
          <p:nvGrpSpPr>
            <p:cNvPr id="8" name="Group 7"/>
            <p:cNvGrpSpPr/>
            <p:nvPr userDrawn="1"/>
          </p:nvGrpSpPr>
          <p:grpSpPr>
            <a:xfrm>
              <a:off x="3365891" y="4826243"/>
              <a:ext cx="45719" cy="73401"/>
              <a:chOff x="3345327" y="4804129"/>
              <a:chExt cx="74099" cy="118964"/>
            </a:xfrm>
          </p:grpSpPr>
          <p:cxnSp>
            <p:nvCxnSpPr>
              <p:cNvPr id="31" name="Straight Connector 30"/>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34" name="Group 33"/>
            <p:cNvGrpSpPr/>
            <p:nvPr userDrawn="1"/>
          </p:nvGrpSpPr>
          <p:grpSpPr>
            <a:xfrm flipH="1" flipV="1">
              <a:off x="3727667" y="4823914"/>
              <a:ext cx="45719" cy="73401"/>
              <a:chOff x="3345327" y="4804129"/>
              <a:chExt cx="74099" cy="118964"/>
            </a:xfrm>
          </p:grpSpPr>
          <p:cxnSp>
            <p:nvCxnSpPr>
              <p:cNvPr id="35" name="Straight Connector 34"/>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cxnSp>
        <p:nvCxnSpPr>
          <p:cNvPr id="37" name="Straight Connector 36"/>
          <p:cNvCxnSpPr/>
          <p:nvPr/>
        </p:nvCxnSpPr>
        <p:spPr>
          <a:xfrm flipH="1">
            <a:off x="399804" y="967829"/>
            <a:ext cx="8318131" cy="0"/>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p:nvPicPr>
        <p:blipFill>
          <a:blip r:embed="rId12"/>
          <a:stretch>
            <a:fillRect/>
          </a:stretch>
        </p:blipFill>
        <p:spPr>
          <a:xfrm>
            <a:off x="7678374" y="393614"/>
            <a:ext cx="1039560" cy="387815"/>
          </a:xfrm>
          <a:prstGeom prst="rect">
            <a:avLst/>
          </a:prstGeom>
        </p:spPr>
      </p:pic>
      <p:pic>
        <p:nvPicPr>
          <p:cNvPr id="7" name="Picture 6"/>
          <p:cNvPicPr>
            <a:picLocks noChangeAspect="1"/>
          </p:cNvPicPr>
          <p:nvPr/>
        </p:nvPicPr>
        <p:blipFill>
          <a:blip r:embed="rId13"/>
          <a:stretch>
            <a:fillRect/>
          </a:stretch>
        </p:blipFill>
        <p:spPr>
          <a:xfrm>
            <a:off x="3121" y="54"/>
            <a:ext cx="9140880" cy="201532"/>
          </a:xfrm>
          <a:prstGeom prst="rect">
            <a:avLst/>
          </a:prstGeom>
        </p:spPr>
      </p:pic>
    </p:spTree>
    <p:extLst>
      <p:ext uri="{BB962C8B-B14F-4D97-AF65-F5344CB8AC3E}">
        <p14:creationId xmlns:p14="http://schemas.microsoft.com/office/powerpoint/2010/main" val="897595234"/>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8" r:id="rId3"/>
    <p:sldLayoutId id="2147483716" r:id="rId4"/>
    <p:sldLayoutId id="2147483720" r:id="rId5"/>
    <p:sldLayoutId id="2147483721" r:id="rId6"/>
    <p:sldLayoutId id="2147483722" r:id="rId7"/>
    <p:sldLayoutId id="2147483723" r:id="rId8"/>
    <p:sldLayoutId id="2147483724" r:id="rId9"/>
    <p:sldLayoutId id="2147483726" r:id="rId10"/>
  </p:sldLayoutIdLst>
  <p:timing>
    <p:tnLst>
      <p:par>
        <p:cTn id="1" dur="indefinite" restart="never" nodeType="tmRoot"/>
      </p:par>
    </p:tnLst>
  </p:timing>
  <p:hf hdr="0" ftr="0" dt="0"/>
  <p:txStyles>
    <p:titleStyle>
      <a:lvl1pPr algn="l" defTabSz="457189" rtl="0" eaLnBrk="1" latinLnBrk="0" hangingPunct="1">
        <a:spcBef>
          <a:spcPct val="0"/>
        </a:spcBef>
        <a:buNone/>
        <a:defRPr sz="2800" b="0" kern="1200">
          <a:solidFill>
            <a:srgbClr val="11AB68"/>
          </a:solidFill>
          <a:latin typeface="+mj-lt"/>
          <a:ea typeface="+mj-ea"/>
          <a:cs typeface="Raleway"/>
        </a:defRPr>
      </a:lvl1pPr>
    </p:titleStyle>
    <p:bodyStyle>
      <a:lvl1pPr marL="342892" indent="-342892" algn="l" defTabSz="457189" rtl="0" eaLnBrk="1" latinLnBrk="0" hangingPunct="1">
        <a:spcBef>
          <a:spcPct val="20000"/>
        </a:spcBef>
        <a:buFont typeface="Wingdings" panose="05000000000000000000" pitchFamily="2" charset="2"/>
        <a:buChar char="§"/>
        <a:defRPr sz="2600" kern="1200">
          <a:solidFill>
            <a:schemeClr val="tx1"/>
          </a:solidFill>
          <a:latin typeface="+mn-lt"/>
          <a:ea typeface="+mn-ea"/>
          <a:cs typeface="Raleway"/>
        </a:defRPr>
      </a:lvl1pPr>
      <a:lvl2pPr marL="742931" indent="-285743" algn="l" defTabSz="457189" rtl="0" eaLnBrk="1" latinLnBrk="0" hangingPunct="1">
        <a:spcBef>
          <a:spcPct val="20000"/>
        </a:spcBef>
        <a:buFont typeface="Courier New" panose="02070309020205020404" pitchFamily="49" charset="0"/>
        <a:buChar char="o"/>
        <a:defRPr sz="2400" kern="1200">
          <a:solidFill>
            <a:schemeClr val="tx1"/>
          </a:solidFill>
          <a:latin typeface="+mn-lt"/>
          <a:ea typeface="+mn-ea"/>
          <a:cs typeface="Raleway"/>
        </a:defRPr>
      </a:lvl2pPr>
      <a:lvl3pPr marL="1142972" indent="-228594" algn="l" defTabSz="457189" rtl="0" eaLnBrk="1" latinLnBrk="0" hangingPunct="1">
        <a:spcBef>
          <a:spcPct val="20000"/>
        </a:spcBef>
        <a:buFont typeface="Wingdings" panose="05000000000000000000" pitchFamily="2" charset="2"/>
        <a:buChar char="Ø"/>
        <a:defRPr sz="2000" kern="1200">
          <a:solidFill>
            <a:schemeClr val="tx1"/>
          </a:solidFill>
          <a:latin typeface="+mn-lt"/>
          <a:ea typeface="+mn-ea"/>
          <a:cs typeface="Raleway"/>
        </a:defRPr>
      </a:lvl3pPr>
      <a:lvl4pPr marL="1657316" indent="-285750" algn="l" defTabSz="457189" rtl="0" eaLnBrk="1" latinLnBrk="0" hangingPunct="1">
        <a:spcBef>
          <a:spcPct val="20000"/>
        </a:spcBef>
        <a:buFont typeface="Arial" panose="020B0604020202020204" pitchFamily="34" charset="0"/>
        <a:buChar char="•"/>
        <a:defRPr sz="1800" kern="1200">
          <a:solidFill>
            <a:schemeClr val="tx1"/>
          </a:solidFill>
          <a:latin typeface="+mn-lt"/>
          <a:ea typeface="+mn-ea"/>
          <a:cs typeface="Raleway"/>
        </a:defRPr>
      </a:lvl4pPr>
      <a:lvl5pPr marL="2057348" indent="-228594" algn="l" defTabSz="457189" rtl="0" eaLnBrk="1" latinLnBrk="0" hangingPunct="1">
        <a:spcBef>
          <a:spcPct val="20000"/>
        </a:spcBef>
        <a:buFont typeface="Arial"/>
        <a:buChar char="»"/>
        <a:defRPr sz="1600" kern="1200">
          <a:solidFill>
            <a:schemeClr val="tx1"/>
          </a:solidFill>
          <a:latin typeface="+mn-lt"/>
          <a:ea typeface="+mn-ea"/>
          <a:cs typeface="Raleway"/>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7793" y="407327"/>
            <a:ext cx="6096000" cy="356085"/>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040233"/>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553200" y="4723821"/>
            <a:ext cx="2133600" cy="273844"/>
          </a:xfrm>
          <a:prstGeom prst="rect">
            <a:avLst/>
          </a:prstGeom>
        </p:spPr>
        <p:txBody>
          <a:bodyPr vert="horz" lIns="91440" tIns="45720" rIns="91440" bIns="45720" rtlCol="0" anchor="ctr"/>
          <a:lstStyle>
            <a:lvl1pPr algn="r">
              <a:defRPr sz="1200">
                <a:solidFill>
                  <a:srgbClr val="11AB68"/>
                </a:solidFill>
                <a:latin typeface="Calibri Light" panose="020F0302020204030204" pitchFamily="34" charset="0"/>
                <a:cs typeface="Calibri Light" panose="020F0302020204030204" pitchFamily="34" charset="0"/>
              </a:defRPr>
            </a:lvl1pPr>
          </a:lstStyle>
          <a:p>
            <a:pPr defTabSz="457189"/>
            <a:fld id="{D60D1EDE-7116-2443-9BDD-368CE5B37660}" type="slidenum">
              <a:rPr lang="en-US" smtClean="0"/>
              <a:pPr defTabSz="457189"/>
              <a:t>‹#›</a:t>
            </a:fld>
            <a:endParaRPr lang="en-US" dirty="0"/>
          </a:p>
        </p:txBody>
      </p:sp>
      <p:sp>
        <p:nvSpPr>
          <p:cNvPr id="32" name="Date Placeholder 3"/>
          <p:cNvSpPr txBox="1">
            <a:spLocks/>
          </p:cNvSpPr>
          <p:nvPr userDrawn="1"/>
        </p:nvSpPr>
        <p:spPr>
          <a:xfrm>
            <a:off x="457200" y="4723821"/>
            <a:ext cx="2133600" cy="273844"/>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Raleway"/>
                <a:ea typeface="+mn-ea"/>
                <a:cs typeface="Raleway"/>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smtClean="0">
                <a:solidFill>
                  <a:srgbClr val="11AB68"/>
                </a:solidFill>
                <a:latin typeface="Calibri Light" panose="020F0302020204030204" pitchFamily="34" charset="0"/>
              </a:rPr>
              <a:t>EnvolveRx.com</a:t>
            </a:r>
            <a:endParaRPr lang="en-US" b="1" dirty="0">
              <a:solidFill>
                <a:srgbClr val="11AB68"/>
              </a:solidFill>
              <a:latin typeface="Calibri Light" panose="020F0302020204030204" pitchFamily="34" charset="0"/>
            </a:endParaRPr>
          </a:p>
        </p:txBody>
      </p:sp>
      <p:grpSp>
        <p:nvGrpSpPr>
          <p:cNvPr id="27" name="Group 26"/>
          <p:cNvGrpSpPr/>
          <p:nvPr userDrawn="1"/>
        </p:nvGrpSpPr>
        <p:grpSpPr>
          <a:xfrm>
            <a:off x="4257731" y="4720366"/>
            <a:ext cx="628539" cy="280755"/>
            <a:chOff x="3256504" y="4721279"/>
            <a:chExt cx="628539" cy="280755"/>
          </a:xfrm>
        </p:grpSpPr>
        <p:sp>
          <p:nvSpPr>
            <p:cNvPr id="5" name="Oval 4"/>
            <p:cNvSpPr/>
            <p:nvPr userDrawn="1"/>
          </p:nvSpPr>
          <p:spPr>
            <a:xfrm>
              <a:off x="3256504" y="4721279"/>
              <a:ext cx="276847" cy="276847"/>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1800">
                <a:solidFill>
                  <a:srgbClr val="FFFFFF"/>
                </a:solidFill>
              </a:endParaRPr>
            </a:p>
          </p:txBody>
        </p:sp>
        <p:sp>
          <p:nvSpPr>
            <p:cNvPr id="30" name="Oval 29"/>
            <p:cNvSpPr/>
            <p:nvPr userDrawn="1"/>
          </p:nvSpPr>
          <p:spPr>
            <a:xfrm>
              <a:off x="3608196" y="4725187"/>
              <a:ext cx="276847" cy="276847"/>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1800">
                <a:solidFill>
                  <a:srgbClr val="FFFFFF"/>
                </a:solidFill>
              </a:endParaRPr>
            </a:p>
          </p:txBody>
        </p:sp>
        <p:grpSp>
          <p:nvGrpSpPr>
            <p:cNvPr id="8" name="Group 7"/>
            <p:cNvGrpSpPr/>
            <p:nvPr userDrawn="1"/>
          </p:nvGrpSpPr>
          <p:grpSpPr>
            <a:xfrm>
              <a:off x="3365891" y="4826243"/>
              <a:ext cx="45719" cy="73401"/>
              <a:chOff x="3345327" y="4804129"/>
              <a:chExt cx="74099" cy="118964"/>
            </a:xfrm>
          </p:grpSpPr>
          <p:cxnSp>
            <p:nvCxnSpPr>
              <p:cNvPr id="31" name="Straight Connector 30"/>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34" name="Group 33"/>
            <p:cNvGrpSpPr/>
            <p:nvPr userDrawn="1"/>
          </p:nvGrpSpPr>
          <p:grpSpPr>
            <a:xfrm flipH="1" flipV="1">
              <a:off x="3727667" y="4823914"/>
              <a:ext cx="45719" cy="73401"/>
              <a:chOff x="3345327" y="4804129"/>
              <a:chExt cx="74099" cy="118964"/>
            </a:xfrm>
          </p:grpSpPr>
          <p:cxnSp>
            <p:nvCxnSpPr>
              <p:cNvPr id="35" name="Straight Connector 34"/>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cxnSp>
        <p:nvCxnSpPr>
          <p:cNvPr id="37" name="Straight Connector 36"/>
          <p:cNvCxnSpPr/>
          <p:nvPr userDrawn="1"/>
        </p:nvCxnSpPr>
        <p:spPr>
          <a:xfrm flipH="1">
            <a:off x="399804" y="967829"/>
            <a:ext cx="8318131" cy="0"/>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userDrawn="1"/>
        </p:nvPicPr>
        <p:blipFill>
          <a:blip r:embed="rId12"/>
          <a:stretch>
            <a:fillRect/>
          </a:stretch>
        </p:blipFill>
        <p:spPr>
          <a:xfrm>
            <a:off x="7678374" y="393614"/>
            <a:ext cx="1039560" cy="387815"/>
          </a:xfrm>
          <a:prstGeom prst="rect">
            <a:avLst/>
          </a:prstGeom>
        </p:spPr>
      </p:pic>
      <p:pic>
        <p:nvPicPr>
          <p:cNvPr id="7" name="Picture 6"/>
          <p:cNvPicPr>
            <a:picLocks noChangeAspect="1"/>
          </p:cNvPicPr>
          <p:nvPr userDrawn="1"/>
        </p:nvPicPr>
        <p:blipFill>
          <a:blip r:embed="rId13"/>
          <a:stretch>
            <a:fillRect/>
          </a:stretch>
        </p:blipFill>
        <p:spPr>
          <a:xfrm>
            <a:off x="3121" y="54"/>
            <a:ext cx="9140880" cy="201532"/>
          </a:xfrm>
          <a:prstGeom prst="rect">
            <a:avLst/>
          </a:prstGeom>
        </p:spPr>
      </p:pic>
    </p:spTree>
    <p:extLst>
      <p:ext uri="{BB962C8B-B14F-4D97-AF65-F5344CB8AC3E}">
        <p14:creationId xmlns:p14="http://schemas.microsoft.com/office/powerpoint/2010/main" val="3863901736"/>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Lst>
  <p:timing>
    <p:tnLst>
      <p:par>
        <p:cTn id="1" dur="indefinite" restart="never" nodeType="tmRoot"/>
      </p:par>
    </p:tnLst>
  </p:timing>
  <p:hf hdr="0" ftr="0" dt="0"/>
  <p:txStyles>
    <p:titleStyle>
      <a:lvl1pPr algn="l" defTabSz="457189" rtl="0" eaLnBrk="1" latinLnBrk="0" hangingPunct="1">
        <a:spcBef>
          <a:spcPct val="0"/>
        </a:spcBef>
        <a:buNone/>
        <a:defRPr sz="2800" b="0" kern="1200">
          <a:solidFill>
            <a:srgbClr val="11AB68"/>
          </a:solidFill>
          <a:latin typeface="+mj-lt"/>
          <a:ea typeface="+mj-ea"/>
          <a:cs typeface="Raleway"/>
        </a:defRPr>
      </a:lvl1pPr>
    </p:titleStyle>
    <p:bodyStyle>
      <a:lvl1pPr marL="342892" indent="-342892" algn="l" defTabSz="457189" rtl="0" eaLnBrk="1" latinLnBrk="0" hangingPunct="1">
        <a:spcBef>
          <a:spcPct val="20000"/>
        </a:spcBef>
        <a:buFont typeface="Wingdings" panose="05000000000000000000" pitchFamily="2" charset="2"/>
        <a:buChar char="§"/>
        <a:defRPr sz="2600" kern="1200">
          <a:solidFill>
            <a:schemeClr val="tx1"/>
          </a:solidFill>
          <a:latin typeface="+mn-lt"/>
          <a:ea typeface="+mn-ea"/>
          <a:cs typeface="Raleway"/>
        </a:defRPr>
      </a:lvl1pPr>
      <a:lvl2pPr marL="742931" indent="-285743" algn="l" defTabSz="457189" rtl="0" eaLnBrk="1" latinLnBrk="0" hangingPunct="1">
        <a:spcBef>
          <a:spcPct val="20000"/>
        </a:spcBef>
        <a:buFont typeface="Courier New" panose="02070309020205020404" pitchFamily="49" charset="0"/>
        <a:buChar char="o"/>
        <a:defRPr sz="2400" kern="1200">
          <a:solidFill>
            <a:schemeClr val="tx1"/>
          </a:solidFill>
          <a:latin typeface="+mn-lt"/>
          <a:ea typeface="+mn-ea"/>
          <a:cs typeface="Raleway"/>
        </a:defRPr>
      </a:lvl2pPr>
      <a:lvl3pPr marL="1142972" indent="-228594" algn="l" defTabSz="457189" rtl="0" eaLnBrk="1" latinLnBrk="0" hangingPunct="1">
        <a:spcBef>
          <a:spcPct val="20000"/>
        </a:spcBef>
        <a:buFont typeface="Wingdings" panose="05000000000000000000" pitchFamily="2" charset="2"/>
        <a:buChar char="Ø"/>
        <a:defRPr sz="2000" kern="1200">
          <a:solidFill>
            <a:schemeClr val="tx1"/>
          </a:solidFill>
          <a:latin typeface="+mn-lt"/>
          <a:ea typeface="+mn-ea"/>
          <a:cs typeface="Raleway"/>
        </a:defRPr>
      </a:lvl3pPr>
      <a:lvl4pPr marL="1657316" indent="-285750" algn="l" defTabSz="457189" rtl="0" eaLnBrk="1" latinLnBrk="0" hangingPunct="1">
        <a:spcBef>
          <a:spcPct val="20000"/>
        </a:spcBef>
        <a:buFont typeface="Arial" panose="020B0604020202020204" pitchFamily="34" charset="0"/>
        <a:buChar char="•"/>
        <a:defRPr sz="1800" kern="1200">
          <a:solidFill>
            <a:schemeClr val="tx1"/>
          </a:solidFill>
          <a:latin typeface="+mn-lt"/>
          <a:ea typeface="+mn-ea"/>
          <a:cs typeface="Raleway"/>
        </a:defRPr>
      </a:lvl4pPr>
      <a:lvl5pPr marL="2057348" indent="-228594" algn="l" defTabSz="457189" rtl="0" eaLnBrk="1" latinLnBrk="0" hangingPunct="1">
        <a:spcBef>
          <a:spcPct val="20000"/>
        </a:spcBef>
        <a:buFont typeface="Arial"/>
        <a:buChar char="»"/>
        <a:defRPr sz="1600" kern="1200">
          <a:solidFill>
            <a:schemeClr val="tx1"/>
          </a:solidFill>
          <a:latin typeface="+mn-lt"/>
          <a:ea typeface="+mn-ea"/>
          <a:cs typeface="Raleway"/>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hyperlink" Target="https://www.cdc.gov/antibiotic-use/community/for-hcp/index.html"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hyperlink" Target="http://emerald.tufts.edu/med/apua/about_issue/about-the-issue---the-cost-of-resistance.shtml" TargetMode="External"/><Relationship Id="rId3" Type="http://schemas.openxmlformats.org/officeDocument/2006/relationships/hyperlink" Target="https://www.cdc.gov/drugresistance/threat-report-2013/pdf/ar-threats-2013-" TargetMode="External"/><Relationship Id="rId7" Type="http://schemas.openxmlformats.org/officeDocument/2006/relationships/hyperlink" Target="http://www.idsociety.org/View_All_Antimicrobial_Resistance__for_Professionals/"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s://www.niaid.nih.gov/research/antimicrobial-resistance" TargetMode="External"/><Relationship Id="rId5" Type="http://schemas.openxmlformats.org/officeDocument/2006/relationships/hyperlink" Target="https://www.cdc.gov/getsmart/community/about/antibiotic-resistance-" TargetMode="External"/><Relationship Id="rId4" Type="http://schemas.openxmlformats.org/officeDocument/2006/relationships/hyperlink" Target="http://www.who.int/mediacentre/factsheets/fs194/en/" TargetMode="External"/><Relationship Id="rId9" Type="http://schemas.openxmlformats.org/officeDocument/2006/relationships/hyperlink" Target="http://www.uptodate.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593670" y="1092616"/>
            <a:ext cx="7962900" cy="1102519"/>
          </a:xfrm>
        </p:spPr>
        <p:txBody>
          <a:bodyPr>
            <a:normAutofit/>
          </a:bodyPr>
          <a:lstStyle/>
          <a:p>
            <a:r>
              <a:rPr lang="en-US" b="0" dirty="0" smtClean="0">
                <a:solidFill>
                  <a:srgbClr val="11AB68"/>
                </a:solidFill>
                <a:latin typeface="Arial" panose="020B0604020202020204" pitchFamily="34" charset="0"/>
                <a:cs typeface="Arial" panose="020B0604020202020204" pitchFamily="34" charset="0"/>
              </a:rPr>
              <a:t>Antibiotic Drug Resistance</a:t>
            </a:r>
            <a:endParaRPr lang="en-US" b="0" dirty="0">
              <a:solidFill>
                <a:srgbClr val="11AB68"/>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831634" y="1817370"/>
            <a:ext cx="7955280" cy="1504950"/>
          </a:xfrm>
        </p:spPr>
        <p:txBody>
          <a:bodyPr>
            <a:noAutofit/>
          </a:bodyPr>
          <a:lstStyle/>
          <a:p>
            <a:r>
              <a:rPr lang="en-US" sz="2600" dirty="0" smtClean="0">
                <a:latin typeface="Arial" panose="020B0604020202020204" pitchFamily="34" charset="0"/>
                <a:cs typeface="Arial" panose="020B0604020202020204" pitchFamily="34" charset="0"/>
              </a:rPr>
              <a:t>Rupal Shah, </a:t>
            </a:r>
            <a:r>
              <a:rPr lang="en-US" sz="2600" dirty="0" err="1" smtClean="0">
                <a:latin typeface="Arial" panose="020B0604020202020204" pitchFamily="34" charset="0"/>
                <a:cs typeface="Arial" panose="020B0604020202020204" pitchFamily="34" charset="0"/>
              </a:rPr>
              <a:t>PharmD</a:t>
            </a:r>
            <a:r>
              <a:rPr lang="en-US" sz="2600" dirty="0" smtClean="0">
                <a:latin typeface="Arial" panose="020B0604020202020204" pitchFamily="34" charset="0"/>
                <a:cs typeface="Arial" panose="020B0604020202020204" pitchFamily="34" charset="0"/>
              </a:rPr>
              <a:t>. </a:t>
            </a:r>
            <a:endParaRPr lang="en-US" sz="2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1"/>
          </p:nvPr>
        </p:nvSpPr>
        <p:spPr/>
        <p:txBody>
          <a:bodyPr/>
          <a:lstStyle/>
          <a:p>
            <a:fld id="{D60D1EDE-7116-2443-9BDD-368CE5B37660}" type="slidenum">
              <a:rPr lang="en-US" smtClean="0"/>
              <a:pPr/>
              <a:t>1</a:t>
            </a:fld>
            <a:endParaRPr lang="en-US" dirty="0"/>
          </a:p>
        </p:txBody>
      </p:sp>
      <p:pic>
        <p:nvPicPr>
          <p:cNvPr id="5" name="Picture 4"/>
          <p:cNvPicPr>
            <a:picLocks noChangeAspect="1"/>
          </p:cNvPicPr>
          <p:nvPr/>
        </p:nvPicPr>
        <p:blipFill>
          <a:blip r:embed="rId3"/>
          <a:stretch>
            <a:fillRect/>
          </a:stretch>
        </p:blipFill>
        <p:spPr>
          <a:xfrm>
            <a:off x="6663210" y="332957"/>
            <a:ext cx="2017024" cy="759659"/>
          </a:xfrm>
          <a:prstGeom prst="rect">
            <a:avLst/>
          </a:prstGeom>
        </p:spPr>
      </p:pic>
      <p:pic>
        <p:nvPicPr>
          <p:cNvPr id="7" name="Picture 6"/>
          <p:cNvPicPr>
            <a:picLocks noChangeAspect="1"/>
          </p:cNvPicPr>
          <p:nvPr/>
        </p:nvPicPr>
        <p:blipFill>
          <a:blip r:embed="rId4"/>
          <a:stretch>
            <a:fillRect/>
          </a:stretch>
        </p:blipFill>
        <p:spPr>
          <a:xfrm>
            <a:off x="3120" y="-15857"/>
            <a:ext cx="9144000" cy="201601"/>
          </a:xfrm>
          <a:prstGeom prst="rect">
            <a:avLst/>
          </a:prstGeom>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19579" y="2456498"/>
            <a:ext cx="5535613"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89384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 </a:t>
            </a:r>
            <a:endParaRPr lang="en-US" dirty="0"/>
          </a:p>
        </p:txBody>
      </p:sp>
      <p:sp>
        <p:nvSpPr>
          <p:cNvPr id="3" name="Content Placeholder 2"/>
          <p:cNvSpPr>
            <a:spLocks noGrp="1"/>
          </p:cNvSpPr>
          <p:nvPr>
            <p:ph idx="1"/>
          </p:nvPr>
        </p:nvSpPr>
        <p:spPr>
          <a:xfrm>
            <a:off x="388620" y="1040233"/>
            <a:ext cx="8229600" cy="3394472"/>
          </a:xfrm>
        </p:spPr>
        <p:txBody>
          <a:bodyPr/>
          <a:lstStyle/>
          <a:p>
            <a:r>
              <a:rPr lang="en-US" dirty="0" smtClean="0"/>
              <a:t>Unnecessary exposure diminishes future effectiveness</a:t>
            </a:r>
          </a:p>
          <a:p>
            <a:r>
              <a:rPr lang="en-US" dirty="0" smtClean="0"/>
              <a:t>Increased risk of adverse events such as </a:t>
            </a:r>
            <a:r>
              <a:rPr lang="en-US" i="1" dirty="0" smtClean="0"/>
              <a:t>C. </a:t>
            </a:r>
            <a:r>
              <a:rPr lang="en-US" i="1" dirty="0" err="1" smtClean="0"/>
              <a:t>difficile</a:t>
            </a:r>
            <a:endParaRPr lang="en-US" i="1" dirty="0" smtClean="0"/>
          </a:p>
          <a:p>
            <a:r>
              <a:rPr lang="en-US" dirty="0" smtClean="0"/>
              <a:t>Increased drug-drug interactions</a:t>
            </a:r>
          </a:p>
          <a:p>
            <a:r>
              <a:rPr lang="en-US" dirty="0" smtClean="0"/>
              <a:t>Emergence of multidrug resistance bacteria</a:t>
            </a:r>
            <a:endParaRPr lang="en-US" dirty="0"/>
          </a:p>
        </p:txBody>
      </p:sp>
      <p:sp>
        <p:nvSpPr>
          <p:cNvPr id="4" name="Slide Number Placeholder 3"/>
          <p:cNvSpPr>
            <a:spLocks noGrp="1"/>
          </p:cNvSpPr>
          <p:nvPr>
            <p:ph type="sldNum" sz="quarter" idx="12"/>
          </p:nvPr>
        </p:nvSpPr>
        <p:spPr/>
        <p:txBody>
          <a:bodyPr/>
          <a:lstStyle/>
          <a:p>
            <a:fld id="{D60D1EDE-7116-2443-9BDD-368CE5B37660}" type="slidenum">
              <a:rPr lang="en-US" smtClean="0"/>
              <a:pPr/>
              <a:t>10</a:t>
            </a:fld>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83255" y="3070859"/>
            <a:ext cx="2184484" cy="1636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7632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3074"/>
                                        </p:tgtEl>
                                        <p:attrNameLst>
                                          <p:attrName>r</p:attrName>
                                        </p:attrNameLst>
                                      </p:cBhvr>
                                    </p:animRot>
                                    <p:animRot by="-240000">
                                      <p:cBhvr>
                                        <p:cTn id="7" dur="200" fill="hold">
                                          <p:stCondLst>
                                            <p:cond delay="200"/>
                                          </p:stCondLst>
                                        </p:cTn>
                                        <p:tgtEl>
                                          <p:spTgt spid="3074"/>
                                        </p:tgtEl>
                                        <p:attrNameLst>
                                          <p:attrName>r</p:attrName>
                                        </p:attrNameLst>
                                      </p:cBhvr>
                                    </p:animRot>
                                    <p:animRot by="240000">
                                      <p:cBhvr>
                                        <p:cTn id="8" dur="200" fill="hold">
                                          <p:stCondLst>
                                            <p:cond delay="400"/>
                                          </p:stCondLst>
                                        </p:cTn>
                                        <p:tgtEl>
                                          <p:spTgt spid="3074"/>
                                        </p:tgtEl>
                                        <p:attrNameLst>
                                          <p:attrName>r</p:attrName>
                                        </p:attrNameLst>
                                      </p:cBhvr>
                                    </p:animRot>
                                    <p:animRot by="-240000">
                                      <p:cBhvr>
                                        <p:cTn id="9" dur="200" fill="hold">
                                          <p:stCondLst>
                                            <p:cond delay="600"/>
                                          </p:stCondLst>
                                        </p:cTn>
                                        <p:tgtEl>
                                          <p:spTgt spid="3074"/>
                                        </p:tgtEl>
                                        <p:attrNameLst>
                                          <p:attrName>r</p:attrName>
                                        </p:attrNameLst>
                                      </p:cBhvr>
                                    </p:animRot>
                                    <p:animRot by="120000">
                                      <p:cBhvr>
                                        <p:cTn id="10" dur="200" fill="hold">
                                          <p:stCondLst>
                                            <p:cond delay="800"/>
                                          </p:stCondLst>
                                        </p:cTn>
                                        <p:tgtEl>
                                          <p:spTgt spid="307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World </a:t>
            </a:r>
            <a:r>
              <a:rPr lang="en-US" dirty="0"/>
              <a:t>is </a:t>
            </a:r>
            <a:r>
              <a:rPr lang="en-US" dirty="0" smtClean="0"/>
              <a:t>Running Out </a:t>
            </a:r>
            <a:r>
              <a:rPr lang="en-US" dirty="0"/>
              <a:t>of </a:t>
            </a:r>
            <a:r>
              <a:rPr lang="en-US" dirty="0" smtClean="0"/>
              <a:t>Antibiotics</a:t>
            </a:r>
            <a:endParaRPr lang="en-US" dirty="0"/>
          </a:p>
        </p:txBody>
      </p:sp>
      <p:sp>
        <p:nvSpPr>
          <p:cNvPr id="3" name="Content Placeholder 2"/>
          <p:cNvSpPr>
            <a:spLocks noGrp="1"/>
          </p:cNvSpPr>
          <p:nvPr>
            <p:ph idx="1"/>
          </p:nvPr>
        </p:nvSpPr>
        <p:spPr/>
        <p:txBody>
          <a:bodyPr>
            <a:normAutofit/>
          </a:bodyPr>
          <a:lstStyle/>
          <a:p>
            <a:r>
              <a:rPr lang="en-US" dirty="0"/>
              <a:t> </a:t>
            </a:r>
            <a:r>
              <a:rPr lang="en-US" sz="2800" dirty="0"/>
              <a:t>World Health Organization (WHO) </a:t>
            </a:r>
            <a:r>
              <a:rPr lang="en-US" sz="2800" dirty="0" smtClean="0"/>
              <a:t>in September </a:t>
            </a:r>
            <a:r>
              <a:rPr lang="en-US" sz="2800" dirty="0"/>
              <a:t>2017 released </a:t>
            </a:r>
            <a:r>
              <a:rPr lang="en-US" sz="2800" dirty="0" smtClean="0"/>
              <a:t>a report that </a:t>
            </a:r>
            <a:r>
              <a:rPr lang="en-US" sz="2800" dirty="0"/>
              <a:t>identifies 51 new antibiotics and biologicals in clinical development to treat priority </a:t>
            </a:r>
            <a:r>
              <a:rPr lang="en-US" sz="2800" dirty="0" smtClean="0"/>
              <a:t>antibiotic resistance… Among all these only </a:t>
            </a:r>
            <a:r>
              <a:rPr lang="en-US" sz="2800" dirty="0"/>
              <a:t>8 are classed by WHO as innovative treatments that will add </a:t>
            </a:r>
            <a:r>
              <a:rPr lang="en-US" sz="2800" dirty="0" smtClean="0"/>
              <a:t>value</a:t>
            </a:r>
          </a:p>
        </p:txBody>
      </p:sp>
      <p:sp>
        <p:nvSpPr>
          <p:cNvPr id="4" name="Slide Number Placeholder 3"/>
          <p:cNvSpPr>
            <a:spLocks noGrp="1"/>
          </p:cNvSpPr>
          <p:nvPr>
            <p:ph type="sldNum" sz="quarter" idx="12"/>
          </p:nvPr>
        </p:nvSpPr>
        <p:spPr/>
        <p:txBody>
          <a:bodyPr/>
          <a:lstStyle/>
          <a:p>
            <a:fld id="{D60D1EDE-7116-2443-9BDD-368CE5B37660}" type="slidenum">
              <a:rPr lang="en-US" smtClean="0"/>
              <a:pPr/>
              <a:t>11</a:t>
            </a:fld>
            <a:endParaRPr lang="en-US" dirty="0"/>
          </a:p>
        </p:txBody>
      </p:sp>
    </p:spTree>
    <p:extLst>
      <p:ext uri="{BB962C8B-B14F-4D97-AF65-F5344CB8AC3E}">
        <p14:creationId xmlns:p14="http://schemas.microsoft.com/office/powerpoint/2010/main" val="39226068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smtClean="0"/>
              <a:t>Top 18 drug resistance threats – URGENT!</a:t>
            </a:r>
            <a:endParaRPr lang="en-US" sz="2600" dirty="0"/>
          </a:p>
        </p:txBody>
      </p:sp>
      <p:sp>
        <p:nvSpPr>
          <p:cNvPr id="4" name="Slide Number Placeholder 3"/>
          <p:cNvSpPr>
            <a:spLocks noGrp="1"/>
          </p:cNvSpPr>
          <p:nvPr>
            <p:ph type="sldNum" sz="quarter" idx="12"/>
          </p:nvPr>
        </p:nvSpPr>
        <p:spPr/>
        <p:txBody>
          <a:bodyPr/>
          <a:lstStyle/>
          <a:p>
            <a:fld id="{D60D1EDE-7116-2443-9BDD-368CE5B37660}" type="slidenum">
              <a:rPr lang="en-US" smtClean="0"/>
              <a:pPr/>
              <a:t>12</a:t>
            </a:fld>
            <a:endParaRPr lang="en-US"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86512" y="1081564"/>
            <a:ext cx="6511895" cy="11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112520" y="2453639"/>
            <a:ext cx="6934200" cy="1508105"/>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Clostridium </a:t>
            </a:r>
            <a:r>
              <a:rPr lang="en-US" sz="2400" dirty="0" err="1" smtClean="0"/>
              <a:t>difficile</a:t>
            </a:r>
            <a:r>
              <a:rPr lang="en-US" sz="2400" dirty="0" smtClean="0"/>
              <a:t> (C. diff)</a:t>
            </a:r>
          </a:p>
          <a:p>
            <a:pPr marL="285750" indent="-285750">
              <a:buFont typeface="Arial" panose="020B0604020202020204" pitchFamily="34" charset="0"/>
              <a:buChar char="•"/>
            </a:pPr>
            <a:r>
              <a:rPr lang="en-US" sz="2400" dirty="0" err="1"/>
              <a:t>Carbapenem</a:t>
            </a:r>
            <a:r>
              <a:rPr lang="en-US" sz="2400" dirty="0"/>
              <a:t>-Resistant </a:t>
            </a:r>
            <a:r>
              <a:rPr lang="en-US" sz="2400" dirty="0" err="1"/>
              <a:t>Enterobacteriaceae</a:t>
            </a:r>
            <a:r>
              <a:rPr lang="en-US" sz="2400" dirty="0"/>
              <a:t> (CRE</a:t>
            </a:r>
            <a:r>
              <a:rPr lang="en-US" sz="2400" dirty="0" smtClean="0"/>
              <a:t>)</a:t>
            </a:r>
            <a:endParaRPr lang="en-US" sz="2400" dirty="0"/>
          </a:p>
          <a:p>
            <a:pPr marL="285750" indent="-285750">
              <a:buFont typeface="Arial" panose="020B0604020202020204" pitchFamily="34" charset="0"/>
              <a:buChar char="•"/>
            </a:pPr>
            <a:r>
              <a:rPr lang="en-US" sz="2400" dirty="0"/>
              <a:t>Neisseria </a:t>
            </a:r>
            <a:r>
              <a:rPr lang="en-US" sz="2400" dirty="0" err="1" smtClean="0"/>
              <a:t>gonorrhoeae</a:t>
            </a:r>
            <a:r>
              <a:rPr lang="en-US" sz="2400" dirty="0" smtClean="0"/>
              <a:t> (cephalosporin resistance)</a:t>
            </a:r>
            <a:endParaRPr lang="en-US" sz="2400" dirty="0"/>
          </a:p>
          <a:p>
            <a:endParaRPr lang="en-US" sz="2000" dirty="0"/>
          </a:p>
        </p:txBody>
      </p:sp>
    </p:spTree>
    <p:extLst>
      <p:ext uri="{BB962C8B-B14F-4D97-AF65-F5344CB8AC3E}">
        <p14:creationId xmlns:p14="http://schemas.microsoft.com/office/powerpoint/2010/main" val="4882526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 18 drug resistance threats </a:t>
            </a:r>
            <a:r>
              <a:rPr lang="en-US" dirty="0" smtClean="0"/>
              <a:t>- Serious</a:t>
            </a:r>
            <a:endParaRPr lang="en-US" dirty="0"/>
          </a:p>
        </p:txBody>
      </p:sp>
      <p:sp>
        <p:nvSpPr>
          <p:cNvPr id="4" name="Slide Number Placeholder 3"/>
          <p:cNvSpPr>
            <a:spLocks noGrp="1"/>
          </p:cNvSpPr>
          <p:nvPr>
            <p:ph type="sldNum" sz="quarter" idx="12"/>
          </p:nvPr>
        </p:nvSpPr>
        <p:spPr/>
        <p:txBody>
          <a:bodyPr/>
          <a:lstStyle/>
          <a:p>
            <a:fld id="{D60D1EDE-7116-2443-9BDD-368CE5B37660}" type="slidenum">
              <a:rPr lang="en-US" smtClean="0"/>
              <a:pPr/>
              <a:t>13</a:t>
            </a:fld>
            <a:endParaRPr lang="en-US" dirty="0"/>
          </a:p>
        </p:txBody>
      </p:sp>
      <p:sp>
        <p:nvSpPr>
          <p:cNvPr id="5" name="Content Placeholder 4"/>
          <p:cNvSpPr>
            <a:spLocks noGrp="1"/>
          </p:cNvSpPr>
          <p:nvPr>
            <p:ph sz="half" idx="13"/>
          </p:nvPr>
        </p:nvSpPr>
        <p:spPr>
          <a:xfrm>
            <a:off x="367302" y="2663526"/>
            <a:ext cx="7976597" cy="1519854"/>
          </a:xfrm>
        </p:spPr>
        <p:txBody>
          <a:bodyPr numCol="2">
            <a:normAutofit fontScale="62500" lnSpcReduction="20000"/>
          </a:bodyPr>
          <a:lstStyle/>
          <a:p>
            <a:pPr lvl="1"/>
            <a:r>
              <a:rPr lang="en-US" dirty="0" smtClean="0"/>
              <a:t>Multidrug-Resistant </a:t>
            </a:r>
            <a:r>
              <a:rPr lang="en-US" dirty="0" err="1"/>
              <a:t>Acinetobacter</a:t>
            </a:r>
            <a:endParaRPr lang="en-US" dirty="0"/>
          </a:p>
          <a:p>
            <a:pPr lvl="1"/>
            <a:r>
              <a:rPr lang="en-US" dirty="0"/>
              <a:t>Drug-Resistant Campylobacter </a:t>
            </a:r>
            <a:endParaRPr lang="en-US" dirty="0" smtClean="0"/>
          </a:p>
          <a:p>
            <a:pPr lvl="1"/>
            <a:r>
              <a:rPr lang="en-US" dirty="0" smtClean="0"/>
              <a:t>Fluconazole-Resistant Candida</a:t>
            </a:r>
            <a:endParaRPr lang="en-US" dirty="0"/>
          </a:p>
          <a:p>
            <a:pPr lvl="1"/>
            <a:r>
              <a:rPr lang="en-US" dirty="0"/>
              <a:t>Extended Spectrum </a:t>
            </a:r>
            <a:r>
              <a:rPr lang="en-US" dirty="0" err="1"/>
              <a:t>Enterobacteriaceae</a:t>
            </a:r>
            <a:r>
              <a:rPr lang="en-US" dirty="0"/>
              <a:t> (ESBL) </a:t>
            </a:r>
          </a:p>
          <a:p>
            <a:pPr lvl="1"/>
            <a:r>
              <a:rPr lang="en-US" dirty="0" err="1"/>
              <a:t>Vancomycin</a:t>
            </a:r>
            <a:r>
              <a:rPr lang="en-US" dirty="0"/>
              <a:t>-Resistant Enterococcus (VRE) </a:t>
            </a:r>
          </a:p>
          <a:p>
            <a:pPr lvl="1"/>
            <a:r>
              <a:rPr lang="en-US" dirty="0"/>
              <a:t>Multidrug-Resistant Pseudomonas </a:t>
            </a:r>
            <a:r>
              <a:rPr lang="en-US" dirty="0" err="1"/>
              <a:t>Aeruginosa</a:t>
            </a:r>
            <a:r>
              <a:rPr lang="en-US" dirty="0"/>
              <a:t> </a:t>
            </a:r>
          </a:p>
          <a:p>
            <a:pPr lvl="1"/>
            <a:r>
              <a:rPr lang="en-US" dirty="0" smtClean="0"/>
              <a:t>Drug-Resistant </a:t>
            </a:r>
            <a:r>
              <a:rPr lang="en-US" dirty="0"/>
              <a:t>Non-</a:t>
            </a:r>
            <a:r>
              <a:rPr lang="en-US" dirty="0" err="1"/>
              <a:t>Typhoidal</a:t>
            </a:r>
            <a:r>
              <a:rPr lang="en-US" dirty="0"/>
              <a:t> Salmonella </a:t>
            </a:r>
          </a:p>
          <a:p>
            <a:pPr lvl="1"/>
            <a:r>
              <a:rPr lang="en-US" dirty="0"/>
              <a:t>Drug-Resistant Salmonella Serotype </a:t>
            </a:r>
            <a:r>
              <a:rPr lang="en-US" dirty="0" err="1"/>
              <a:t>Typhi</a:t>
            </a:r>
            <a:r>
              <a:rPr lang="en-US" dirty="0"/>
              <a:t> </a:t>
            </a:r>
          </a:p>
          <a:p>
            <a:pPr lvl="1"/>
            <a:r>
              <a:rPr lang="en-US" dirty="0"/>
              <a:t>Drug-Resistant </a:t>
            </a:r>
            <a:r>
              <a:rPr lang="en-US" dirty="0" err="1"/>
              <a:t>Shigella</a:t>
            </a:r>
            <a:r>
              <a:rPr lang="en-US" dirty="0"/>
              <a:t> </a:t>
            </a:r>
          </a:p>
          <a:p>
            <a:pPr lvl="1"/>
            <a:r>
              <a:rPr lang="en-US" dirty="0"/>
              <a:t>Methicillin-Resistant Staphylococcus </a:t>
            </a:r>
            <a:r>
              <a:rPr lang="en-US" dirty="0" err="1"/>
              <a:t>Aureus</a:t>
            </a:r>
            <a:r>
              <a:rPr lang="en-US" dirty="0"/>
              <a:t> (MRSA) </a:t>
            </a:r>
          </a:p>
          <a:p>
            <a:pPr lvl="1"/>
            <a:r>
              <a:rPr lang="en-US" dirty="0"/>
              <a:t>Drug-Resistant Streptococcus </a:t>
            </a:r>
            <a:r>
              <a:rPr lang="en-US" dirty="0" err="1"/>
              <a:t>Pneumoniae</a:t>
            </a:r>
            <a:r>
              <a:rPr lang="en-US" dirty="0"/>
              <a:t> </a:t>
            </a:r>
          </a:p>
          <a:p>
            <a:pPr lvl="1"/>
            <a:r>
              <a:rPr lang="en-US" dirty="0"/>
              <a:t>Drug-Resistant Tuberculosis </a:t>
            </a:r>
          </a:p>
          <a:p>
            <a:pPr lvl="1"/>
            <a:endParaRPr lang="en-US" dirty="0"/>
          </a:p>
        </p:txBody>
      </p:sp>
      <p:pic>
        <p:nvPicPr>
          <p:cNvPr id="4100" name="Picture 4"/>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127760" y="1317001"/>
            <a:ext cx="6545580" cy="912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39605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 18 drug resistance threats </a:t>
            </a:r>
            <a:r>
              <a:rPr lang="en-US" dirty="0" smtClean="0"/>
              <a:t>- Concerning</a:t>
            </a:r>
            <a:endParaRPr lang="en-US" dirty="0"/>
          </a:p>
        </p:txBody>
      </p:sp>
      <p:sp>
        <p:nvSpPr>
          <p:cNvPr id="4" name="Slide Number Placeholder 3"/>
          <p:cNvSpPr>
            <a:spLocks noGrp="1"/>
          </p:cNvSpPr>
          <p:nvPr>
            <p:ph type="sldNum" sz="quarter" idx="12"/>
          </p:nvPr>
        </p:nvSpPr>
        <p:spPr/>
        <p:txBody>
          <a:bodyPr/>
          <a:lstStyle/>
          <a:p>
            <a:fld id="{D60D1EDE-7116-2443-9BDD-368CE5B37660}" type="slidenum">
              <a:rPr lang="en-US" smtClean="0"/>
              <a:pPr/>
              <a:t>14</a:t>
            </a:fld>
            <a:endParaRPr lang="en-US" dirty="0"/>
          </a:p>
        </p:txBody>
      </p:sp>
      <p:pic>
        <p:nvPicPr>
          <p:cNvPr id="5124" name="Picture 4"/>
          <p:cNvPicPr>
            <a:picLocks noGrp="1" noChangeAspect="1" noChangeArrowheads="1"/>
          </p:cNvPicPr>
          <p:nvPr>
            <p:ph sz="half" idx="13"/>
          </p:nvPr>
        </p:nvPicPr>
        <p:blipFill>
          <a:blip r:embed="rId3">
            <a:extLst>
              <a:ext uri="{28A0092B-C50C-407E-A947-70E740481C1C}">
                <a14:useLocalDpi xmlns:a14="http://schemas.microsoft.com/office/drawing/2010/main" val="0"/>
              </a:ext>
            </a:extLst>
          </a:blip>
          <a:srcRect/>
          <a:stretch>
            <a:fillRect/>
          </a:stretch>
        </p:blipFill>
        <p:spPr bwMode="auto">
          <a:xfrm>
            <a:off x="541563" y="1028700"/>
            <a:ext cx="7783800" cy="1091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6"/>
          <p:cNvSpPr>
            <a:spLocks noGrp="1"/>
          </p:cNvSpPr>
          <p:nvPr>
            <p:ph sz="half" idx="1"/>
          </p:nvPr>
        </p:nvSpPr>
        <p:spPr>
          <a:xfrm>
            <a:off x="457200" y="2369820"/>
            <a:ext cx="6377940" cy="1661160"/>
          </a:xfrm>
        </p:spPr>
        <p:txBody>
          <a:bodyPr/>
          <a:lstStyle/>
          <a:p>
            <a:r>
              <a:rPr lang="en-US" dirty="0" err="1"/>
              <a:t>Vancomycin</a:t>
            </a:r>
            <a:r>
              <a:rPr lang="en-US" dirty="0"/>
              <a:t>-Resistant Staphylococcus </a:t>
            </a:r>
            <a:r>
              <a:rPr lang="en-US" dirty="0" err="1"/>
              <a:t>Aureus</a:t>
            </a:r>
            <a:r>
              <a:rPr lang="en-US" dirty="0"/>
              <a:t> </a:t>
            </a:r>
          </a:p>
          <a:p>
            <a:r>
              <a:rPr lang="en-US" dirty="0"/>
              <a:t>Erythromycin-Resistant Group A Streptococcus </a:t>
            </a:r>
          </a:p>
          <a:p>
            <a:r>
              <a:rPr lang="en-US" dirty="0"/>
              <a:t>Clindamycin-Resistant Group B Streptococcus</a:t>
            </a:r>
          </a:p>
          <a:p>
            <a:endParaRPr lang="en-US" dirty="0"/>
          </a:p>
        </p:txBody>
      </p:sp>
    </p:spTree>
    <p:extLst>
      <p:ext uri="{BB962C8B-B14F-4D97-AF65-F5344CB8AC3E}">
        <p14:creationId xmlns:p14="http://schemas.microsoft.com/office/powerpoint/2010/main" val="35301974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we doing now?</a:t>
            </a:r>
            <a:endParaRPr lang="en-US" dirty="0"/>
          </a:p>
        </p:txBody>
      </p:sp>
      <p:sp>
        <p:nvSpPr>
          <p:cNvPr id="3" name="Content Placeholder 2"/>
          <p:cNvSpPr>
            <a:spLocks noGrp="1"/>
          </p:cNvSpPr>
          <p:nvPr>
            <p:ph idx="1"/>
          </p:nvPr>
        </p:nvSpPr>
        <p:spPr/>
        <p:txBody>
          <a:bodyPr/>
          <a:lstStyle/>
          <a:p>
            <a:r>
              <a:rPr lang="en-US" dirty="0" smtClean="0"/>
              <a:t>Four </a:t>
            </a:r>
            <a:r>
              <a:rPr lang="en-US" dirty="0"/>
              <a:t>Core Actions to Fight </a:t>
            </a:r>
            <a:r>
              <a:rPr lang="en-US" dirty="0" smtClean="0"/>
              <a:t>Resistance </a:t>
            </a:r>
            <a:r>
              <a:rPr lang="en-US" baseline="30000" dirty="0" smtClean="0"/>
              <a:t>1</a:t>
            </a:r>
          </a:p>
          <a:p>
            <a:pPr lvl="1"/>
            <a:r>
              <a:rPr lang="en-US" dirty="0" smtClean="0"/>
              <a:t>Prevent infections</a:t>
            </a:r>
          </a:p>
          <a:p>
            <a:pPr lvl="1"/>
            <a:r>
              <a:rPr lang="en-US" dirty="0" smtClean="0"/>
              <a:t>Tracking</a:t>
            </a:r>
          </a:p>
          <a:p>
            <a:pPr lvl="1"/>
            <a:r>
              <a:rPr lang="en-US" dirty="0" smtClean="0"/>
              <a:t>Improve antibiotic prescribing</a:t>
            </a:r>
          </a:p>
          <a:p>
            <a:pPr lvl="1"/>
            <a:r>
              <a:rPr lang="en-US" dirty="0" smtClean="0"/>
              <a:t>Developing new drugs and diagnostic tests. </a:t>
            </a:r>
          </a:p>
        </p:txBody>
      </p:sp>
      <p:sp>
        <p:nvSpPr>
          <p:cNvPr id="4" name="Slide Number Placeholder 3"/>
          <p:cNvSpPr>
            <a:spLocks noGrp="1"/>
          </p:cNvSpPr>
          <p:nvPr>
            <p:ph type="sldNum" sz="quarter" idx="12"/>
          </p:nvPr>
        </p:nvSpPr>
        <p:spPr/>
        <p:txBody>
          <a:bodyPr/>
          <a:lstStyle/>
          <a:p>
            <a:fld id="{D60D1EDE-7116-2443-9BDD-368CE5B37660}" type="slidenum">
              <a:rPr lang="en-US" smtClean="0"/>
              <a:pPr/>
              <a:t>15</a:t>
            </a:fld>
            <a:endParaRPr lang="en-US" dirty="0"/>
          </a:p>
        </p:txBody>
      </p:sp>
    </p:spTree>
    <p:extLst>
      <p:ext uri="{BB962C8B-B14F-4D97-AF65-F5344CB8AC3E}">
        <p14:creationId xmlns:p14="http://schemas.microsoft.com/office/powerpoint/2010/main" val="35556574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Prevention </a:t>
            </a:r>
            <a:endParaRPr lang="en-US" dirty="0"/>
          </a:p>
        </p:txBody>
      </p:sp>
      <p:sp>
        <p:nvSpPr>
          <p:cNvPr id="3" name="Content Placeholder 2"/>
          <p:cNvSpPr>
            <a:spLocks noGrp="1"/>
          </p:cNvSpPr>
          <p:nvPr>
            <p:ph idx="1"/>
          </p:nvPr>
        </p:nvSpPr>
        <p:spPr/>
        <p:txBody>
          <a:bodyPr>
            <a:normAutofit lnSpcReduction="10000"/>
          </a:bodyPr>
          <a:lstStyle/>
          <a:p>
            <a:r>
              <a:rPr lang="en-US" dirty="0" smtClean="0"/>
              <a:t>Promote good hygiene by regular hand washing and preparing food hygienically</a:t>
            </a:r>
          </a:p>
          <a:p>
            <a:r>
              <a:rPr lang="en-US" dirty="0" smtClean="0"/>
              <a:t>Healthcare professional – ensure instruments and environment are clean </a:t>
            </a:r>
          </a:p>
          <a:p>
            <a:r>
              <a:rPr lang="en-US" dirty="0" smtClean="0"/>
              <a:t>Vaccines</a:t>
            </a:r>
          </a:p>
          <a:p>
            <a:pPr lvl="1"/>
            <a:r>
              <a:rPr lang="en-US" dirty="0"/>
              <a:t>ACIP recommends that </a:t>
            </a:r>
            <a:r>
              <a:rPr lang="en-US" dirty="0" err="1"/>
              <a:t>FluMist</a:t>
            </a:r>
            <a:r>
              <a:rPr lang="en-US" dirty="0"/>
              <a:t> </a:t>
            </a:r>
            <a:r>
              <a:rPr lang="en-US" dirty="0" err="1"/>
              <a:t>Quadrivalent</a:t>
            </a:r>
            <a:r>
              <a:rPr lang="en-US" dirty="0"/>
              <a:t> (LAIV4) </a:t>
            </a:r>
            <a:r>
              <a:rPr lang="en-US" b="1" dirty="0"/>
              <a:t>NOT</a:t>
            </a:r>
            <a:r>
              <a:rPr lang="en-US" dirty="0"/>
              <a:t> be used during the 2017–18 season (it was found not to work very well).</a:t>
            </a:r>
            <a:endParaRPr lang="en-US" b="1" dirty="0"/>
          </a:p>
          <a:p>
            <a:endParaRPr lang="en-US" dirty="0" smtClean="0"/>
          </a:p>
          <a:p>
            <a:pPr marL="0"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D60D1EDE-7116-2443-9BDD-368CE5B37660}" type="slidenum">
              <a:rPr lang="en-US" smtClean="0"/>
              <a:pPr/>
              <a:t>16</a:t>
            </a:fld>
            <a:endParaRPr lang="en-US" dirty="0"/>
          </a:p>
        </p:txBody>
      </p:sp>
    </p:spTree>
    <p:extLst>
      <p:ext uri="{BB962C8B-B14F-4D97-AF65-F5344CB8AC3E}">
        <p14:creationId xmlns:p14="http://schemas.microsoft.com/office/powerpoint/2010/main" val="39351137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Improve Antibiotic prescribing</a:t>
            </a:r>
            <a:endParaRPr lang="en-US" dirty="0"/>
          </a:p>
        </p:txBody>
      </p:sp>
      <p:sp>
        <p:nvSpPr>
          <p:cNvPr id="3" name="Content Placeholder 2"/>
          <p:cNvSpPr>
            <a:spLocks noGrp="1"/>
          </p:cNvSpPr>
          <p:nvPr>
            <p:ph idx="1"/>
          </p:nvPr>
        </p:nvSpPr>
        <p:spPr/>
        <p:txBody>
          <a:bodyPr/>
          <a:lstStyle/>
          <a:p>
            <a:r>
              <a:rPr lang="en-US" dirty="0" smtClean="0"/>
              <a:t>Identify barriers/high priority </a:t>
            </a:r>
            <a:r>
              <a:rPr lang="en-US" dirty="0"/>
              <a:t>conditions-those for which clinicians commonly deviate from best practices. </a:t>
            </a:r>
          </a:p>
          <a:p>
            <a:r>
              <a:rPr lang="en-US" dirty="0" smtClean="0"/>
              <a:t>Establish standards for antibiotic prescribing</a:t>
            </a:r>
          </a:p>
          <a:p>
            <a:r>
              <a:rPr lang="en-US" dirty="0" smtClean="0"/>
              <a:t>Use watchful waiting with conditions that usually resolve without treatment</a:t>
            </a:r>
            <a:endParaRPr lang="en-US" dirty="0"/>
          </a:p>
        </p:txBody>
      </p:sp>
      <p:sp>
        <p:nvSpPr>
          <p:cNvPr id="4" name="Slide Number Placeholder 3"/>
          <p:cNvSpPr>
            <a:spLocks noGrp="1"/>
          </p:cNvSpPr>
          <p:nvPr>
            <p:ph type="sldNum" sz="quarter" idx="12"/>
          </p:nvPr>
        </p:nvSpPr>
        <p:spPr/>
        <p:txBody>
          <a:bodyPr/>
          <a:lstStyle/>
          <a:p>
            <a:fld id="{D60D1EDE-7116-2443-9BDD-368CE5B37660}" type="slidenum">
              <a:rPr lang="en-US" smtClean="0"/>
              <a:pPr/>
              <a:t>17</a:t>
            </a:fld>
            <a:endParaRPr lang="en-US" dirty="0"/>
          </a:p>
        </p:txBody>
      </p:sp>
    </p:spTree>
    <p:extLst>
      <p:ext uri="{BB962C8B-B14F-4D97-AF65-F5344CB8AC3E}">
        <p14:creationId xmlns:p14="http://schemas.microsoft.com/office/powerpoint/2010/main" val="42044529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792" y="407327"/>
            <a:ext cx="7278888" cy="356085"/>
          </a:xfrm>
        </p:spPr>
        <p:txBody>
          <a:bodyPr/>
          <a:lstStyle/>
          <a:p>
            <a:r>
              <a:rPr lang="en-US" sz="2400" dirty="0" smtClean="0"/>
              <a:t/>
            </a:r>
            <a:br>
              <a:rPr lang="en-US" sz="2400" dirty="0" smtClean="0"/>
            </a:br>
            <a:r>
              <a:rPr lang="en-US" sz="2400" dirty="0" smtClean="0"/>
              <a:t>Do </a:t>
            </a:r>
            <a:r>
              <a:rPr lang="en-US" sz="2400" dirty="0"/>
              <a:t>Health Plans Have a Role In Limiting Antibiotic Resistance?</a:t>
            </a:r>
            <a:br>
              <a:rPr lang="en-US" sz="2400" dirty="0"/>
            </a:br>
            <a:endParaRPr lang="en-US" sz="2400" dirty="0"/>
          </a:p>
        </p:txBody>
      </p:sp>
      <p:sp>
        <p:nvSpPr>
          <p:cNvPr id="3" name="Content Placeholder 2"/>
          <p:cNvSpPr>
            <a:spLocks noGrp="1"/>
          </p:cNvSpPr>
          <p:nvPr>
            <p:ph idx="1"/>
          </p:nvPr>
        </p:nvSpPr>
        <p:spPr/>
        <p:txBody>
          <a:bodyPr>
            <a:normAutofit/>
          </a:bodyPr>
          <a:lstStyle/>
          <a:p>
            <a:r>
              <a:rPr lang="en-US" dirty="0"/>
              <a:t>CDC calls antibiotic resistance the world’s most pressing public health threat, saying it requires collaborative action from all stakeholders: physicians, hospital administrators — and health </a:t>
            </a:r>
            <a:r>
              <a:rPr lang="en-US" dirty="0" smtClean="0"/>
              <a:t>plans</a:t>
            </a:r>
          </a:p>
          <a:p>
            <a:r>
              <a:rPr lang="en-US" dirty="0" smtClean="0"/>
              <a:t>According </a:t>
            </a:r>
            <a:r>
              <a:rPr lang="en-US" dirty="0"/>
              <a:t>to the National Committee for Quality </a:t>
            </a:r>
            <a:r>
              <a:rPr lang="en-US" dirty="0" smtClean="0"/>
              <a:t>Assurance (NCQA)-Managed </a:t>
            </a:r>
            <a:r>
              <a:rPr lang="en-US" dirty="0"/>
              <a:t>care organizations have an important role in collecting data that hospitals, nursing homes, and physicians can use to manage </a:t>
            </a:r>
            <a:r>
              <a:rPr lang="en-US" dirty="0" smtClean="0"/>
              <a:t>antibiotics</a:t>
            </a:r>
            <a:endParaRPr lang="en-US" dirty="0"/>
          </a:p>
        </p:txBody>
      </p:sp>
      <p:sp>
        <p:nvSpPr>
          <p:cNvPr id="4" name="Slide Number Placeholder 3"/>
          <p:cNvSpPr>
            <a:spLocks noGrp="1"/>
          </p:cNvSpPr>
          <p:nvPr>
            <p:ph type="sldNum" sz="quarter" idx="12"/>
          </p:nvPr>
        </p:nvSpPr>
        <p:spPr/>
        <p:txBody>
          <a:bodyPr/>
          <a:lstStyle/>
          <a:p>
            <a:fld id="{D60D1EDE-7116-2443-9BDD-368CE5B37660}" type="slidenum">
              <a:rPr lang="en-US" smtClean="0"/>
              <a:pPr/>
              <a:t>18</a:t>
            </a:fld>
            <a:endParaRPr lang="en-US" dirty="0"/>
          </a:p>
        </p:txBody>
      </p:sp>
    </p:spTree>
    <p:extLst>
      <p:ext uri="{BB962C8B-B14F-4D97-AF65-F5344CB8AC3E}">
        <p14:creationId xmlns:p14="http://schemas.microsoft.com/office/powerpoint/2010/main" val="30628007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Healthcare Effectiveness Data and Information Set </a:t>
            </a:r>
            <a:r>
              <a:rPr lang="en-US" dirty="0" smtClean="0"/>
              <a:t>(HEDIS) Measures</a:t>
            </a:r>
            <a:endParaRPr lang="en-US" dirty="0"/>
          </a:p>
        </p:txBody>
      </p:sp>
      <p:sp>
        <p:nvSpPr>
          <p:cNvPr id="3" name="Content Placeholder 2"/>
          <p:cNvSpPr>
            <a:spLocks noGrp="1"/>
          </p:cNvSpPr>
          <p:nvPr>
            <p:ph idx="1"/>
          </p:nvPr>
        </p:nvSpPr>
        <p:spPr/>
        <p:txBody>
          <a:bodyPr/>
          <a:lstStyle/>
          <a:p>
            <a:pPr marL="0" indent="0">
              <a:buNone/>
            </a:pPr>
            <a:r>
              <a:rPr lang="en-US" dirty="0" smtClean="0"/>
              <a:t> HEDIS measures having </a:t>
            </a:r>
            <a:r>
              <a:rPr lang="en-US" dirty="0"/>
              <a:t>to do </a:t>
            </a:r>
            <a:r>
              <a:rPr lang="en-US" dirty="0" smtClean="0"/>
              <a:t>with ABX:</a:t>
            </a:r>
          </a:p>
          <a:p>
            <a:r>
              <a:rPr lang="en-US" dirty="0"/>
              <a:t>Avoidance of Antibiotic Treatment in Adults With Acute Bronchitis (AAB)</a:t>
            </a:r>
          </a:p>
          <a:p>
            <a:r>
              <a:rPr lang="en-US" dirty="0" smtClean="0"/>
              <a:t>Appropriate </a:t>
            </a:r>
            <a:r>
              <a:rPr lang="en-US" dirty="0"/>
              <a:t>Treatment for Children With Upper Respiratory </a:t>
            </a:r>
            <a:r>
              <a:rPr lang="en-US" dirty="0" smtClean="0"/>
              <a:t>Infection (URI)</a:t>
            </a:r>
          </a:p>
          <a:p>
            <a:r>
              <a:rPr lang="en-US" dirty="0"/>
              <a:t>Appropriate Testing for Children with </a:t>
            </a:r>
            <a:r>
              <a:rPr lang="en-US" dirty="0" smtClean="0"/>
              <a:t>Pharyngitis (CWP)</a:t>
            </a:r>
          </a:p>
          <a:p>
            <a:r>
              <a:rPr lang="en-US" dirty="0" smtClean="0"/>
              <a:t>Antibiotic Utilization </a:t>
            </a:r>
          </a:p>
        </p:txBody>
      </p:sp>
      <p:sp>
        <p:nvSpPr>
          <p:cNvPr id="4" name="Slide Number Placeholder 3"/>
          <p:cNvSpPr>
            <a:spLocks noGrp="1"/>
          </p:cNvSpPr>
          <p:nvPr>
            <p:ph type="sldNum" sz="quarter" idx="12"/>
          </p:nvPr>
        </p:nvSpPr>
        <p:spPr/>
        <p:txBody>
          <a:bodyPr/>
          <a:lstStyle/>
          <a:p>
            <a:fld id="{D60D1EDE-7116-2443-9BDD-368CE5B37660}" type="slidenum">
              <a:rPr lang="en-US" smtClean="0"/>
              <a:pPr/>
              <a:t>19</a:t>
            </a:fld>
            <a:endParaRPr lang="en-US" dirty="0"/>
          </a:p>
        </p:txBody>
      </p:sp>
    </p:spTree>
    <p:extLst>
      <p:ext uri="{BB962C8B-B14F-4D97-AF65-F5344CB8AC3E}">
        <p14:creationId xmlns:p14="http://schemas.microsoft.com/office/powerpoint/2010/main" val="10836705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dirty="0" smtClean="0"/>
              <a:t>Define antibiotic resistance and discuss </a:t>
            </a:r>
            <a:r>
              <a:rPr lang="en-US" dirty="0" smtClean="0"/>
              <a:t>concerns </a:t>
            </a:r>
            <a:r>
              <a:rPr lang="en-US" dirty="0" smtClean="0"/>
              <a:t>associated with the increase of resistant strains</a:t>
            </a:r>
          </a:p>
          <a:p>
            <a:pPr marL="514350" indent="-514350">
              <a:buFont typeface="+mj-lt"/>
              <a:buAutoNum type="arabicPeriod"/>
            </a:pPr>
            <a:r>
              <a:rPr lang="en-US" dirty="0"/>
              <a:t>Review CDC guidelines and explore which patients may warrant antibiotic treatment.</a:t>
            </a:r>
          </a:p>
          <a:p>
            <a:pPr marL="514350" indent="-514350">
              <a:buFont typeface="+mj-lt"/>
              <a:buAutoNum type="arabicPeriod"/>
            </a:pPr>
            <a:r>
              <a:rPr lang="en-US" dirty="0" smtClean="0"/>
              <a:t>Describe current efforts to reduce improper antibiotic prescribing    </a:t>
            </a:r>
            <a:endParaRPr lang="en-US" dirty="0"/>
          </a:p>
          <a:p>
            <a:pPr marL="514350" indent="-514350">
              <a:buFont typeface="+mj-lt"/>
              <a:buAutoNum type="arabicPeriod"/>
            </a:pPr>
            <a:r>
              <a:rPr lang="en-US" dirty="0" smtClean="0"/>
              <a:t>Discuss </a:t>
            </a:r>
            <a:r>
              <a:rPr lang="en-US" dirty="0"/>
              <a:t>health plan’s role in helping reduce antibiotic resistance</a:t>
            </a:r>
          </a:p>
          <a:p>
            <a:pPr marL="0"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D60D1EDE-7116-2443-9BDD-368CE5B37660}" type="slidenum">
              <a:rPr lang="en-US" smtClean="0"/>
              <a:pPr/>
              <a:t>2</a:t>
            </a:fld>
            <a:endParaRPr lang="en-US" dirty="0"/>
          </a:p>
        </p:txBody>
      </p:sp>
    </p:spTree>
    <p:extLst>
      <p:ext uri="{BB962C8B-B14F-4D97-AF65-F5344CB8AC3E}">
        <p14:creationId xmlns:p14="http://schemas.microsoft.com/office/powerpoint/2010/main" val="2930978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Avoidance of Antibiotic Treatment in Adults with Acute Bronchitis</a:t>
            </a:r>
          </a:p>
        </p:txBody>
      </p:sp>
      <p:sp>
        <p:nvSpPr>
          <p:cNvPr id="3" name="Content Placeholder 2"/>
          <p:cNvSpPr>
            <a:spLocks noGrp="1"/>
          </p:cNvSpPr>
          <p:nvPr>
            <p:ph sz="half" idx="1"/>
          </p:nvPr>
        </p:nvSpPr>
        <p:spPr/>
        <p:txBody>
          <a:bodyPr>
            <a:normAutofit fontScale="85000" lnSpcReduction="20000"/>
          </a:bodyPr>
          <a:lstStyle/>
          <a:p>
            <a:r>
              <a:rPr lang="en-US" dirty="0"/>
              <a:t>Assesses adults 18˗64 years of age with a diagnosis of acute bronchitis who were not dispensed an antibiotic prescription (a higher rate is better</a:t>
            </a:r>
            <a:r>
              <a:rPr lang="en-US" dirty="0" smtClean="0"/>
              <a:t>).</a:t>
            </a:r>
          </a:p>
          <a:p>
            <a:r>
              <a:rPr lang="en-US" dirty="0"/>
              <a:t>Current guidelines recommend against antibiotic treatment for acute bronchitis in adults who </a:t>
            </a:r>
            <a:r>
              <a:rPr lang="en-US" dirty="0" smtClean="0"/>
              <a:t>are healthy because:</a:t>
            </a:r>
          </a:p>
          <a:p>
            <a:pPr lvl="1"/>
            <a:r>
              <a:rPr lang="en-US" dirty="0" smtClean="0"/>
              <a:t> Overuse </a:t>
            </a:r>
            <a:r>
              <a:rPr lang="en-US" dirty="0"/>
              <a:t>can lead to antibiotic </a:t>
            </a:r>
            <a:r>
              <a:rPr lang="en-US" dirty="0" smtClean="0"/>
              <a:t>resistance </a:t>
            </a:r>
            <a:endParaRPr lang="en-US" dirty="0"/>
          </a:p>
          <a:p>
            <a:pPr lvl="1"/>
            <a:r>
              <a:rPr lang="en-US" dirty="0"/>
              <a:t>A</a:t>
            </a:r>
            <a:r>
              <a:rPr lang="en-US" dirty="0" smtClean="0"/>
              <a:t>void </a:t>
            </a:r>
            <a:r>
              <a:rPr lang="en-US" dirty="0"/>
              <a:t>harmful side-effects </a:t>
            </a:r>
          </a:p>
        </p:txBody>
      </p:sp>
      <p:sp>
        <p:nvSpPr>
          <p:cNvPr id="4" name="Slide Number Placeholder 3"/>
          <p:cNvSpPr>
            <a:spLocks noGrp="1"/>
          </p:cNvSpPr>
          <p:nvPr>
            <p:ph type="sldNum" sz="quarter" idx="12"/>
          </p:nvPr>
        </p:nvSpPr>
        <p:spPr/>
        <p:txBody>
          <a:bodyPr/>
          <a:lstStyle/>
          <a:p>
            <a:fld id="{D60D1EDE-7116-2443-9BDD-368CE5B37660}" type="slidenum">
              <a:rPr lang="en-US" smtClean="0"/>
              <a:pPr/>
              <a:t>20</a:t>
            </a:fld>
            <a:endParaRPr lang="en-US" dirty="0"/>
          </a:p>
        </p:txBody>
      </p:sp>
      <p:pic>
        <p:nvPicPr>
          <p:cNvPr id="1026" name="Picture 2"/>
          <p:cNvPicPr>
            <a:picLocks noGrp="1" noChangeAspect="1" noChangeArrowheads="1"/>
          </p:cNvPicPr>
          <p:nvPr>
            <p:ph sz="half" idx="13"/>
          </p:nvPr>
        </p:nvPicPr>
        <p:blipFill>
          <a:blip r:embed="rId3">
            <a:extLst>
              <a:ext uri="{28A0092B-C50C-407E-A947-70E740481C1C}">
                <a14:useLocalDpi xmlns:a14="http://schemas.microsoft.com/office/drawing/2010/main" val="0"/>
              </a:ext>
            </a:extLst>
          </a:blip>
          <a:srcRect/>
          <a:stretch>
            <a:fillRect/>
          </a:stretch>
        </p:blipFill>
        <p:spPr bwMode="auto">
          <a:xfrm>
            <a:off x="5875323" y="1036320"/>
            <a:ext cx="2355821" cy="4000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87130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Appropriate Treatment for Children with Upper Respiratory Infection</a:t>
            </a:r>
          </a:p>
        </p:txBody>
      </p:sp>
      <p:sp>
        <p:nvSpPr>
          <p:cNvPr id="3" name="Content Placeholder 2"/>
          <p:cNvSpPr>
            <a:spLocks noGrp="1"/>
          </p:cNvSpPr>
          <p:nvPr>
            <p:ph sz="half" idx="1"/>
          </p:nvPr>
        </p:nvSpPr>
        <p:spPr/>
        <p:txBody>
          <a:bodyPr>
            <a:normAutofit fontScale="85000" lnSpcReduction="20000"/>
          </a:bodyPr>
          <a:lstStyle/>
          <a:p>
            <a:r>
              <a:rPr lang="en-US" dirty="0" smtClean="0"/>
              <a:t>Assesses </a:t>
            </a:r>
            <a:r>
              <a:rPr lang="en-US" dirty="0"/>
              <a:t>children 3 months˗18 years of age who were given a diagnosis of upper respiratory infection (URI) and were not dispensed an antibiotic prescription. A higher rate indicates appropriate treatment of children with </a:t>
            </a:r>
            <a:r>
              <a:rPr lang="en-US" dirty="0" smtClean="0"/>
              <a:t>URI</a:t>
            </a:r>
          </a:p>
          <a:p>
            <a:endParaRPr lang="en-US" dirty="0" smtClean="0"/>
          </a:p>
          <a:p>
            <a:r>
              <a:rPr lang="en-US" dirty="0"/>
              <a:t> </a:t>
            </a:r>
            <a:r>
              <a:rPr lang="en-US" dirty="0" smtClean="0"/>
              <a:t>Also </a:t>
            </a:r>
            <a:r>
              <a:rPr lang="en-US" dirty="0"/>
              <a:t>known as the common </a:t>
            </a:r>
            <a:r>
              <a:rPr lang="en-US" dirty="0" smtClean="0"/>
              <a:t>cold- caused </a:t>
            </a:r>
            <a:r>
              <a:rPr lang="en-US" dirty="0"/>
              <a:t>by viruses that require no antibiotic treatment</a:t>
            </a:r>
          </a:p>
        </p:txBody>
      </p:sp>
      <p:sp>
        <p:nvSpPr>
          <p:cNvPr id="4" name="Slide Number Placeholder 3"/>
          <p:cNvSpPr>
            <a:spLocks noGrp="1"/>
          </p:cNvSpPr>
          <p:nvPr>
            <p:ph type="sldNum" sz="quarter" idx="12"/>
          </p:nvPr>
        </p:nvSpPr>
        <p:spPr/>
        <p:txBody>
          <a:bodyPr/>
          <a:lstStyle/>
          <a:p>
            <a:fld id="{D60D1EDE-7116-2443-9BDD-368CE5B37660}" type="slidenum">
              <a:rPr lang="en-US" smtClean="0"/>
              <a:pPr/>
              <a:t>21</a:t>
            </a:fld>
            <a:endParaRPr lang="en-US" dirty="0"/>
          </a:p>
        </p:txBody>
      </p:sp>
      <p:pic>
        <p:nvPicPr>
          <p:cNvPr id="4101" name="Picture 5"/>
          <p:cNvPicPr>
            <a:picLocks noGrp="1" noChangeAspect="1" noChangeArrowheads="1"/>
          </p:cNvPicPr>
          <p:nvPr>
            <p:ph sz="half" idx="13"/>
          </p:nvPr>
        </p:nvPicPr>
        <p:blipFill>
          <a:blip r:embed="rId3">
            <a:extLst>
              <a:ext uri="{28A0092B-C50C-407E-A947-70E740481C1C}">
                <a14:useLocalDpi xmlns:a14="http://schemas.microsoft.com/office/drawing/2010/main" val="0"/>
              </a:ext>
            </a:extLst>
          </a:blip>
          <a:srcRect/>
          <a:stretch>
            <a:fillRect/>
          </a:stretch>
        </p:blipFill>
        <p:spPr bwMode="auto">
          <a:xfrm>
            <a:off x="5501640" y="1001713"/>
            <a:ext cx="2131616" cy="394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77352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Appropriate Testing For Children With Pharyngitis</a:t>
            </a:r>
          </a:p>
        </p:txBody>
      </p:sp>
      <p:sp>
        <p:nvSpPr>
          <p:cNvPr id="3" name="Content Placeholder 2"/>
          <p:cNvSpPr>
            <a:spLocks noGrp="1"/>
          </p:cNvSpPr>
          <p:nvPr>
            <p:ph sz="half" idx="1"/>
          </p:nvPr>
        </p:nvSpPr>
        <p:spPr/>
        <p:txBody>
          <a:bodyPr>
            <a:normAutofit fontScale="70000" lnSpcReduction="20000"/>
          </a:bodyPr>
          <a:lstStyle/>
          <a:p>
            <a:r>
              <a:rPr lang="en-US" dirty="0"/>
              <a:t>Assesses children 2˗18 years of age who were diagnosed with pharyngitis, dispensed an antibiotic and received a group A streptococcus test for the episode. A higher rate represents better performance </a:t>
            </a:r>
            <a:endParaRPr lang="en-US" dirty="0" smtClean="0"/>
          </a:p>
          <a:p>
            <a:endParaRPr lang="en-US" dirty="0"/>
          </a:p>
          <a:p>
            <a:r>
              <a:rPr lang="en-US" dirty="0"/>
              <a:t>Viral pharyngitis does not require antibiotic treatment, but antibiotics continue to be inappropriately prescribed. Proper testing and treatment of pharyngitis would prevent the spread of sickness, while reducing the unnecessary use of antibiotics</a:t>
            </a:r>
          </a:p>
        </p:txBody>
      </p:sp>
      <p:sp>
        <p:nvSpPr>
          <p:cNvPr id="4" name="Slide Number Placeholder 3"/>
          <p:cNvSpPr>
            <a:spLocks noGrp="1"/>
          </p:cNvSpPr>
          <p:nvPr>
            <p:ph type="sldNum" sz="quarter" idx="12"/>
          </p:nvPr>
        </p:nvSpPr>
        <p:spPr/>
        <p:txBody>
          <a:bodyPr/>
          <a:lstStyle/>
          <a:p>
            <a:fld id="{D60D1EDE-7116-2443-9BDD-368CE5B37660}" type="slidenum">
              <a:rPr lang="en-US" smtClean="0"/>
              <a:pPr/>
              <a:t>22</a:t>
            </a:fld>
            <a:endParaRPr lang="en-US" dirty="0"/>
          </a:p>
        </p:txBody>
      </p:sp>
      <p:pic>
        <p:nvPicPr>
          <p:cNvPr id="3074" name="Picture 2"/>
          <p:cNvPicPr>
            <a:picLocks noGrp="1" noChangeAspect="1" noChangeArrowheads="1"/>
          </p:cNvPicPr>
          <p:nvPr>
            <p:ph sz="half" idx="13"/>
          </p:nvPr>
        </p:nvPicPr>
        <p:blipFill>
          <a:blip r:embed="rId3">
            <a:extLst>
              <a:ext uri="{28A0092B-C50C-407E-A947-70E740481C1C}">
                <a14:useLocalDpi xmlns:a14="http://schemas.microsoft.com/office/drawing/2010/main" val="0"/>
              </a:ext>
            </a:extLst>
          </a:blip>
          <a:srcRect/>
          <a:stretch>
            <a:fillRect/>
          </a:stretch>
        </p:blipFill>
        <p:spPr bwMode="auto">
          <a:xfrm>
            <a:off x="5379720" y="1001713"/>
            <a:ext cx="2290898" cy="4070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23243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AWARE</a:t>
            </a:r>
            <a:endParaRPr lang="en-US" dirty="0"/>
          </a:p>
        </p:txBody>
      </p:sp>
      <p:sp>
        <p:nvSpPr>
          <p:cNvPr id="3" name="Content Placeholder 2"/>
          <p:cNvSpPr>
            <a:spLocks noGrp="1"/>
          </p:cNvSpPr>
          <p:nvPr>
            <p:ph sz="half" idx="1"/>
          </p:nvPr>
        </p:nvSpPr>
        <p:spPr/>
        <p:txBody>
          <a:bodyPr>
            <a:normAutofit fontScale="85000" lnSpcReduction="10000"/>
          </a:bodyPr>
          <a:lstStyle/>
          <a:p>
            <a:r>
              <a:rPr lang="en-US" dirty="0" smtClean="0"/>
              <a:t>Physicians over prescribing are sent an AWARE tool kit which includes:</a:t>
            </a:r>
          </a:p>
          <a:p>
            <a:pPr lvl="1"/>
            <a:r>
              <a:rPr lang="en-US" dirty="0" smtClean="0"/>
              <a:t>Pediatric guideline </a:t>
            </a:r>
          </a:p>
          <a:p>
            <a:pPr lvl="1"/>
            <a:r>
              <a:rPr lang="en-US" dirty="0" smtClean="0"/>
              <a:t>Adult guideline</a:t>
            </a:r>
          </a:p>
          <a:p>
            <a:pPr lvl="1"/>
            <a:r>
              <a:rPr lang="en-US" dirty="0" smtClean="0"/>
              <a:t>Prescription pad</a:t>
            </a:r>
          </a:p>
          <a:p>
            <a:pPr lvl="1"/>
            <a:r>
              <a:rPr lang="en-US" dirty="0" smtClean="0"/>
              <a:t>CDC flyers and patient education material </a:t>
            </a:r>
          </a:p>
          <a:p>
            <a:r>
              <a:rPr lang="en-US" dirty="0" smtClean="0"/>
              <a:t>In </a:t>
            </a:r>
            <a:r>
              <a:rPr lang="en-US" dirty="0"/>
              <a:t>2017 UTI guidelines </a:t>
            </a:r>
            <a:r>
              <a:rPr lang="en-US" dirty="0" smtClean="0"/>
              <a:t>have </a:t>
            </a:r>
            <a:r>
              <a:rPr lang="en-US" dirty="0"/>
              <a:t>been added to toolkit in addition </a:t>
            </a:r>
            <a:r>
              <a:rPr lang="en-US" dirty="0" smtClean="0"/>
              <a:t>to the </a:t>
            </a:r>
            <a:r>
              <a:rPr lang="en-US" dirty="0"/>
              <a:t>adult URI guideline </a:t>
            </a:r>
            <a:r>
              <a:rPr lang="en-US" dirty="0" smtClean="0"/>
              <a:t>summary</a:t>
            </a:r>
          </a:p>
          <a:p>
            <a:endParaRPr lang="en-US" dirty="0"/>
          </a:p>
        </p:txBody>
      </p:sp>
      <p:sp>
        <p:nvSpPr>
          <p:cNvPr id="4" name="Slide Number Placeholder 3"/>
          <p:cNvSpPr>
            <a:spLocks noGrp="1"/>
          </p:cNvSpPr>
          <p:nvPr>
            <p:ph type="sldNum" sz="quarter" idx="12"/>
          </p:nvPr>
        </p:nvSpPr>
        <p:spPr/>
        <p:txBody>
          <a:bodyPr/>
          <a:lstStyle/>
          <a:p>
            <a:fld id="{D60D1EDE-7116-2443-9BDD-368CE5B37660}" type="slidenum">
              <a:rPr lang="en-US" smtClean="0"/>
              <a:pPr/>
              <a:t>23</a:t>
            </a:fld>
            <a:endParaRPr lang="en-US" dirty="0"/>
          </a:p>
        </p:txBody>
      </p:sp>
      <p:pic>
        <p:nvPicPr>
          <p:cNvPr id="1026" name="Picture 2"/>
          <p:cNvPicPr>
            <a:picLocks noGrp="1" noChangeAspect="1" noChangeArrowheads="1"/>
          </p:cNvPicPr>
          <p:nvPr>
            <p:ph sz="half" idx="13"/>
          </p:nvPr>
        </p:nvPicPr>
        <p:blipFill>
          <a:blip r:embed="rId3">
            <a:extLst>
              <a:ext uri="{28A0092B-C50C-407E-A947-70E740481C1C}">
                <a14:useLocalDpi xmlns:a14="http://schemas.microsoft.com/office/drawing/2010/main" val="0"/>
              </a:ext>
            </a:extLst>
          </a:blip>
          <a:srcRect/>
          <a:stretch>
            <a:fillRect/>
          </a:stretch>
        </p:blipFill>
        <p:spPr bwMode="auto">
          <a:xfrm>
            <a:off x="5072711" y="1001713"/>
            <a:ext cx="3284828" cy="3395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59187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Interventions		 	</a:t>
            </a:r>
            <a:endParaRPr lang="en-US" dirty="0"/>
          </a:p>
        </p:txBody>
      </p:sp>
      <p:sp>
        <p:nvSpPr>
          <p:cNvPr id="3" name="Content Placeholder 2"/>
          <p:cNvSpPr>
            <a:spLocks noGrp="1"/>
          </p:cNvSpPr>
          <p:nvPr>
            <p:ph idx="1"/>
          </p:nvPr>
        </p:nvSpPr>
        <p:spPr/>
        <p:txBody>
          <a:bodyPr>
            <a:normAutofit fontScale="92500"/>
          </a:bodyPr>
          <a:lstStyle/>
          <a:p>
            <a:r>
              <a:rPr lang="en-US" dirty="0"/>
              <a:t>Prior authorization- restrict the use of certain antibiotics based on the spectrum of activity, cost, or associated toxicities to ensure that use is reviewed with an antibiotic expert before therapy is </a:t>
            </a:r>
            <a:r>
              <a:rPr lang="en-US" dirty="0" smtClean="0"/>
              <a:t>initiated</a:t>
            </a:r>
          </a:p>
          <a:p>
            <a:pPr lvl="1"/>
            <a:r>
              <a:rPr lang="en-US" dirty="0"/>
              <a:t>D</a:t>
            </a:r>
            <a:r>
              <a:rPr lang="en-US" dirty="0" smtClean="0"/>
              <a:t>o </a:t>
            </a:r>
            <a:r>
              <a:rPr lang="en-US" dirty="0"/>
              <a:t>not want to restrict the appropriate use of antibiotics. </a:t>
            </a:r>
            <a:endParaRPr lang="en-US" dirty="0" smtClean="0"/>
          </a:p>
          <a:p>
            <a:r>
              <a:rPr lang="en-US" dirty="0"/>
              <a:t>Letters mailings-writing to physicians </a:t>
            </a:r>
            <a:r>
              <a:rPr lang="en-US" dirty="0" smtClean="0"/>
              <a:t>to </a:t>
            </a:r>
            <a:r>
              <a:rPr lang="en-US" dirty="0"/>
              <a:t>counsel patients about the appropriate use of </a:t>
            </a:r>
            <a:r>
              <a:rPr lang="en-US" dirty="0" smtClean="0"/>
              <a:t>antibiotics. </a:t>
            </a:r>
          </a:p>
          <a:p>
            <a:pPr lvl="1"/>
            <a:r>
              <a:rPr lang="en-US" dirty="0"/>
              <a:t>sending letters after the fact may not have as strong an effect</a:t>
            </a:r>
          </a:p>
        </p:txBody>
      </p:sp>
      <p:sp>
        <p:nvSpPr>
          <p:cNvPr id="4" name="Slide Number Placeholder 3"/>
          <p:cNvSpPr>
            <a:spLocks noGrp="1"/>
          </p:cNvSpPr>
          <p:nvPr>
            <p:ph type="sldNum" sz="quarter" idx="12"/>
          </p:nvPr>
        </p:nvSpPr>
        <p:spPr/>
        <p:txBody>
          <a:bodyPr/>
          <a:lstStyle/>
          <a:p>
            <a:fld id="{D60D1EDE-7116-2443-9BDD-368CE5B37660}" type="slidenum">
              <a:rPr lang="en-US" smtClean="0"/>
              <a:pPr/>
              <a:t>24</a:t>
            </a:fld>
            <a:endParaRPr lang="en-US" dirty="0"/>
          </a:p>
        </p:txBody>
      </p:sp>
    </p:spTree>
    <p:extLst>
      <p:ext uri="{BB962C8B-B14F-4D97-AF65-F5344CB8AC3E}">
        <p14:creationId xmlns:p14="http://schemas.microsoft.com/office/powerpoint/2010/main" val="40811205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3120" y="198120"/>
            <a:ext cx="1537778" cy="771315"/>
          </a:xfrm>
          <a:prstGeom prst="rect">
            <a:avLst/>
          </a:prstGeom>
        </p:spPr>
      </p:pic>
      <p:sp>
        <p:nvSpPr>
          <p:cNvPr id="2" name="Title 1"/>
          <p:cNvSpPr>
            <a:spLocks noGrp="1"/>
          </p:cNvSpPr>
          <p:nvPr>
            <p:ph type="title"/>
          </p:nvPr>
        </p:nvSpPr>
        <p:spPr/>
        <p:txBody>
          <a:bodyPr/>
          <a:lstStyle/>
          <a:p>
            <a:r>
              <a:rPr lang="en-US" dirty="0" smtClean="0"/>
              <a:t>“Nudging” Physicians- A USC study </a:t>
            </a:r>
            <a:endParaRPr lang="en-US" dirty="0"/>
          </a:p>
        </p:txBody>
      </p:sp>
      <p:sp>
        <p:nvSpPr>
          <p:cNvPr id="3" name="Content Placeholder 2"/>
          <p:cNvSpPr>
            <a:spLocks noGrp="1"/>
          </p:cNvSpPr>
          <p:nvPr>
            <p:ph idx="1"/>
          </p:nvPr>
        </p:nvSpPr>
        <p:spPr/>
        <p:txBody>
          <a:bodyPr>
            <a:noAutofit/>
          </a:bodyPr>
          <a:lstStyle/>
          <a:p>
            <a:r>
              <a:rPr lang="en-US" sz="1800" dirty="0" smtClean="0"/>
              <a:t>Researchers </a:t>
            </a:r>
            <a:r>
              <a:rPr lang="en-US" sz="1800" dirty="0"/>
              <a:t>at USC </a:t>
            </a:r>
            <a:r>
              <a:rPr lang="en-US" sz="1800" dirty="0" smtClean="0"/>
              <a:t>studied a </a:t>
            </a:r>
            <a:r>
              <a:rPr lang="en-US" sz="1800" dirty="0"/>
              <a:t>psychological approaches known as "nudges" on 248 </a:t>
            </a:r>
            <a:r>
              <a:rPr lang="en-US" sz="1800" dirty="0" smtClean="0"/>
              <a:t>physicians</a:t>
            </a:r>
          </a:p>
          <a:p>
            <a:r>
              <a:rPr lang="en-US" sz="1800" dirty="0" smtClean="0"/>
              <a:t> Intervention 1: "peer comparison" </a:t>
            </a:r>
            <a:r>
              <a:rPr lang="en-US" sz="1800" dirty="0"/>
              <a:t>in which physicians were updated by a monthly email about their rate of inappropriate prescribing and informed whether they were a "top performer" in comparison to their peers. </a:t>
            </a:r>
            <a:endParaRPr lang="en-US" sz="1800" dirty="0" smtClean="0"/>
          </a:p>
          <a:p>
            <a:r>
              <a:rPr lang="en-US" sz="1800" dirty="0" smtClean="0"/>
              <a:t>Intervention 2:  </a:t>
            </a:r>
            <a:r>
              <a:rPr lang="en-US" sz="1800" dirty="0"/>
              <a:t>"accountable </a:t>
            </a:r>
            <a:r>
              <a:rPr lang="en-US" sz="1800" dirty="0" smtClean="0"/>
              <a:t>justification" </a:t>
            </a:r>
            <a:r>
              <a:rPr lang="en-US" sz="1800" dirty="0"/>
              <a:t>required clinicians to report the reason for prescribing antibiotics in the patient's record. </a:t>
            </a:r>
            <a:endParaRPr lang="en-US" sz="1800" dirty="0" smtClean="0"/>
          </a:p>
          <a:p>
            <a:r>
              <a:rPr lang="en-US" sz="1800" dirty="0"/>
              <a:t>The i</a:t>
            </a:r>
            <a:r>
              <a:rPr lang="en-US" sz="1800" dirty="0" smtClean="0"/>
              <a:t>nterventions prevented 1 </a:t>
            </a:r>
            <a:r>
              <a:rPr lang="en-US" sz="1800" dirty="0"/>
              <a:t>inappropriate prescription for every 8</a:t>
            </a:r>
            <a:r>
              <a:rPr lang="en-US" sz="1800" dirty="0" smtClean="0"/>
              <a:t> patients</a:t>
            </a:r>
          </a:p>
          <a:p>
            <a:r>
              <a:rPr lang="en-US" sz="1800" dirty="0"/>
              <a:t>W</a:t>
            </a:r>
            <a:r>
              <a:rPr lang="en-US" sz="1800" dirty="0" smtClean="0"/>
              <a:t>hat </a:t>
            </a:r>
            <a:r>
              <a:rPr lang="en-US" sz="1800" dirty="0"/>
              <a:t>would happen when the interventions were </a:t>
            </a:r>
            <a:r>
              <a:rPr lang="en-US" sz="1800" dirty="0" smtClean="0"/>
              <a:t>removed? </a:t>
            </a:r>
            <a:r>
              <a:rPr lang="en-US" sz="1800" b="1" dirty="0" smtClean="0"/>
              <a:t>Would </a:t>
            </a:r>
            <a:r>
              <a:rPr lang="en-US" sz="1800" b="1" dirty="0"/>
              <a:t>bad habits </a:t>
            </a:r>
            <a:r>
              <a:rPr lang="en-US" sz="1800" b="1" dirty="0" smtClean="0"/>
              <a:t>return? </a:t>
            </a:r>
          </a:p>
          <a:p>
            <a:r>
              <a:rPr lang="en-US" sz="1800" dirty="0"/>
              <a:t>The study shows that 12 months after the peer comparison intervention had ended, clinicians increased their antibiotic prescription rate from </a:t>
            </a:r>
            <a:r>
              <a:rPr lang="en-US" sz="1800" dirty="0" smtClean="0"/>
              <a:t>4.8% </a:t>
            </a:r>
            <a:r>
              <a:rPr lang="en-US" sz="1800" dirty="0"/>
              <a:t>to </a:t>
            </a:r>
            <a:r>
              <a:rPr lang="en-US" sz="1800" dirty="0" smtClean="0"/>
              <a:t>6.3%</a:t>
            </a:r>
            <a:endParaRPr lang="en-US" sz="1800" dirty="0"/>
          </a:p>
        </p:txBody>
      </p:sp>
      <p:sp>
        <p:nvSpPr>
          <p:cNvPr id="4" name="Slide Number Placeholder 3"/>
          <p:cNvSpPr>
            <a:spLocks noGrp="1"/>
          </p:cNvSpPr>
          <p:nvPr>
            <p:ph type="sldNum" sz="quarter" idx="12"/>
          </p:nvPr>
        </p:nvSpPr>
        <p:spPr/>
        <p:txBody>
          <a:bodyPr/>
          <a:lstStyle/>
          <a:p>
            <a:fld id="{D60D1EDE-7116-2443-9BDD-368CE5B37660}" type="slidenum">
              <a:rPr lang="en-US" smtClean="0"/>
              <a:pPr/>
              <a:t>25</a:t>
            </a:fld>
            <a:endParaRPr lang="en-US" dirty="0"/>
          </a:p>
        </p:txBody>
      </p:sp>
    </p:spTree>
    <p:extLst>
      <p:ext uri="{BB962C8B-B14F-4D97-AF65-F5344CB8AC3E}">
        <p14:creationId xmlns:p14="http://schemas.microsoft.com/office/powerpoint/2010/main" val="27906431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4582" y="1352550"/>
            <a:ext cx="2409405" cy="1893570"/>
          </a:xfrm>
          <a:prstGeom prst="rect">
            <a:avLst/>
          </a:prstGeom>
        </p:spPr>
      </p:pic>
      <p:sp>
        <p:nvSpPr>
          <p:cNvPr id="2" name="Title 1"/>
          <p:cNvSpPr>
            <a:spLocks noGrp="1"/>
          </p:cNvSpPr>
          <p:nvPr>
            <p:ph type="title"/>
          </p:nvPr>
        </p:nvSpPr>
        <p:spPr/>
        <p:txBody>
          <a:bodyPr/>
          <a:lstStyle/>
          <a:p>
            <a:r>
              <a:rPr lang="en-US" dirty="0"/>
              <a:t>How you can help </a:t>
            </a:r>
          </a:p>
        </p:txBody>
      </p:sp>
      <p:sp>
        <p:nvSpPr>
          <p:cNvPr id="3" name="Content Placeholder 2"/>
          <p:cNvSpPr>
            <a:spLocks noGrp="1"/>
          </p:cNvSpPr>
          <p:nvPr>
            <p:ph idx="1"/>
          </p:nvPr>
        </p:nvSpPr>
        <p:spPr/>
        <p:txBody>
          <a:bodyPr>
            <a:normAutofit lnSpcReduction="10000"/>
          </a:bodyPr>
          <a:lstStyle/>
          <a:p>
            <a:r>
              <a:rPr lang="en-US" dirty="0"/>
              <a:t>Educate patients to:</a:t>
            </a:r>
          </a:p>
          <a:p>
            <a:pPr lvl="1"/>
            <a:r>
              <a:rPr lang="en-US" dirty="0" smtClean="0"/>
              <a:t>Not </a:t>
            </a:r>
            <a:r>
              <a:rPr lang="en-US" dirty="0"/>
              <a:t>skip doses.</a:t>
            </a:r>
          </a:p>
          <a:p>
            <a:pPr lvl="1"/>
            <a:r>
              <a:rPr lang="en-US" dirty="0" smtClean="0"/>
              <a:t>Complete </a:t>
            </a:r>
            <a:r>
              <a:rPr lang="en-US" dirty="0"/>
              <a:t>the prescribed course of </a:t>
            </a:r>
            <a:r>
              <a:rPr lang="en-US" dirty="0" smtClean="0"/>
              <a:t>treatment</a:t>
            </a:r>
          </a:p>
          <a:p>
            <a:pPr marL="457188" lvl="1" indent="0">
              <a:buNone/>
            </a:pPr>
            <a:r>
              <a:rPr lang="en-US" dirty="0"/>
              <a:t> </a:t>
            </a:r>
            <a:r>
              <a:rPr lang="en-US" dirty="0" smtClean="0"/>
              <a:t>     even </a:t>
            </a:r>
            <a:r>
              <a:rPr lang="en-US" dirty="0"/>
              <a:t>if they are feeling better.</a:t>
            </a:r>
          </a:p>
          <a:p>
            <a:pPr lvl="1"/>
            <a:r>
              <a:rPr lang="en-US" dirty="0" smtClean="0"/>
              <a:t>Be </a:t>
            </a:r>
            <a:r>
              <a:rPr lang="en-US" dirty="0"/>
              <a:t>aware of the expected response to treatment </a:t>
            </a:r>
            <a:endParaRPr lang="en-US" dirty="0" smtClean="0"/>
          </a:p>
          <a:p>
            <a:pPr marL="457188" lvl="1" indent="0">
              <a:buNone/>
            </a:pPr>
            <a:r>
              <a:rPr lang="en-US" dirty="0"/>
              <a:t> </a:t>
            </a:r>
            <a:r>
              <a:rPr lang="en-US" dirty="0" smtClean="0"/>
              <a:t>     and </a:t>
            </a:r>
            <a:r>
              <a:rPr lang="en-US" dirty="0"/>
              <a:t>notify </a:t>
            </a:r>
            <a:r>
              <a:rPr lang="en-US" dirty="0" smtClean="0"/>
              <a:t>the prescriber </a:t>
            </a:r>
            <a:r>
              <a:rPr lang="en-US" dirty="0"/>
              <a:t>if that expected response is not occurring.</a:t>
            </a:r>
          </a:p>
          <a:p>
            <a:r>
              <a:rPr lang="en-US" dirty="0" smtClean="0"/>
              <a:t>Encouraging </a:t>
            </a:r>
            <a:r>
              <a:rPr lang="en-US" dirty="0"/>
              <a:t>patients to use the </a:t>
            </a:r>
            <a:r>
              <a:rPr lang="en-US" dirty="0" smtClean="0"/>
              <a:t>antibiotic as </a:t>
            </a:r>
            <a:r>
              <a:rPr lang="en-US" dirty="0"/>
              <a:t>instructed</a:t>
            </a:r>
            <a:r>
              <a:rPr lang="en-US" dirty="0" smtClean="0"/>
              <a:t>.</a:t>
            </a:r>
            <a:endParaRPr lang="en-US" dirty="0"/>
          </a:p>
        </p:txBody>
      </p:sp>
      <p:sp>
        <p:nvSpPr>
          <p:cNvPr id="4" name="Slide Number Placeholder 3"/>
          <p:cNvSpPr>
            <a:spLocks noGrp="1"/>
          </p:cNvSpPr>
          <p:nvPr>
            <p:ph type="sldNum" sz="quarter" idx="12"/>
          </p:nvPr>
        </p:nvSpPr>
        <p:spPr/>
        <p:txBody>
          <a:bodyPr/>
          <a:lstStyle/>
          <a:p>
            <a:fld id="{D60D1EDE-7116-2443-9BDD-368CE5B37660}" type="slidenum">
              <a:rPr lang="en-US" smtClean="0"/>
              <a:pPr/>
              <a:t>26</a:t>
            </a:fld>
            <a:endParaRPr lang="en-US" dirty="0"/>
          </a:p>
        </p:txBody>
      </p:sp>
    </p:spTree>
    <p:extLst>
      <p:ext uri="{BB962C8B-B14F-4D97-AF65-F5344CB8AC3E}">
        <p14:creationId xmlns:p14="http://schemas.microsoft.com/office/powerpoint/2010/main" val="29125586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you can help </a:t>
            </a:r>
            <a:endParaRPr lang="en-US" dirty="0"/>
          </a:p>
        </p:txBody>
      </p:sp>
      <p:sp>
        <p:nvSpPr>
          <p:cNvPr id="3" name="Content Placeholder 2"/>
          <p:cNvSpPr>
            <a:spLocks noGrp="1"/>
          </p:cNvSpPr>
          <p:nvPr>
            <p:ph idx="1"/>
          </p:nvPr>
        </p:nvSpPr>
        <p:spPr/>
        <p:txBody>
          <a:bodyPr/>
          <a:lstStyle/>
          <a:p>
            <a:r>
              <a:rPr lang="en-US" dirty="0"/>
              <a:t>Prescribing an antibiotic only when it is likely to benefit the patient.</a:t>
            </a:r>
          </a:p>
          <a:p>
            <a:r>
              <a:rPr lang="en-US" dirty="0"/>
              <a:t>Prescribing an antibiotic that targets the bacteria that is most likely causing their patient’s illness when an antibiotic is likely to provide benefit</a:t>
            </a:r>
            <a:r>
              <a:rPr lang="en-US" dirty="0" smtClean="0"/>
              <a:t>.</a:t>
            </a:r>
          </a:p>
          <a:p>
            <a:r>
              <a:rPr lang="en-US" dirty="0"/>
              <a:t>Collaborating with each other, office staff, and patients to promote appropriate antibiotic use.</a:t>
            </a:r>
          </a:p>
          <a:p>
            <a:endParaRPr lang="en-US" dirty="0"/>
          </a:p>
          <a:p>
            <a:endParaRPr lang="en-US" dirty="0"/>
          </a:p>
        </p:txBody>
      </p:sp>
      <p:sp>
        <p:nvSpPr>
          <p:cNvPr id="4" name="Slide Number Placeholder 3"/>
          <p:cNvSpPr>
            <a:spLocks noGrp="1"/>
          </p:cNvSpPr>
          <p:nvPr>
            <p:ph type="sldNum" sz="quarter" idx="12"/>
          </p:nvPr>
        </p:nvSpPr>
        <p:spPr/>
        <p:txBody>
          <a:bodyPr/>
          <a:lstStyle/>
          <a:p>
            <a:fld id="{D60D1EDE-7116-2443-9BDD-368CE5B37660}" type="slidenum">
              <a:rPr lang="en-US" smtClean="0"/>
              <a:pPr/>
              <a:t>27</a:t>
            </a:fld>
            <a:endParaRPr lang="en-US" dirty="0"/>
          </a:p>
        </p:txBody>
      </p:sp>
    </p:spTree>
    <p:extLst>
      <p:ext uri="{BB962C8B-B14F-4D97-AF65-F5344CB8AC3E}">
        <p14:creationId xmlns:p14="http://schemas.microsoft.com/office/powerpoint/2010/main" val="30589269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URI Infections</a:t>
            </a:r>
            <a:endParaRPr lang="en-US" dirty="0"/>
          </a:p>
        </p:txBody>
      </p:sp>
      <p:sp>
        <p:nvSpPr>
          <p:cNvPr id="4" name="Slide Number Placeholder 3"/>
          <p:cNvSpPr>
            <a:spLocks noGrp="1"/>
          </p:cNvSpPr>
          <p:nvPr>
            <p:ph type="sldNum" sz="quarter" idx="12"/>
          </p:nvPr>
        </p:nvSpPr>
        <p:spPr/>
        <p:txBody>
          <a:bodyPr/>
          <a:lstStyle/>
          <a:p>
            <a:fld id="{D60D1EDE-7116-2443-9BDD-368CE5B37660}" type="slidenum">
              <a:rPr lang="en-US" smtClean="0"/>
              <a:pPr/>
              <a:t>28</a:t>
            </a:fld>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2880" y="1039812"/>
            <a:ext cx="8328660" cy="3745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5-Point Star 6"/>
          <p:cNvSpPr/>
          <p:nvPr/>
        </p:nvSpPr>
        <p:spPr>
          <a:xfrm>
            <a:off x="83820" y="3970020"/>
            <a:ext cx="457200" cy="403860"/>
          </a:xfrm>
          <a:prstGeom prst="star5">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24385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you can help </a:t>
            </a:r>
          </a:p>
        </p:txBody>
      </p:sp>
      <p:sp>
        <p:nvSpPr>
          <p:cNvPr id="3" name="Content Placeholder 2"/>
          <p:cNvSpPr>
            <a:spLocks noGrp="1"/>
          </p:cNvSpPr>
          <p:nvPr>
            <p:ph idx="1"/>
          </p:nvPr>
        </p:nvSpPr>
        <p:spPr/>
        <p:txBody>
          <a:bodyPr/>
          <a:lstStyle/>
          <a:p>
            <a:r>
              <a:rPr lang="en-US" dirty="0"/>
              <a:t>Continue reviewing and following the latest clinical practice guidelines for common infections, such as CDC's Adult and Pediatric Academic Detailing Sheets</a:t>
            </a:r>
            <a:r>
              <a:rPr lang="en-US" dirty="0" smtClean="0"/>
              <a:t>.</a:t>
            </a:r>
          </a:p>
          <a:p>
            <a:r>
              <a:rPr lang="en-US" dirty="0" smtClean="0"/>
              <a:t>Click on the following link: </a:t>
            </a:r>
          </a:p>
          <a:p>
            <a:pPr lvl="1"/>
            <a:r>
              <a:rPr lang="en-US" dirty="0"/>
              <a:t> </a:t>
            </a:r>
            <a:r>
              <a:rPr lang="en-US" dirty="0" smtClean="0">
                <a:hlinkClick r:id="rId3"/>
              </a:rPr>
              <a:t>CDC guidelines </a:t>
            </a:r>
            <a:endParaRPr lang="en-US" dirty="0"/>
          </a:p>
        </p:txBody>
      </p:sp>
      <p:sp>
        <p:nvSpPr>
          <p:cNvPr id="4" name="Slide Number Placeholder 3"/>
          <p:cNvSpPr>
            <a:spLocks noGrp="1"/>
          </p:cNvSpPr>
          <p:nvPr>
            <p:ph type="sldNum" sz="quarter" idx="12"/>
          </p:nvPr>
        </p:nvSpPr>
        <p:spPr/>
        <p:txBody>
          <a:bodyPr/>
          <a:lstStyle/>
          <a:p>
            <a:fld id="{D60D1EDE-7116-2443-9BDD-368CE5B37660}" type="slidenum">
              <a:rPr lang="en-US" smtClean="0"/>
              <a:pPr/>
              <a:t>29</a:t>
            </a:fld>
            <a:endParaRPr lang="en-US" dirty="0"/>
          </a:p>
        </p:txBody>
      </p:sp>
    </p:spTree>
    <p:extLst>
      <p:ext uri="{BB962C8B-B14F-4D97-AF65-F5344CB8AC3E}">
        <p14:creationId xmlns:p14="http://schemas.microsoft.com/office/powerpoint/2010/main" val="17017505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Antibiotic Resistance?</a:t>
            </a:r>
            <a:endParaRPr lang="en-US" dirty="0"/>
          </a:p>
        </p:txBody>
      </p:sp>
      <p:sp>
        <p:nvSpPr>
          <p:cNvPr id="3" name="Content Placeholder 2"/>
          <p:cNvSpPr>
            <a:spLocks noGrp="1"/>
          </p:cNvSpPr>
          <p:nvPr>
            <p:ph idx="1"/>
          </p:nvPr>
        </p:nvSpPr>
        <p:spPr/>
        <p:txBody>
          <a:bodyPr>
            <a:normAutofit/>
          </a:bodyPr>
          <a:lstStyle/>
          <a:p>
            <a:r>
              <a:rPr lang="en-US" sz="2000" dirty="0" smtClean="0"/>
              <a:t>The </a:t>
            </a:r>
            <a:r>
              <a:rPr lang="en-US" sz="2000" dirty="0"/>
              <a:t>ability of </a:t>
            </a:r>
            <a:r>
              <a:rPr lang="en-US" sz="2000" dirty="0" smtClean="0"/>
              <a:t>bacteria </a:t>
            </a:r>
            <a:r>
              <a:rPr lang="en-US" sz="2000" dirty="0"/>
              <a:t>to resist the effects of drugs </a:t>
            </a:r>
          </a:p>
          <a:p>
            <a:r>
              <a:rPr lang="en-US" sz="2000" dirty="0" smtClean="0"/>
              <a:t>Resistant </a:t>
            </a:r>
            <a:r>
              <a:rPr lang="en-US" sz="2000" dirty="0"/>
              <a:t>bacteria survive exposure to </a:t>
            </a:r>
            <a:r>
              <a:rPr lang="en-US" sz="2000" dirty="0" smtClean="0"/>
              <a:t>antibiotics </a:t>
            </a:r>
            <a:r>
              <a:rPr lang="en-US" sz="2000" dirty="0"/>
              <a:t>and continue to multiply in the body, potentially causing more harm and spreading to other animals or people</a:t>
            </a:r>
            <a:r>
              <a:rPr lang="en-US" dirty="0"/>
              <a:t>.</a:t>
            </a:r>
          </a:p>
        </p:txBody>
      </p:sp>
      <p:sp>
        <p:nvSpPr>
          <p:cNvPr id="4" name="Slide Number Placeholder 3"/>
          <p:cNvSpPr>
            <a:spLocks noGrp="1"/>
          </p:cNvSpPr>
          <p:nvPr>
            <p:ph type="sldNum" sz="quarter" idx="12"/>
          </p:nvPr>
        </p:nvSpPr>
        <p:spPr/>
        <p:txBody>
          <a:bodyPr/>
          <a:lstStyle/>
          <a:p>
            <a:fld id="{D60D1EDE-7116-2443-9BDD-368CE5B37660}" type="slidenum">
              <a:rPr lang="en-US" smtClean="0"/>
              <a:pPr/>
              <a:t>3</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7080" y="2548890"/>
            <a:ext cx="2560320" cy="2438400"/>
          </a:xfrm>
          <a:prstGeom prst="rect">
            <a:avLst/>
          </a:prstGeom>
        </p:spPr>
      </p:pic>
    </p:spTree>
    <p:extLst>
      <p:ext uri="{BB962C8B-B14F-4D97-AF65-F5344CB8AC3E}">
        <p14:creationId xmlns:p14="http://schemas.microsoft.com/office/powerpoint/2010/main" val="3571346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Surveillance </a:t>
            </a:r>
            <a:r>
              <a:rPr lang="en-US" dirty="0"/>
              <a:t>of Antimicrobial </a:t>
            </a:r>
            <a:r>
              <a:rPr lang="en-US" dirty="0" smtClean="0"/>
              <a:t>Resistance</a:t>
            </a:r>
            <a:r>
              <a:rPr lang="en-US" dirty="0"/>
              <a:t/>
            </a:r>
            <a:br>
              <a:rPr lang="en-US" dirty="0"/>
            </a:br>
            <a:endParaRPr lang="en-US" dirty="0"/>
          </a:p>
        </p:txBody>
      </p:sp>
      <p:sp>
        <p:nvSpPr>
          <p:cNvPr id="3" name="Content Placeholder 2"/>
          <p:cNvSpPr>
            <a:spLocks noGrp="1"/>
          </p:cNvSpPr>
          <p:nvPr>
            <p:ph idx="1"/>
          </p:nvPr>
        </p:nvSpPr>
        <p:spPr>
          <a:xfrm>
            <a:off x="457200" y="1040233"/>
            <a:ext cx="8229600" cy="1962047"/>
          </a:xfrm>
        </p:spPr>
        <p:txBody>
          <a:bodyPr>
            <a:normAutofit/>
          </a:bodyPr>
          <a:lstStyle/>
          <a:p>
            <a:pPr marL="0" indent="0">
              <a:buNone/>
            </a:pPr>
            <a:r>
              <a:rPr lang="en-US" dirty="0" smtClean="0"/>
              <a:t> </a:t>
            </a:r>
          </a:p>
          <a:p>
            <a:pPr marL="0" indent="0">
              <a:buNone/>
            </a:pPr>
            <a:r>
              <a:rPr lang="en-US" dirty="0"/>
              <a:t>	"Antimicrobial resistance is a global health emergency that will seriously jeopardize progress in modern medicine</a:t>
            </a:r>
            <a:r>
              <a:rPr lang="en-US" dirty="0" smtClean="0"/>
              <a:t>.”</a:t>
            </a:r>
          </a:p>
          <a:p>
            <a:pPr marL="0" indent="0">
              <a:buNone/>
            </a:pPr>
            <a:r>
              <a:rPr lang="en-US" dirty="0"/>
              <a:t>	</a:t>
            </a:r>
            <a:r>
              <a:rPr lang="en-US" dirty="0" smtClean="0"/>
              <a:t>- </a:t>
            </a:r>
            <a:r>
              <a:rPr lang="en-US" dirty="0"/>
              <a:t>Dr. </a:t>
            </a:r>
            <a:r>
              <a:rPr lang="en-US" dirty="0" err="1"/>
              <a:t>Tedros</a:t>
            </a:r>
            <a:r>
              <a:rPr lang="en-US" dirty="0"/>
              <a:t> </a:t>
            </a:r>
            <a:r>
              <a:rPr lang="en-US" dirty="0" err="1"/>
              <a:t>Adhanom</a:t>
            </a:r>
            <a:r>
              <a:rPr lang="en-US" dirty="0"/>
              <a:t> </a:t>
            </a:r>
            <a:r>
              <a:rPr lang="en-US" dirty="0" err="1"/>
              <a:t>Ghebreyesus</a:t>
            </a:r>
            <a:r>
              <a:rPr lang="en-US" dirty="0"/>
              <a:t>, Director of WHO </a:t>
            </a:r>
          </a:p>
        </p:txBody>
      </p:sp>
      <p:sp>
        <p:nvSpPr>
          <p:cNvPr id="4" name="Slide Number Placeholder 3"/>
          <p:cNvSpPr>
            <a:spLocks noGrp="1"/>
          </p:cNvSpPr>
          <p:nvPr>
            <p:ph type="sldNum" sz="quarter" idx="12"/>
          </p:nvPr>
        </p:nvSpPr>
        <p:spPr/>
        <p:txBody>
          <a:bodyPr/>
          <a:lstStyle/>
          <a:p>
            <a:fld id="{D60D1EDE-7116-2443-9BDD-368CE5B37660}" type="slidenum">
              <a:rPr lang="en-US" smtClean="0"/>
              <a:pPr/>
              <a:t>30</a:t>
            </a:fld>
            <a:endParaRPr lang="en-US" dirty="0"/>
          </a:p>
        </p:txBody>
      </p:sp>
      <p:sp>
        <p:nvSpPr>
          <p:cNvPr id="5" name="TextBox 4"/>
          <p:cNvSpPr txBox="1"/>
          <p:nvPr/>
        </p:nvSpPr>
        <p:spPr>
          <a:xfrm>
            <a:off x="586740" y="3337560"/>
            <a:ext cx="8183880" cy="461665"/>
          </a:xfrm>
          <a:prstGeom prst="rect">
            <a:avLst/>
          </a:prstGeom>
          <a:noFill/>
        </p:spPr>
        <p:txBody>
          <a:bodyPr wrap="square" rtlCol="0">
            <a:spAutoFit/>
          </a:bodyPr>
          <a:lstStyle/>
          <a:p>
            <a:r>
              <a:rPr lang="en-US" sz="2400" dirty="0" smtClean="0">
                <a:solidFill>
                  <a:srgbClr val="FF0000"/>
                </a:solidFill>
              </a:rPr>
              <a:t>“The </a:t>
            </a:r>
            <a:r>
              <a:rPr lang="en-US" sz="2400" dirty="0">
                <a:solidFill>
                  <a:srgbClr val="FF0000"/>
                </a:solidFill>
              </a:rPr>
              <a:t>most expensive antibiotic is the one that does not </a:t>
            </a:r>
            <a:r>
              <a:rPr lang="en-US" sz="2400" dirty="0" smtClean="0">
                <a:solidFill>
                  <a:srgbClr val="FF0000"/>
                </a:solidFill>
              </a:rPr>
              <a:t>work!”</a:t>
            </a:r>
            <a:endParaRPr lang="en-US" sz="2400" dirty="0">
              <a:solidFill>
                <a:srgbClr val="FF0000"/>
              </a:solidFill>
            </a:endParaRPr>
          </a:p>
        </p:txBody>
      </p:sp>
    </p:spTree>
    <p:extLst>
      <p:ext uri="{BB962C8B-B14F-4D97-AF65-F5344CB8AC3E}">
        <p14:creationId xmlns:p14="http://schemas.microsoft.com/office/powerpoint/2010/main" val="35625461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a:t>
            </a:r>
            <a:endParaRPr lang="en-US" dirty="0"/>
          </a:p>
        </p:txBody>
      </p:sp>
      <p:sp>
        <p:nvSpPr>
          <p:cNvPr id="3" name="Content Placeholder 2"/>
          <p:cNvSpPr>
            <a:spLocks noGrp="1"/>
          </p:cNvSpPr>
          <p:nvPr>
            <p:ph idx="1"/>
          </p:nvPr>
        </p:nvSpPr>
        <p:spPr/>
        <p:txBody>
          <a:bodyPr>
            <a:normAutofit fontScale="47500" lnSpcReduction="20000"/>
          </a:bodyPr>
          <a:lstStyle/>
          <a:p>
            <a:pPr marL="0" indent="0">
              <a:buNone/>
            </a:pPr>
            <a:endParaRPr lang="en-US" dirty="0"/>
          </a:p>
          <a:p>
            <a:pPr marL="0" indent="0">
              <a:buNone/>
            </a:pPr>
            <a:r>
              <a:rPr lang="en-US" sz="2500" dirty="0" smtClean="0">
                <a:solidFill>
                  <a:schemeClr val="tx1">
                    <a:lumMod val="95000"/>
                    <a:lumOff val="5000"/>
                  </a:schemeClr>
                </a:solidFill>
                <a:latin typeface="Times New Roman" panose="02020603050405020304" pitchFamily="18" charset="0"/>
              </a:rPr>
              <a:t>1.Centers </a:t>
            </a:r>
            <a:r>
              <a:rPr lang="en-US" sz="2500" dirty="0">
                <a:solidFill>
                  <a:schemeClr val="tx1">
                    <a:lumMod val="95000"/>
                    <a:lumOff val="5000"/>
                  </a:schemeClr>
                </a:solidFill>
                <a:latin typeface="Times New Roman" panose="02020603050405020304" pitchFamily="18" charset="0"/>
              </a:rPr>
              <a:t>for Disease Control and Prevention website. </a:t>
            </a:r>
            <a:r>
              <a:rPr lang="en-US" sz="2500" dirty="0">
                <a:solidFill>
                  <a:schemeClr val="tx1">
                    <a:lumMod val="95000"/>
                    <a:lumOff val="5000"/>
                  </a:schemeClr>
                </a:solidFill>
                <a:latin typeface="Times New Roman" panose="02020603050405020304" pitchFamily="18" charset="0"/>
                <a:hlinkClick r:id="rId3"/>
              </a:rPr>
              <a:t>https://</a:t>
            </a:r>
            <a:r>
              <a:rPr lang="en-US" sz="2500" dirty="0" smtClean="0">
                <a:solidFill>
                  <a:schemeClr val="tx1">
                    <a:lumMod val="95000"/>
                    <a:lumOff val="5000"/>
                  </a:schemeClr>
                </a:solidFill>
                <a:latin typeface="Times New Roman" panose="02020603050405020304" pitchFamily="18" charset="0"/>
                <a:hlinkClick r:id="rId3"/>
              </a:rPr>
              <a:t>www.cdc.gov/drugresistance/threat-report-2013/pdf/ar-threats-2013-</a:t>
            </a:r>
            <a:r>
              <a:rPr lang="en-US" sz="2500" dirty="0" smtClean="0">
                <a:solidFill>
                  <a:schemeClr val="tx1">
                    <a:lumMod val="95000"/>
                    <a:lumOff val="5000"/>
                  </a:schemeClr>
                </a:solidFill>
                <a:latin typeface="Times New Roman" panose="02020603050405020304" pitchFamily="18" charset="0"/>
              </a:rPr>
              <a:t>	508.pdf</a:t>
            </a:r>
            <a:r>
              <a:rPr lang="en-US" sz="2500" dirty="0">
                <a:solidFill>
                  <a:schemeClr val="tx1">
                    <a:lumMod val="95000"/>
                    <a:lumOff val="5000"/>
                  </a:schemeClr>
                </a:solidFill>
                <a:latin typeface="Times New Roman" panose="02020603050405020304" pitchFamily="18" charset="0"/>
              </a:rPr>
              <a:t>. Accessed October 2, 2017.</a:t>
            </a:r>
          </a:p>
          <a:p>
            <a:pPr marL="0" indent="0">
              <a:buNone/>
            </a:pPr>
            <a:r>
              <a:rPr lang="en-US" sz="2500" dirty="0" smtClean="0">
                <a:solidFill>
                  <a:schemeClr val="tx1">
                    <a:lumMod val="95000"/>
                    <a:lumOff val="5000"/>
                  </a:schemeClr>
                </a:solidFill>
                <a:latin typeface="Times New Roman" panose="02020603050405020304" pitchFamily="18" charset="0"/>
              </a:rPr>
              <a:t>2. World Health Organization website. </a:t>
            </a:r>
            <a:r>
              <a:rPr lang="en-US" sz="2500" dirty="0" smtClean="0">
                <a:solidFill>
                  <a:schemeClr val="tx1">
                    <a:lumMod val="95000"/>
                    <a:lumOff val="5000"/>
                  </a:schemeClr>
                </a:solidFill>
                <a:latin typeface="Times New Roman" panose="02020603050405020304" pitchFamily="18" charset="0"/>
                <a:hlinkClick r:id="rId4"/>
              </a:rPr>
              <a:t>http://www.who.int/mediacentre/factsheets/fs194/en/</a:t>
            </a:r>
            <a:r>
              <a:rPr lang="en-US" sz="2500" dirty="0" smtClean="0">
                <a:solidFill>
                  <a:schemeClr val="tx1">
                    <a:lumMod val="95000"/>
                    <a:lumOff val="5000"/>
                  </a:schemeClr>
                </a:solidFill>
                <a:latin typeface="Times New Roman" panose="02020603050405020304" pitchFamily="18" charset="0"/>
              </a:rPr>
              <a:t>. Accessed October 5, 2017.</a:t>
            </a:r>
            <a:endParaRPr lang="en-US" sz="2500" dirty="0">
              <a:solidFill>
                <a:schemeClr val="tx1">
                  <a:lumMod val="95000"/>
                  <a:lumOff val="5000"/>
                </a:schemeClr>
              </a:solidFill>
              <a:latin typeface="Times New Roman" panose="02020603050405020304" pitchFamily="18" charset="0"/>
            </a:endParaRPr>
          </a:p>
          <a:p>
            <a:pPr marL="0" indent="0">
              <a:buNone/>
            </a:pPr>
            <a:r>
              <a:rPr lang="en-US" sz="2500" dirty="0" smtClean="0">
                <a:solidFill>
                  <a:schemeClr val="tx1">
                    <a:lumMod val="95000"/>
                    <a:lumOff val="5000"/>
                  </a:schemeClr>
                </a:solidFill>
                <a:latin typeface="Times New Roman" panose="02020603050405020304" pitchFamily="18" charset="0"/>
              </a:rPr>
              <a:t>3. Center for Disease Control and Prevention website. </a:t>
            </a:r>
            <a:r>
              <a:rPr lang="en-US" sz="2500" dirty="0" smtClean="0">
                <a:solidFill>
                  <a:schemeClr val="tx1">
                    <a:lumMod val="95000"/>
                    <a:lumOff val="5000"/>
                  </a:schemeClr>
                </a:solidFill>
                <a:latin typeface="Times New Roman" panose="02020603050405020304" pitchFamily="18" charset="0"/>
                <a:hlinkClick r:id="rId5"/>
              </a:rPr>
              <a:t>https</a:t>
            </a:r>
            <a:r>
              <a:rPr lang="en-US" sz="2500" dirty="0">
                <a:solidFill>
                  <a:schemeClr val="tx1">
                    <a:lumMod val="95000"/>
                    <a:lumOff val="5000"/>
                  </a:schemeClr>
                </a:solidFill>
                <a:latin typeface="Times New Roman" panose="02020603050405020304" pitchFamily="18" charset="0"/>
                <a:hlinkClick r:id="rId5"/>
              </a:rPr>
              <a:t>://</a:t>
            </a:r>
            <a:r>
              <a:rPr lang="en-US" sz="2500" dirty="0" smtClean="0">
                <a:solidFill>
                  <a:schemeClr val="tx1">
                    <a:lumMod val="95000"/>
                    <a:lumOff val="5000"/>
                  </a:schemeClr>
                </a:solidFill>
                <a:latin typeface="Times New Roman" panose="02020603050405020304" pitchFamily="18" charset="0"/>
                <a:hlinkClick r:id="rId5"/>
              </a:rPr>
              <a:t>www.cdc.gov/getsmart/community/about/antibiotic-resistance-</a:t>
            </a:r>
            <a:r>
              <a:rPr lang="en-US" sz="2500" dirty="0" smtClean="0">
                <a:solidFill>
                  <a:schemeClr val="tx1">
                    <a:lumMod val="95000"/>
                    <a:lumOff val="5000"/>
                  </a:schemeClr>
                </a:solidFill>
                <a:latin typeface="Times New Roman" panose="02020603050405020304" pitchFamily="18" charset="0"/>
              </a:rPr>
              <a:t>	faqs.html. Accessed </a:t>
            </a:r>
            <a:r>
              <a:rPr lang="en-US" sz="2500" dirty="0">
                <a:solidFill>
                  <a:schemeClr val="tx1">
                    <a:lumMod val="95000"/>
                    <a:lumOff val="5000"/>
                  </a:schemeClr>
                </a:solidFill>
                <a:latin typeface="Times New Roman" panose="02020603050405020304" pitchFamily="18" charset="0"/>
              </a:rPr>
              <a:t>October 2,2017. </a:t>
            </a:r>
            <a:endParaRPr lang="en-US" sz="2500" dirty="0" smtClean="0">
              <a:solidFill>
                <a:schemeClr val="tx1">
                  <a:lumMod val="95000"/>
                  <a:lumOff val="5000"/>
                </a:schemeClr>
              </a:solidFill>
              <a:latin typeface="Times New Roman" panose="02020603050405020304" pitchFamily="18" charset="0"/>
            </a:endParaRPr>
          </a:p>
          <a:p>
            <a:pPr marL="0" indent="0">
              <a:buNone/>
            </a:pPr>
            <a:r>
              <a:rPr lang="en-US" sz="2500" dirty="0" smtClean="0">
                <a:solidFill>
                  <a:schemeClr val="tx1">
                    <a:lumMod val="95000"/>
                    <a:lumOff val="5000"/>
                  </a:schemeClr>
                </a:solidFill>
                <a:latin typeface="Times New Roman" panose="02020603050405020304" pitchFamily="18" charset="0"/>
              </a:rPr>
              <a:t>4. National Institute of Allergy and Infectious Diseases (NIAID) website.</a:t>
            </a:r>
          </a:p>
          <a:p>
            <a:pPr marL="0" indent="0">
              <a:buNone/>
            </a:pPr>
            <a:r>
              <a:rPr lang="en-US" sz="2500" dirty="0">
                <a:solidFill>
                  <a:schemeClr val="tx1">
                    <a:lumMod val="95000"/>
                    <a:lumOff val="5000"/>
                  </a:schemeClr>
                </a:solidFill>
                <a:latin typeface="Times New Roman" panose="02020603050405020304" pitchFamily="18" charset="0"/>
              </a:rPr>
              <a:t>	</a:t>
            </a:r>
            <a:r>
              <a:rPr lang="en-US" sz="2500" dirty="0" smtClean="0">
                <a:solidFill>
                  <a:schemeClr val="tx1">
                    <a:lumMod val="95000"/>
                    <a:lumOff val="5000"/>
                  </a:schemeClr>
                </a:solidFill>
                <a:latin typeface="Times New Roman" panose="02020603050405020304" pitchFamily="18" charset="0"/>
              </a:rPr>
              <a:t> </a:t>
            </a:r>
            <a:r>
              <a:rPr lang="en-US" sz="2500" dirty="0" smtClean="0">
                <a:solidFill>
                  <a:schemeClr val="tx1">
                    <a:lumMod val="95000"/>
                    <a:lumOff val="5000"/>
                  </a:schemeClr>
                </a:solidFill>
                <a:latin typeface="Times New Roman" panose="02020603050405020304" pitchFamily="18" charset="0"/>
                <a:hlinkClick r:id="rId6"/>
              </a:rPr>
              <a:t>https</a:t>
            </a:r>
            <a:r>
              <a:rPr lang="en-US" sz="2500" dirty="0">
                <a:solidFill>
                  <a:schemeClr val="tx1">
                    <a:lumMod val="95000"/>
                    <a:lumOff val="5000"/>
                  </a:schemeClr>
                </a:solidFill>
                <a:latin typeface="Times New Roman" panose="02020603050405020304" pitchFamily="18" charset="0"/>
                <a:hlinkClick r:id="rId6"/>
              </a:rPr>
              <a:t>://</a:t>
            </a:r>
            <a:r>
              <a:rPr lang="en-US" sz="2500" dirty="0" smtClean="0">
                <a:solidFill>
                  <a:schemeClr val="tx1">
                    <a:lumMod val="95000"/>
                    <a:lumOff val="5000"/>
                  </a:schemeClr>
                </a:solidFill>
                <a:latin typeface="Times New Roman" panose="02020603050405020304" pitchFamily="18" charset="0"/>
                <a:hlinkClick r:id="rId6"/>
              </a:rPr>
              <a:t>www.niaid.nih.gov/research/antimicrobial-resistance</a:t>
            </a:r>
            <a:r>
              <a:rPr lang="en-US" sz="2500" dirty="0" smtClean="0">
                <a:solidFill>
                  <a:schemeClr val="tx1">
                    <a:lumMod val="95000"/>
                    <a:lumOff val="5000"/>
                  </a:schemeClr>
                </a:solidFill>
                <a:latin typeface="Times New Roman" panose="02020603050405020304" pitchFamily="18" charset="0"/>
              </a:rPr>
              <a:t>. Accessed October2,2017</a:t>
            </a:r>
          </a:p>
          <a:p>
            <a:pPr marL="0" indent="0">
              <a:buNone/>
            </a:pPr>
            <a:r>
              <a:rPr lang="en-US" sz="2500" dirty="0" smtClean="0">
                <a:solidFill>
                  <a:schemeClr val="tx1">
                    <a:lumMod val="95000"/>
                    <a:lumOff val="5000"/>
                  </a:schemeClr>
                </a:solidFill>
                <a:latin typeface="Times New Roman" panose="02020603050405020304" pitchFamily="18" charset="0"/>
              </a:rPr>
              <a:t>5. Infectious Disease Society of America (IDSA) website. 	</a:t>
            </a:r>
            <a:r>
              <a:rPr lang="en-US" sz="2500" dirty="0" smtClean="0">
                <a:solidFill>
                  <a:schemeClr val="tx1">
                    <a:lumMod val="95000"/>
                    <a:lumOff val="5000"/>
                  </a:schemeClr>
                </a:solidFill>
                <a:latin typeface="Times New Roman" panose="02020603050405020304" pitchFamily="18" charset="0"/>
                <a:hlinkClick r:id="rId7"/>
              </a:rPr>
              <a:t>http</a:t>
            </a:r>
            <a:r>
              <a:rPr lang="en-US" sz="2500" dirty="0">
                <a:solidFill>
                  <a:schemeClr val="tx1">
                    <a:lumMod val="95000"/>
                    <a:lumOff val="5000"/>
                  </a:schemeClr>
                </a:solidFill>
                <a:latin typeface="Times New Roman" panose="02020603050405020304" pitchFamily="18" charset="0"/>
                <a:hlinkClick r:id="rId7"/>
              </a:rPr>
              <a:t>://www.idsociety.org/View_All_Antimicrobial_Resistance__for_Professionals</a:t>
            </a:r>
            <a:r>
              <a:rPr lang="en-US" sz="2500" dirty="0" smtClean="0">
                <a:solidFill>
                  <a:schemeClr val="tx1">
                    <a:lumMod val="95000"/>
                    <a:lumOff val="5000"/>
                  </a:schemeClr>
                </a:solidFill>
                <a:latin typeface="Times New Roman" panose="02020603050405020304" pitchFamily="18" charset="0"/>
                <a:hlinkClick r:id="rId7"/>
              </a:rPr>
              <a:t>/</a:t>
            </a:r>
            <a:r>
              <a:rPr lang="en-US" sz="2500" dirty="0" smtClean="0">
                <a:solidFill>
                  <a:schemeClr val="tx1">
                    <a:lumMod val="95000"/>
                    <a:lumOff val="5000"/>
                  </a:schemeClr>
                </a:solidFill>
                <a:latin typeface="Times New Roman" panose="02020603050405020304" pitchFamily="18" charset="0"/>
              </a:rPr>
              <a:t>. Accessed October 6, 2017.</a:t>
            </a:r>
          </a:p>
          <a:p>
            <a:pPr marL="0" indent="0">
              <a:buNone/>
            </a:pPr>
            <a:r>
              <a:rPr lang="en-US" sz="2500" dirty="0">
                <a:solidFill>
                  <a:schemeClr val="tx1">
                    <a:lumMod val="95000"/>
                    <a:lumOff val="5000"/>
                  </a:schemeClr>
                </a:solidFill>
                <a:latin typeface="Times New Roman" panose="02020603050405020304" pitchFamily="18" charset="0"/>
              </a:rPr>
              <a:t>6</a:t>
            </a:r>
            <a:r>
              <a:rPr lang="en-US" sz="2500" dirty="0" smtClean="0">
                <a:solidFill>
                  <a:schemeClr val="tx1">
                    <a:lumMod val="95000"/>
                    <a:lumOff val="5000"/>
                  </a:schemeClr>
                </a:solidFill>
                <a:latin typeface="Times New Roman" panose="02020603050405020304" pitchFamily="18" charset="0"/>
              </a:rPr>
              <a:t>. Alliance for Prudent use of Antibiotics (APUA) websites. </a:t>
            </a:r>
          </a:p>
          <a:p>
            <a:pPr marL="0" indent="0">
              <a:buNone/>
            </a:pPr>
            <a:r>
              <a:rPr lang="en-US" sz="2500" dirty="0">
                <a:solidFill>
                  <a:schemeClr val="tx1">
                    <a:lumMod val="95000"/>
                    <a:lumOff val="5000"/>
                  </a:schemeClr>
                </a:solidFill>
                <a:latin typeface="Times New Roman" panose="02020603050405020304" pitchFamily="18" charset="0"/>
              </a:rPr>
              <a:t>	</a:t>
            </a:r>
            <a:r>
              <a:rPr lang="en-US" sz="2500" dirty="0" smtClean="0">
                <a:solidFill>
                  <a:schemeClr val="tx1">
                    <a:lumMod val="95000"/>
                    <a:lumOff val="5000"/>
                  </a:schemeClr>
                </a:solidFill>
                <a:latin typeface="Times New Roman" panose="02020603050405020304" pitchFamily="18" charset="0"/>
              </a:rPr>
              <a:t> </a:t>
            </a:r>
            <a:r>
              <a:rPr lang="en-US" sz="2500" dirty="0" smtClean="0">
                <a:solidFill>
                  <a:schemeClr val="tx1">
                    <a:lumMod val="95000"/>
                    <a:lumOff val="5000"/>
                  </a:schemeClr>
                </a:solidFill>
                <a:latin typeface="Times New Roman" panose="02020603050405020304" pitchFamily="18" charset="0"/>
                <a:hlinkClick r:id="rId8"/>
              </a:rPr>
              <a:t>http</a:t>
            </a:r>
            <a:r>
              <a:rPr lang="en-US" sz="2500" dirty="0">
                <a:solidFill>
                  <a:schemeClr val="tx1">
                    <a:lumMod val="95000"/>
                    <a:lumOff val="5000"/>
                  </a:schemeClr>
                </a:solidFill>
                <a:latin typeface="Times New Roman" panose="02020603050405020304" pitchFamily="18" charset="0"/>
                <a:hlinkClick r:id="rId8"/>
              </a:rPr>
              <a:t>://emerald.tufts.edu/med/apua/about_issue/about-the-issue---</a:t>
            </a:r>
            <a:r>
              <a:rPr lang="en-US" sz="2500" dirty="0" smtClean="0">
                <a:solidFill>
                  <a:schemeClr val="tx1">
                    <a:lumMod val="95000"/>
                    <a:lumOff val="5000"/>
                  </a:schemeClr>
                </a:solidFill>
                <a:latin typeface="Times New Roman" panose="02020603050405020304" pitchFamily="18" charset="0"/>
                <a:hlinkClick r:id="rId8"/>
              </a:rPr>
              <a:t>the-cost-of-resistance.shtml</a:t>
            </a:r>
            <a:r>
              <a:rPr lang="en-US" sz="2500" dirty="0" smtClean="0">
                <a:solidFill>
                  <a:schemeClr val="tx1">
                    <a:lumMod val="95000"/>
                    <a:lumOff val="5000"/>
                  </a:schemeClr>
                </a:solidFill>
                <a:latin typeface="Times New Roman" panose="02020603050405020304" pitchFamily="18" charset="0"/>
              </a:rPr>
              <a:t>. Accessed October 6, 2017</a:t>
            </a:r>
          </a:p>
          <a:p>
            <a:pPr marL="0" indent="0">
              <a:buNone/>
            </a:pPr>
            <a:r>
              <a:rPr lang="en-US" sz="2500" dirty="0">
                <a:latin typeface="Times New Roman" panose="02020603050405020304" pitchFamily="18" charset="0"/>
              </a:rPr>
              <a:t>7</a:t>
            </a:r>
            <a:r>
              <a:rPr lang="en-US" sz="2500" dirty="0" smtClean="0">
                <a:latin typeface="Times New Roman" panose="02020603050405020304" pitchFamily="18" charset="0"/>
              </a:rPr>
              <a:t>. Lagasse</a:t>
            </a:r>
            <a:r>
              <a:rPr lang="en-US" sz="2500" dirty="0">
                <a:latin typeface="Times New Roman" panose="02020603050405020304" pitchFamily="18" charset="0"/>
              </a:rPr>
              <a:t>, </a:t>
            </a:r>
            <a:r>
              <a:rPr lang="en-US" sz="2500" dirty="0" smtClean="0">
                <a:latin typeface="Times New Roman" panose="02020603050405020304" pitchFamily="18" charset="0"/>
              </a:rPr>
              <a:t>J. </a:t>
            </a:r>
            <a:r>
              <a:rPr lang="en-US" sz="2500" i="1" dirty="0" smtClean="0">
                <a:latin typeface="Times New Roman" panose="02020603050405020304" pitchFamily="18" charset="0"/>
              </a:rPr>
              <a:t>Physicians </a:t>
            </a:r>
            <a:r>
              <a:rPr lang="en-US" sz="2500" i="1" dirty="0">
                <a:latin typeface="Times New Roman" panose="02020603050405020304" pitchFamily="18" charset="0"/>
              </a:rPr>
              <a:t>need nudging to change old prescribing </a:t>
            </a:r>
            <a:r>
              <a:rPr lang="en-US" sz="2500" i="1" dirty="0" smtClean="0">
                <a:latin typeface="Times New Roman" panose="02020603050405020304" pitchFamily="18" charset="0"/>
              </a:rPr>
              <a:t>habits. </a:t>
            </a:r>
            <a:r>
              <a:rPr lang="en-US" sz="2500" dirty="0" smtClean="0">
                <a:latin typeface="Times New Roman" panose="02020603050405020304" pitchFamily="18" charset="0"/>
              </a:rPr>
              <a:t>October 2017. </a:t>
            </a:r>
            <a:r>
              <a:rPr lang="en-US" sz="2500" dirty="0">
                <a:latin typeface="Times New Roman" panose="02020603050405020304" pitchFamily="18" charset="0"/>
              </a:rPr>
              <a:t>Available from: </a:t>
            </a:r>
            <a:r>
              <a:rPr lang="en-US" sz="2500" dirty="0" smtClean="0">
                <a:latin typeface="Times New Roman" panose="02020603050405020304" pitchFamily="18" charset="0"/>
              </a:rPr>
              <a:t>	http</a:t>
            </a:r>
            <a:r>
              <a:rPr lang="en-US" sz="2500" dirty="0">
                <a:latin typeface="Times New Roman" panose="02020603050405020304" pitchFamily="18" charset="0"/>
              </a:rPr>
              <a:t>://</a:t>
            </a:r>
            <a:r>
              <a:rPr lang="en-US" sz="2500" dirty="0" smtClean="0">
                <a:latin typeface="Times New Roman" panose="02020603050405020304" pitchFamily="18" charset="0"/>
              </a:rPr>
              <a:t>www.healthcarefinancenews.com/news/physicians-need-nudging-change-old-prescribing-habits. Accessed November 	2017.</a:t>
            </a:r>
          </a:p>
          <a:p>
            <a:pPr marL="0" indent="0">
              <a:buNone/>
            </a:pPr>
            <a:r>
              <a:rPr lang="en-US" sz="2500" dirty="0">
                <a:solidFill>
                  <a:schemeClr val="tx1">
                    <a:lumMod val="95000"/>
                    <a:lumOff val="5000"/>
                  </a:schemeClr>
                </a:solidFill>
                <a:latin typeface="Times New Roman" panose="02020603050405020304" pitchFamily="18" charset="0"/>
              </a:rPr>
              <a:t>8</a:t>
            </a:r>
            <a:r>
              <a:rPr lang="en-US" sz="2500" dirty="0" smtClean="0">
                <a:solidFill>
                  <a:schemeClr val="tx1">
                    <a:lumMod val="95000"/>
                    <a:lumOff val="5000"/>
                  </a:schemeClr>
                </a:solidFill>
                <a:latin typeface="Times New Roman" panose="02020603050405020304" pitchFamily="18" charset="0"/>
              </a:rPr>
              <a:t>. </a:t>
            </a:r>
            <a:r>
              <a:rPr lang="en-US" sz="2500" dirty="0" err="1" smtClean="0">
                <a:solidFill>
                  <a:schemeClr val="tx1">
                    <a:lumMod val="95000"/>
                    <a:lumOff val="5000"/>
                  </a:schemeClr>
                </a:solidFill>
                <a:latin typeface="Times New Roman" panose="02020603050405020304" pitchFamily="18" charset="0"/>
              </a:rPr>
              <a:t>Holubar</a:t>
            </a:r>
            <a:r>
              <a:rPr lang="en-US" sz="2500" dirty="0" smtClean="0">
                <a:solidFill>
                  <a:schemeClr val="tx1">
                    <a:lumMod val="95000"/>
                    <a:lumOff val="5000"/>
                  </a:schemeClr>
                </a:solidFill>
                <a:latin typeface="Times New Roman" panose="02020603050405020304" pitchFamily="18" charset="0"/>
              </a:rPr>
              <a:t>, Marisa, et. Al.  Antimicrobial stewardship in outpatient settings. </a:t>
            </a:r>
            <a:r>
              <a:rPr lang="en-US" sz="2500" dirty="0" err="1" smtClean="0">
                <a:solidFill>
                  <a:schemeClr val="tx1">
                    <a:lumMod val="95000"/>
                    <a:lumOff val="5000"/>
                  </a:schemeClr>
                </a:solidFill>
                <a:latin typeface="Times New Roman" panose="02020603050405020304" pitchFamily="18" charset="0"/>
              </a:rPr>
              <a:t>Uptodate</a:t>
            </a:r>
            <a:r>
              <a:rPr lang="en-US" sz="2500" dirty="0" smtClean="0">
                <a:solidFill>
                  <a:schemeClr val="tx1">
                    <a:lumMod val="95000"/>
                    <a:lumOff val="5000"/>
                  </a:schemeClr>
                </a:solidFill>
                <a:latin typeface="Times New Roman" panose="02020603050405020304" pitchFamily="18" charset="0"/>
              </a:rPr>
              <a:t>. </a:t>
            </a:r>
            <a:r>
              <a:rPr lang="en-US" sz="2500" dirty="0" err="1" smtClean="0">
                <a:solidFill>
                  <a:schemeClr val="tx1">
                    <a:lumMod val="95000"/>
                    <a:lumOff val="5000"/>
                  </a:schemeClr>
                </a:solidFill>
                <a:latin typeface="Times New Roman" panose="02020603050405020304" pitchFamily="18" charset="0"/>
              </a:rPr>
              <a:t>Waltham,MA:UpToDate</a:t>
            </a:r>
            <a:r>
              <a:rPr lang="en-US" sz="2500" dirty="0">
                <a:solidFill>
                  <a:schemeClr val="tx1">
                    <a:lumMod val="95000"/>
                    <a:lumOff val="5000"/>
                  </a:schemeClr>
                </a:solidFill>
                <a:latin typeface="Times New Roman" panose="02020603050405020304" pitchFamily="18" charset="0"/>
              </a:rPr>
              <a:t> </a:t>
            </a:r>
            <a:r>
              <a:rPr lang="en-US" sz="2500" dirty="0" smtClean="0">
                <a:solidFill>
                  <a:schemeClr val="tx1">
                    <a:lumMod val="95000"/>
                    <a:lumOff val="5000"/>
                  </a:schemeClr>
                </a:solidFill>
                <a:latin typeface="Times New Roman" panose="02020603050405020304" pitchFamily="18" charset="0"/>
              </a:rPr>
              <a:t>Inc. 	</a:t>
            </a:r>
            <a:r>
              <a:rPr lang="en-US" sz="2500" dirty="0" smtClean="0">
                <a:solidFill>
                  <a:schemeClr val="tx1">
                    <a:lumMod val="95000"/>
                    <a:lumOff val="5000"/>
                  </a:schemeClr>
                </a:solidFill>
                <a:latin typeface="Times New Roman" panose="02020603050405020304" pitchFamily="18" charset="0"/>
                <a:hlinkClick r:id="rId9"/>
              </a:rPr>
              <a:t>http://www.uptodate.com</a:t>
            </a:r>
            <a:r>
              <a:rPr lang="en-US" sz="2500" dirty="0" smtClean="0">
                <a:solidFill>
                  <a:schemeClr val="tx1">
                    <a:lumMod val="95000"/>
                    <a:lumOff val="5000"/>
                  </a:schemeClr>
                </a:solidFill>
                <a:latin typeface="Times New Roman" panose="02020603050405020304" pitchFamily="18" charset="0"/>
              </a:rPr>
              <a:t> Accessed December 5, 2017.</a:t>
            </a:r>
          </a:p>
          <a:p>
            <a:pPr marL="457188" lvl="1" indent="0">
              <a:buNone/>
            </a:pPr>
            <a:endParaRPr lang="en-US" sz="2500" dirty="0" smtClean="0"/>
          </a:p>
          <a:p>
            <a:endParaRPr lang="en-US" dirty="0" smtClean="0"/>
          </a:p>
        </p:txBody>
      </p:sp>
      <p:sp>
        <p:nvSpPr>
          <p:cNvPr id="4" name="Slide Number Placeholder 3"/>
          <p:cNvSpPr>
            <a:spLocks noGrp="1"/>
          </p:cNvSpPr>
          <p:nvPr>
            <p:ph type="sldNum" sz="quarter" idx="12"/>
          </p:nvPr>
        </p:nvSpPr>
        <p:spPr/>
        <p:txBody>
          <a:bodyPr/>
          <a:lstStyle/>
          <a:p>
            <a:fld id="{D60D1EDE-7116-2443-9BDD-368CE5B37660}" type="slidenum">
              <a:rPr lang="en-US" smtClean="0"/>
              <a:pPr/>
              <a:t>31</a:t>
            </a:fld>
            <a:endParaRPr lang="en-US" dirty="0"/>
          </a:p>
        </p:txBody>
      </p:sp>
    </p:spTree>
    <p:extLst>
      <p:ext uri="{BB962C8B-B14F-4D97-AF65-F5344CB8AC3E}">
        <p14:creationId xmlns:p14="http://schemas.microsoft.com/office/powerpoint/2010/main" val="2164634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t>How </a:t>
            </a:r>
            <a:r>
              <a:rPr lang="en-US" sz="2400" b="1" dirty="0"/>
              <a:t>do bacteria become resistant to antibiotics?</a:t>
            </a:r>
            <a:endParaRPr lang="en-US" sz="2400" dirty="0"/>
          </a:p>
        </p:txBody>
      </p:sp>
      <p:sp>
        <p:nvSpPr>
          <p:cNvPr id="3" name="Content Placeholder 2"/>
          <p:cNvSpPr>
            <a:spLocks noGrp="1"/>
          </p:cNvSpPr>
          <p:nvPr>
            <p:ph idx="1"/>
          </p:nvPr>
        </p:nvSpPr>
        <p:spPr/>
        <p:txBody>
          <a:bodyPr/>
          <a:lstStyle/>
          <a:p>
            <a:r>
              <a:rPr lang="en-US" sz="1200" dirty="0"/>
              <a:t>Selective Pressure - In the presence of an </a:t>
            </a:r>
            <a:r>
              <a:rPr lang="en-US" sz="1200" dirty="0" smtClean="0"/>
              <a:t>antibiotic, </a:t>
            </a:r>
            <a:r>
              <a:rPr lang="en-US" sz="1200" dirty="0"/>
              <a:t>microbes are either killed or, if they carry resistance genes, survive. These survivors will replicate, and their progeny will quickly become the dominant type throughout the microbial population. </a:t>
            </a:r>
          </a:p>
          <a:p>
            <a:endParaRPr lang="en-US" dirty="0"/>
          </a:p>
        </p:txBody>
      </p:sp>
      <p:sp>
        <p:nvSpPr>
          <p:cNvPr id="4" name="Slide Number Placeholder 3"/>
          <p:cNvSpPr>
            <a:spLocks noGrp="1"/>
          </p:cNvSpPr>
          <p:nvPr>
            <p:ph type="sldNum" sz="quarter" idx="12"/>
          </p:nvPr>
        </p:nvSpPr>
        <p:spPr/>
        <p:txBody>
          <a:bodyPr/>
          <a:lstStyle/>
          <a:p>
            <a:fld id="{D60D1EDE-7116-2443-9BDD-368CE5B37660}" type="slidenum">
              <a:rPr lang="en-US" smtClean="0"/>
              <a:pPr/>
              <a:t>4</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6339" y="1678754"/>
            <a:ext cx="7040881" cy="3243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05629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we care?</a:t>
            </a:r>
            <a:endParaRPr lang="en-US" dirty="0"/>
          </a:p>
        </p:txBody>
      </p:sp>
      <p:sp>
        <p:nvSpPr>
          <p:cNvPr id="3" name="Content Placeholder 2"/>
          <p:cNvSpPr>
            <a:spLocks noGrp="1"/>
          </p:cNvSpPr>
          <p:nvPr>
            <p:ph idx="1"/>
          </p:nvPr>
        </p:nvSpPr>
        <p:spPr/>
        <p:txBody>
          <a:bodyPr>
            <a:normAutofit/>
          </a:bodyPr>
          <a:lstStyle/>
          <a:p>
            <a:r>
              <a:rPr lang="en-US" dirty="0" smtClean="0"/>
              <a:t>Causes </a:t>
            </a:r>
            <a:r>
              <a:rPr lang="en-US" dirty="0"/>
              <a:t>more than 2 million </a:t>
            </a:r>
            <a:r>
              <a:rPr lang="en-US" dirty="0" smtClean="0"/>
              <a:t>illnesses per year </a:t>
            </a:r>
            <a:r>
              <a:rPr lang="en-US" baseline="30000" dirty="0" smtClean="0"/>
              <a:t>1</a:t>
            </a:r>
            <a:endParaRPr lang="en-US" baseline="30000" dirty="0"/>
          </a:p>
          <a:p>
            <a:r>
              <a:rPr lang="en-US" dirty="0" smtClean="0"/>
              <a:t>Kills </a:t>
            </a:r>
            <a:r>
              <a:rPr lang="en-US" dirty="0"/>
              <a:t>at least 23,000 </a:t>
            </a:r>
            <a:r>
              <a:rPr lang="en-US" dirty="0" smtClean="0"/>
              <a:t>people in the US alone yearly </a:t>
            </a:r>
            <a:r>
              <a:rPr lang="en-US" baseline="30000" dirty="0" smtClean="0"/>
              <a:t>1</a:t>
            </a:r>
            <a:endParaRPr lang="en-US" baseline="30000" dirty="0"/>
          </a:p>
          <a:p>
            <a:r>
              <a:rPr lang="en-US" dirty="0" smtClean="0"/>
              <a:t>Estimated 300,000 deaths in North America by 2050</a:t>
            </a:r>
          </a:p>
          <a:p>
            <a:r>
              <a:rPr lang="en-US" dirty="0" smtClean="0"/>
              <a:t>Adds </a:t>
            </a:r>
            <a:r>
              <a:rPr lang="en-US" dirty="0"/>
              <a:t>an estimated $20 </a:t>
            </a:r>
            <a:r>
              <a:rPr lang="en-US" dirty="0" smtClean="0"/>
              <a:t>to $35 billion </a:t>
            </a:r>
            <a:r>
              <a:rPr lang="en-US" dirty="0"/>
              <a:t>in excess direct healthcare </a:t>
            </a:r>
            <a:r>
              <a:rPr lang="en-US" dirty="0" smtClean="0"/>
              <a:t>costs (2008 dollars) </a:t>
            </a:r>
            <a:r>
              <a:rPr lang="en-US" baseline="30000" dirty="0" smtClean="0"/>
              <a:t>1</a:t>
            </a:r>
          </a:p>
          <a:p>
            <a:endParaRPr lang="en-US" dirty="0"/>
          </a:p>
          <a:p>
            <a:endParaRPr lang="en-US" dirty="0"/>
          </a:p>
        </p:txBody>
      </p:sp>
      <p:sp>
        <p:nvSpPr>
          <p:cNvPr id="4" name="Slide Number Placeholder 3"/>
          <p:cNvSpPr>
            <a:spLocks noGrp="1"/>
          </p:cNvSpPr>
          <p:nvPr>
            <p:ph type="sldNum" sz="quarter" idx="12"/>
          </p:nvPr>
        </p:nvSpPr>
        <p:spPr/>
        <p:txBody>
          <a:bodyPr/>
          <a:lstStyle/>
          <a:p>
            <a:fld id="{D60D1EDE-7116-2443-9BDD-368CE5B37660}" type="slidenum">
              <a:rPr lang="en-US" smtClean="0"/>
              <a:pPr/>
              <a:t>5</a:t>
            </a:fld>
            <a:endParaRPr lang="en-US" dirty="0"/>
          </a:p>
        </p:txBody>
      </p:sp>
      <p:sp>
        <p:nvSpPr>
          <p:cNvPr id="5" name="TextBox 4"/>
          <p:cNvSpPr txBox="1"/>
          <p:nvPr/>
        </p:nvSpPr>
        <p:spPr>
          <a:xfrm>
            <a:off x="1295400" y="4550777"/>
            <a:ext cx="7307580" cy="215444"/>
          </a:xfrm>
          <a:prstGeom prst="rect">
            <a:avLst/>
          </a:prstGeom>
          <a:noFill/>
        </p:spPr>
        <p:txBody>
          <a:bodyPr wrap="square" rtlCol="0">
            <a:spAutoFit/>
          </a:bodyPr>
          <a:lstStyle/>
          <a:p>
            <a:r>
              <a:rPr lang="en-US" sz="800" baseline="30000" dirty="0" smtClean="0"/>
              <a:t>1. </a:t>
            </a:r>
            <a:r>
              <a:rPr lang="en-US" sz="800" dirty="0" smtClean="0"/>
              <a:t>Centers </a:t>
            </a:r>
            <a:r>
              <a:rPr lang="en-US" sz="800" dirty="0"/>
              <a:t>for Disease Control and Prevention </a:t>
            </a:r>
            <a:r>
              <a:rPr lang="en-US" sz="800" dirty="0" smtClean="0"/>
              <a:t>website. https</a:t>
            </a:r>
            <a:r>
              <a:rPr lang="en-US" sz="800" dirty="0"/>
              <a:t>://</a:t>
            </a:r>
            <a:r>
              <a:rPr lang="en-US" sz="800" dirty="0" smtClean="0"/>
              <a:t>www.cdc.gov/drugresistance/threat-report-2013/pdf/ar-threats-2013-508.pdf. Accessed October 2, 2017.</a:t>
            </a:r>
            <a:endParaRPr lang="en-US" sz="800" dirty="0"/>
          </a:p>
        </p:txBody>
      </p:sp>
    </p:spTree>
    <p:extLst>
      <p:ext uri="{BB962C8B-B14F-4D97-AF65-F5344CB8AC3E}">
        <p14:creationId xmlns:p14="http://schemas.microsoft.com/office/powerpoint/2010/main" val="31724618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 we care?</a:t>
            </a:r>
          </a:p>
        </p:txBody>
      </p:sp>
      <p:sp>
        <p:nvSpPr>
          <p:cNvPr id="4" name="Slide Number Placeholder 3"/>
          <p:cNvSpPr>
            <a:spLocks noGrp="1"/>
          </p:cNvSpPr>
          <p:nvPr>
            <p:ph type="sldNum" sz="quarter" idx="12"/>
          </p:nvPr>
        </p:nvSpPr>
        <p:spPr/>
        <p:txBody>
          <a:bodyPr/>
          <a:lstStyle/>
          <a:p>
            <a:fld id="{D60D1EDE-7116-2443-9BDD-368CE5B37660}" type="slidenum">
              <a:rPr lang="en-US" smtClean="0"/>
              <a:pPr/>
              <a:t>6</a:t>
            </a:fld>
            <a:endParaRPr lang="en-US"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03845" y="1658877"/>
            <a:ext cx="5538189" cy="3157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432560" y="1043940"/>
            <a:ext cx="6248400" cy="461665"/>
          </a:xfrm>
          <a:prstGeom prst="rect">
            <a:avLst/>
          </a:prstGeom>
          <a:noFill/>
        </p:spPr>
        <p:txBody>
          <a:bodyPr wrap="square" rtlCol="0">
            <a:spAutoFit/>
          </a:bodyPr>
          <a:lstStyle/>
          <a:p>
            <a:r>
              <a:rPr lang="en-US" sz="2400" dirty="0"/>
              <a:t>Antibiotic resistance is present in every country</a:t>
            </a:r>
          </a:p>
        </p:txBody>
      </p:sp>
    </p:spTree>
    <p:extLst>
      <p:ext uri="{BB962C8B-B14F-4D97-AF65-F5344CB8AC3E}">
        <p14:creationId xmlns:p14="http://schemas.microsoft.com/office/powerpoint/2010/main" val="6933576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is it spread? </a:t>
            </a:r>
            <a:endParaRPr lang="en-US" dirty="0"/>
          </a:p>
        </p:txBody>
      </p:sp>
      <p:sp>
        <p:nvSpPr>
          <p:cNvPr id="3" name="Content Placeholder 2"/>
          <p:cNvSpPr>
            <a:spLocks noGrp="1"/>
          </p:cNvSpPr>
          <p:nvPr>
            <p:ph idx="1"/>
          </p:nvPr>
        </p:nvSpPr>
        <p:spPr/>
        <p:txBody>
          <a:bodyPr>
            <a:normAutofit/>
          </a:bodyPr>
          <a:lstStyle/>
          <a:p>
            <a:r>
              <a:rPr lang="en-US" sz="1600" dirty="0" smtClean="0"/>
              <a:t>Inappropriate Use or Overuse - 50</a:t>
            </a:r>
            <a:r>
              <a:rPr lang="en-US" sz="1600" dirty="0"/>
              <a:t>% of </a:t>
            </a:r>
            <a:r>
              <a:rPr lang="en-US" sz="1600" dirty="0" smtClean="0"/>
              <a:t>all antibiotic </a:t>
            </a:r>
            <a:r>
              <a:rPr lang="en-US" sz="1600" dirty="0"/>
              <a:t>courses </a:t>
            </a:r>
            <a:r>
              <a:rPr lang="en-US" sz="1600" dirty="0" smtClean="0"/>
              <a:t>prescribed </a:t>
            </a:r>
            <a:r>
              <a:rPr lang="en-US" sz="1600" dirty="0"/>
              <a:t>are </a:t>
            </a:r>
            <a:r>
              <a:rPr lang="en-US" sz="1600" dirty="0" smtClean="0"/>
              <a:t>unnecessary</a:t>
            </a:r>
            <a:r>
              <a:rPr lang="en-US" sz="1600" dirty="0"/>
              <a:t> </a:t>
            </a:r>
            <a:r>
              <a:rPr lang="en-US" sz="1600" dirty="0" smtClean="0"/>
              <a:t>or not optimally effective as prescribed. </a:t>
            </a:r>
            <a:r>
              <a:rPr lang="en-US" sz="1600" baseline="30000" dirty="0" smtClean="0"/>
              <a:t>1</a:t>
            </a:r>
            <a:endParaRPr lang="en-US" sz="1600" baseline="30000" dirty="0"/>
          </a:p>
          <a:p>
            <a:pPr marL="0" indent="0">
              <a:buNone/>
            </a:pPr>
            <a:endParaRPr lang="en-US" sz="1600" dirty="0"/>
          </a:p>
        </p:txBody>
      </p:sp>
      <p:sp>
        <p:nvSpPr>
          <p:cNvPr id="4" name="Slide Number Placeholder 3"/>
          <p:cNvSpPr>
            <a:spLocks noGrp="1"/>
          </p:cNvSpPr>
          <p:nvPr>
            <p:ph type="sldNum" sz="quarter" idx="12"/>
          </p:nvPr>
        </p:nvSpPr>
        <p:spPr/>
        <p:txBody>
          <a:bodyPr/>
          <a:lstStyle/>
          <a:p>
            <a:fld id="{D60D1EDE-7116-2443-9BDD-368CE5B37660}" type="slidenum">
              <a:rPr lang="en-US" smtClean="0"/>
              <a:pPr/>
              <a:t>7</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9870" y="1668780"/>
            <a:ext cx="3242310" cy="2876550"/>
          </a:xfrm>
          <a:prstGeom prst="rect">
            <a:avLst/>
          </a:prstGeom>
        </p:spPr>
      </p:pic>
    </p:spTree>
    <p:extLst>
      <p:ext uri="{BB962C8B-B14F-4D97-AF65-F5344CB8AC3E}">
        <p14:creationId xmlns:p14="http://schemas.microsoft.com/office/powerpoint/2010/main" val="4023722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is it </a:t>
            </a:r>
            <a:r>
              <a:rPr lang="en-US" dirty="0"/>
              <a:t>spread? (cont.)</a:t>
            </a:r>
          </a:p>
        </p:txBody>
      </p:sp>
      <p:sp>
        <p:nvSpPr>
          <p:cNvPr id="3" name="Content Placeholder 2"/>
          <p:cNvSpPr>
            <a:spLocks noGrp="1"/>
          </p:cNvSpPr>
          <p:nvPr>
            <p:ph idx="1"/>
          </p:nvPr>
        </p:nvSpPr>
        <p:spPr/>
        <p:txBody>
          <a:bodyPr/>
          <a:lstStyle/>
          <a:p>
            <a:r>
              <a:rPr lang="en-US" sz="1800" dirty="0"/>
              <a:t>Hospital Use </a:t>
            </a:r>
            <a:endParaRPr lang="en-US" sz="1800" dirty="0" smtClean="0"/>
          </a:p>
          <a:p>
            <a:pPr lvl="1"/>
            <a:r>
              <a:rPr lang="en-US" sz="1600" dirty="0" smtClean="0"/>
              <a:t> </a:t>
            </a:r>
            <a:r>
              <a:rPr lang="en-US" sz="1600" dirty="0"/>
              <a:t>Critically ill patients are more susceptible to </a:t>
            </a:r>
            <a:r>
              <a:rPr lang="en-US" sz="1600" dirty="0" smtClean="0"/>
              <a:t>infections. </a:t>
            </a:r>
            <a:r>
              <a:rPr lang="en-US" sz="1600" dirty="0"/>
              <a:t>However, the heavier use of </a:t>
            </a:r>
            <a:r>
              <a:rPr lang="en-US" sz="1600" dirty="0" smtClean="0"/>
              <a:t>antibiotics </a:t>
            </a:r>
            <a:r>
              <a:rPr lang="en-US" sz="1600" dirty="0"/>
              <a:t>in these patients can worsen the problem </a:t>
            </a:r>
            <a:r>
              <a:rPr lang="en-US" sz="1600" dirty="0" smtClean="0"/>
              <a:t>by </a:t>
            </a:r>
            <a:r>
              <a:rPr lang="en-US" sz="1600" dirty="0"/>
              <a:t>producing bacteria with </a:t>
            </a:r>
            <a:r>
              <a:rPr lang="en-US" sz="1600" dirty="0" smtClean="0"/>
              <a:t>even greater </a:t>
            </a:r>
            <a:r>
              <a:rPr lang="en-US" sz="1600" dirty="0"/>
              <a:t>ability to survive </a:t>
            </a:r>
            <a:r>
              <a:rPr lang="en-US" sz="1600" dirty="0" smtClean="0"/>
              <a:t>in </a:t>
            </a:r>
            <a:r>
              <a:rPr lang="en-US" sz="1600" dirty="0"/>
              <a:t>the presence of our strongest </a:t>
            </a:r>
            <a:r>
              <a:rPr lang="en-US" sz="1600" dirty="0" smtClean="0"/>
              <a:t>antibiotics</a:t>
            </a:r>
          </a:p>
          <a:p>
            <a:pPr lvl="1"/>
            <a:r>
              <a:rPr lang="en-US" sz="1600" dirty="0" smtClean="0"/>
              <a:t>Half of hospitalized patients received at least 1 dose of antibiotics during their stay </a:t>
            </a:r>
            <a:endParaRPr lang="en-US" sz="1600" dirty="0"/>
          </a:p>
          <a:p>
            <a:endParaRPr lang="en-US" dirty="0"/>
          </a:p>
        </p:txBody>
      </p:sp>
      <p:sp>
        <p:nvSpPr>
          <p:cNvPr id="4" name="Slide Number Placeholder 3"/>
          <p:cNvSpPr>
            <a:spLocks noGrp="1"/>
          </p:cNvSpPr>
          <p:nvPr>
            <p:ph type="sldNum" sz="quarter" idx="12"/>
          </p:nvPr>
        </p:nvSpPr>
        <p:spPr/>
        <p:txBody>
          <a:bodyPr/>
          <a:lstStyle/>
          <a:p>
            <a:fld id="{D60D1EDE-7116-2443-9BDD-368CE5B37660}" type="slidenum">
              <a:rPr lang="en-US" smtClean="0"/>
              <a:pPr/>
              <a:t>8</a:t>
            </a:fld>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7742" y="2458440"/>
            <a:ext cx="1605757" cy="2081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35829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is it spread? (cont.)</a:t>
            </a:r>
          </a:p>
        </p:txBody>
      </p:sp>
      <p:sp>
        <p:nvSpPr>
          <p:cNvPr id="3" name="Content Placeholder 2"/>
          <p:cNvSpPr>
            <a:spLocks noGrp="1"/>
          </p:cNvSpPr>
          <p:nvPr>
            <p:ph idx="1"/>
          </p:nvPr>
        </p:nvSpPr>
        <p:spPr/>
        <p:txBody>
          <a:bodyPr/>
          <a:lstStyle/>
          <a:p>
            <a:r>
              <a:rPr lang="en-US" dirty="0"/>
              <a:t>Agricultural Use - T</a:t>
            </a:r>
            <a:r>
              <a:rPr lang="en-US" dirty="0" smtClean="0"/>
              <a:t>he </a:t>
            </a:r>
            <a:r>
              <a:rPr lang="en-US" dirty="0"/>
              <a:t>practice of adding antibiotics to agricultural feed promotes drug resistance</a:t>
            </a:r>
          </a:p>
          <a:p>
            <a:r>
              <a:rPr lang="en-US" dirty="0" smtClean="0"/>
              <a:t>Animal feed- Mixed with antibiotics to prevent infections and promote growth</a:t>
            </a:r>
            <a:endParaRPr lang="en-US" dirty="0"/>
          </a:p>
        </p:txBody>
      </p:sp>
      <p:sp>
        <p:nvSpPr>
          <p:cNvPr id="4" name="Slide Number Placeholder 3"/>
          <p:cNvSpPr>
            <a:spLocks noGrp="1"/>
          </p:cNvSpPr>
          <p:nvPr>
            <p:ph type="sldNum" sz="quarter" idx="12"/>
          </p:nvPr>
        </p:nvSpPr>
        <p:spPr/>
        <p:txBody>
          <a:bodyPr/>
          <a:lstStyle/>
          <a:p>
            <a:fld id="{D60D1EDE-7116-2443-9BDD-368CE5B37660}" type="slidenum">
              <a:rPr lang="en-US" smtClean="0"/>
              <a:pPr/>
              <a:t>9</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8900" y="2773680"/>
            <a:ext cx="3072000" cy="2147430"/>
          </a:xfrm>
          <a:prstGeom prst="rect">
            <a:avLst/>
          </a:prstGeom>
        </p:spPr>
      </p:pic>
    </p:spTree>
    <p:extLst>
      <p:ext uri="{BB962C8B-B14F-4D97-AF65-F5344CB8AC3E}">
        <p14:creationId xmlns:p14="http://schemas.microsoft.com/office/powerpoint/2010/main" val="1232539268"/>
      </p:ext>
    </p:extLst>
  </p:cSld>
  <p:clrMapOvr>
    <a:masterClrMapping/>
  </p:clrMapOvr>
  <p:timing>
    <p:tnLst>
      <p:par>
        <p:cTn id="1" dur="indefinite" restart="never" nodeType="tmRoot"/>
      </p:par>
    </p:tnLst>
  </p:timing>
</p:sld>
</file>

<file path=ppt/theme/theme1.xml><?xml version="1.0" encoding="utf-8"?>
<a:theme xmlns:a="http://schemas.openxmlformats.org/drawingml/2006/main" name="Drug Resistance">
  <a:themeElements>
    <a:clrScheme name="Custom TEST">
      <a:dk1>
        <a:srgbClr val="000000"/>
      </a:dk1>
      <a:lt1>
        <a:srgbClr val="FFFFFF"/>
      </a:lt1>
      <a:dk2>
        <a:srgbClr val="1B5E20"/>
      </a:dk2>
      <a:lt2>
        <a:srgbClr val="E8F5E9"/>
      </a:lt2>
      <a:accent1>
        <a:srgbClr val="2E7D32"/>
      </a:accent1>
      <a:accent2>
        <a:srgbClr val="388E3C"/>
      </a:accent2>
      <a:accent3>
        <a:srgbClr val="43A047"/>
      </a:accent3>
      <a:accent4>
        <a:srgbClr val="4CAF50"/>
      </a:accent4>
      <a:accent5>
        <a:srgbClr val="66BB6A"/>
      </a:accent5>
      <a:accent6>
        <a:srgbClr val="81C784"/>
      </a:accent6>
      <a:hlink>
        <a:srgbClr val="43A047"/>
      </a:hlink>
      <a:folHlink>
        <a:srgbClr val="2E7D3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est_green_16_9_bright_PH_min" id="{B9F80885-98F8-415E-9E53-21B99B99ABAB}" vid="{F0F64516-B94E-4595-A217-833DD1F7329B}"/>
    </a:ext>
  </a:extLst>
</a:theme>
</file>

<file path=ppt/theme/theme2.xml><?xml version="1.0" encoding="utf-8"?>
<a:theme xmlns:a="http://schemas.openxmlformats.org/drawingml/2006/main" name="1_Office Theme">
  <a:themeElements>
    <a:clrScheme name="Custom TEST">
      <a:dk1>
        <a:srgbClr val="000000"/>
      </a:dk1>
      <a:lt1>
        <a:srgbClr val="FFFFFF"/>
      </a:lt1>
      <a:dk2>
        <a:srgbClr val="1B5E20"/>
      </a:dk2>
      <a:lt2>
        <a:srgbClr val="E8F5E9"/>
      </a:lt2>
      <a:accent1>
        <a:srgbClr val="2E7D32"/>
      </a:accent1>
      <a:accent2>
        <a:srgbClr val="388E3C"/>
      </a:accent2>
      <a:accent3>
        <a:srgbClr val="43A047"/>
      </a:accent3>
      <a:accent4>
        <a:srgbClr val="4CAF50"/>
      </a:accent4>
      <a:accent5>
        <a:srgbClr val="66BB6A"/>
      </a:accent5>
      <a:accent6>
        <a:srgbClr val="81C784"/>
      </a:accent6>
      <a:hlink>
        <a:srgbClr val="43A047"/>
      </a:hlink>
      <a:folHlink>
        <a:srgbClr val="2E7D3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est_green_16_9_bright_PH_min" id="{B9F80885-98F8-415E-9E53-21B99B99ABAB}" vid="{F0F64516-B94E-4595-A217-833DD1F7329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E913CD320DC6F4FAB4D48828B056B46" ma:contentTypeVersion="0" ma:contentTypeDescription="Create a new document." ma:contentTypeScope="" ma:versionID="1b64982ccff8e5b0a57dab73727d5bd1">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46A809A-3D88-470A-97AD-5F76397894E3}">
  <ds:schemaRefs>
    <ds:schemaRef ds:uri="http://schemas.microsoft.com/sharepoint/v3/contenttype/forms"/>
  </ds:schemaRefs>
</ds:datastoreItem>
</file>

<file path=customXml/itemProps2.xml><?xml version="1.0" encoding="utf-8"?>
<ds:datastoreItem xmlns:ds="http://schemas.openxmlformats.org/officeDocument/2006/customXml" ds:itemID="{9A823B51-E25A-4D0B-B858-04F431B4A223}">
  <ds:schemaRefs>
    <ds:schemaRef ds:uri="8d387f39-d42b-458d-bd8f-8be5334114fd"/>
    <ds:schemaRef ds:uri="http://schemas.microsoft.com/office/infopath/2007/PartnerControls"/>
    <ds:schemaRef ds:uri="http://purl.org/dc/dcmitype/"/>
    <ds:schemaRef ds:uri="http://www.w3.org/XML/1998/namespace"/>
    <ds:schemaRef ds:uri="http://purl.org/dc/elements/1.1/"/>
    <ds:schemaRef ds:uri="http://purl.org/dc/terms/"/>
    <ds:schemaRef ds:uri="http://schemas.microsoft.com/office/2006/metadata/properties"/>
    <ds:schemaRef ds:uri="http://schemas.microsoft.com/office/2006/documentManagement/types"/>
    <ds:schemaRef ds:uri="http://schemas.openxmlformats.org/package/2006/metadata/core-properties"/>
  </ds:schemaRefs>
</ds:datastoreItem>
</file>

<file path=customXml/itemProps3.xml><?xml version="1.0" encoding="utf-8"?>
<ds:datastoreItem xmlns:ds="http://schemas.openxmlformats.org/officeDocument/2006/customXml" ds:itemID="{5A70EC75-327B-464E-982E-C77068EC9B98}"/>
</file>

<file path=docProps/app.xml><?xml version="1.0" encoding="utf-8"?>
<Properties xmlns="http://schemas.openxmlformats.org/officeDocument/2006/extended-properties" xmlns:vt="http://schemas.openxmlformats.org/officeDocument/2006/docPropsVTypes">
  <Template>Drug Resistance</Template>
  <TotalTime>2069</TotalTime>
  <Words>4085</Words>
  <Application>Microsoft Office PowerPoint</Application>
  <PresentationFormat>On-screen Show (16:9)</PresentationFormat>
  <Paragraphs>353</Paragraphs>
  <Slides>31</Slides>
  <Notes>31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31</vt:i4>
      </vt:variant>
    </vt:vector>
  </HeadingPairs>
  <TitlesOfParts>
    <vt:vector size="40" baseType="lpstr">
      <vt:lpstr>Calibri Light</vt:lpstr>
      <vt:lpstr>Arial</vt:lpstr>
      <vt:lpstr>Wingdings</vt:lpstr>
      <vt:lpstr>Courier New</vt:lpstr>
      <vt:lpstr>Times New Roman</vt:lpstr>
      <vt:lpstr>Calibri</vt:lpstr>
      <vt:lpstr>Raleway</vt:lpstr>
      <vt:lpstr>Drug Resistance</vt:lpstr>
      <vt:lpstr>1_Office Theme</vt:lpstr>
      <vt:lpstr>Antibiotic Drug Resistance</vt:lpstr>
      <vt:lpstr>Objectives</vt:lpstr>
      <vt:lpstr>What is Antibiotic Resistance?</vt:lpstr>
      <vt:lpstr>How do bacteria become resistant to antibiotics?</vt:lpstr>
      <vt:lpstr>Why do we care?</vt:lpstr>
      <vt:lpstr>Why do we care?</vt:lpstr>
      <vt:lpstr>How is it spread? </vt:lpstr>
      <vt:lpstr>How is it spread? (cont.)</vt:lpstr>
      <vt:lpstr>How is it spread? (cont.)</vt:lpstr>
      <vt:lpstr>Implications </vt:lpstr>
      <vt:lpstr>The World is Running Out of Antibiotics</vt:lpstr>
      <vt:lpstr>Top 18 drug resistance threats – URGENT!</vt:lpstr>
      <vt:lpstr>Top 18 drug resistance threats - Serious</vt:lpstr>
      <vt:lpstr>Top 18 drug resistance threats - Concerning</vt:lpstr>
      <vt:lpstr>What are we doing now?</vt:lpstr>
      <vt:lpstr>Prevention </vt:lpstr>
      <vt:lpstr>Improve Antibiotic prescribing</vt:lpstr>
      <vt:lpstr> Do Health Plans Have a Role In Limiting Antibiotic Resistance? </vt:lpstr>
      <vt:lpstr>Healthcare Effectiveness Data and Information Set (HEDIS) Measures</vt:lpstr>
      <vt:lpstr>Avoidance of Antibiotic Treatment in Adults with Acute Bronchitis</vt:lpstr>
      <vt:lpstr>Appropriate Treatment for Children with Upper Respiratory Infection</vt:lpstr>
      <vt:lpstr>Appropriate Testing For Children With Pharyngitis</vt:lpstr>
      <vt:lpstr>AWARE</vt:lpstr>
      <vt:lpstr>Possible Interventions    </vt:lpstr>
      <vt:lpstr>“Nudging” Physicians- A USC study </vt:lpstr>
      <vt:lpstr>How you can help </vt:lpstr>
      <vt:lpstr>How you can help </vt:lpstr>
      <vt:lpstr>Common URI Infections</vt:lpstr>
      <vt:lpstr>How you can help </vt:lpstr>
      <vt:lpstr> Surveillance of Antimicrobial Resistance </vt:lpstr>
      <vt:lpstr>Resources   </vt:lpstr>
    </vt:vector>
  </TitlesOfParts>
  <Company>Health Net,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Antibiotic Drug Resistance</dc:title>
  <dc:creator>User</dc:creator>
  <cp:lastModifiedBy>Taline Jaghasspanian</cp:lastModifiedBy>
  <cp:revision>131</cp:revision>
  <cp:lastPrinted>2017-12-08T00:16:18Z</cp:lastPrinted>
  <dcterms:created xsi:type="dcterms:W3CDTF">2017-10-02T15:44:13Z</dcterms:created>
  <dcterms:modified xsi:type="dcterms:W3CDTF">2017-12-08T00:17:50Z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0x010100EE913CD320DC6F4FAB4D48828B056B46</vt:lpwstr>
  </property>
</Properties>
</file>