
<file path=[Content_Types].xml><?xml version="1.0" encoding="utf-8"?>
<Types xmlns="http://schemas.openxmlformats.org/package/2006/content-types">
  <Default Extension="png" ContentType="image/png"/>
  <Default Extension="m4a" ContentType="audio/mp4"/>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6" r:id="rId4"/>
  </p:sldMasterIdLst>
  <p:notesMasterIdLst>
    <p:notesMasterId r:id="rId20"/>
  </p:notesMasterIdLst>
  <p:handoutMasterIdLst>
    <p:handoutMasterId r:id="rId21"/>
  </p:handoutMasterIdLst>
  <p:sldIdLst>
    <p:sldId id="351" r:id="rId5"/>
    <p:sldId id="352" r:id="rId6"/>
    <p:sldId id="353" r:id="rId7"/>
    <p:sldId id="354" r:id="rId8"/>
    <p:sldId id="317" r:id="rId9"/>
    <p:sldId id="348" r:id="rId10"/>
    <p:sldId id="336" r:id="rId11"/>
    <p:sldId id="337" r:id="rId12"/>
    <p:sldId id="342" r:id="rId13"/>
    <p:sldId id="339" r:id="rId14"/>
    <p:sldId id="344" r:id="rId15"/>
    <p:sldId id="343" r:id="rId16"/>
    <p:sldId id="341" r:id="rId17"/>
    <p:sldId id="335" r:id="rId18"/>
    <p:sldId id="346" r:id="rId19"/>
  </p:sldIdLst>
  <p:sldSz cx="9144000" cy="6858000" type="screen4x3"/>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59CE2C7-610B-46D3-866A-B7712744E034}">
          <p14:sldIdLst>
            <p14:sldId id="351"/>
            <p14:sldId id="352"/>
            <p14:sldId id="353"/>
            <p14:sldId id="354"/>
            <p14:sldId id="317"/>
            <p14:sldId id="348"/>
          </p14:sldIdLst>
        </p14:section>
        <p14:section name="Untitled Section" id="{0BA9BA04-2697-46DF-AF04-59BFE06ABA4A}">
          <p14:sldIdLst>
            <p14:sldId id="336"/>
            <p14:sldId id="337"/>
            <p14:sldId id="342"/>
            <p14:sldId id="339"/>
            <p14:sldId id="344"/>
            <p14:sldId id="343"/>
            <p14:sldId id="341"/>
            <p14:sldId id="335"/>
            <p14:sldId id="346"/>
          </p14:sldIdLst>
        </p14:section>
      </p14:sectionLst>
    </p:ext>
    <p:ext uri="{EFAFB233-063F-42B5-8137-9DF3F51BA10A}">
      <p15:sldGuideLst xmlns:p15="http://schemas.microsoft.com/office/powerpoint/2012/main">
        <p15:guide id="1" orient="horz" pos="4272">
          <p15:clr>
            <a:srgbClr val="A4A3A4"/>
          </p15:clr>
        </p15:guide>
        <p15:guide id="2" orient="horz" pos="768">
          <p15:clr>
            <a:srgbClr val="A4A3A4"/>
          </p15:clr>
        </p15:guide>
        <p15:guide id="3" orient="horz" pos="2784">
          <p15:clr>
            <a:srgbClr val="A4A3A4"/>
          </p15:clr>
        </p15:guide>
        <p15:guide id="4" orient="horz" pos="3120">
          <p15:clr>
            <a:srgbClr val="A4A3A4"/>
          </p15:clr>
        </p15:guide>
        <p15:guide id="5" pos="2880">
          <p15:clr>
            <a:srgbClr val="A4A3A4"/>
          </p15:clr>
        </p15:guide>
        <p15:guide id="6" pos="86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A0C0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84" autoAdjust="0"/>
    <p:restoredTop sz="76874" autoAdjust="0"/>
  </p:normalViewPr>
  <p:slideViewPr>
    <p:cSldViewPr showGuides="1">
      <p:cViewPr varScale="1">
        <p:scale>
          <a:sx n="71" d="100"/>
          <a:sy n="71" d="100"/>
        </p:scale>
        <p:origin x="1944" y="54"/>
      </p:cViewPr>
      <p:guideLst>
        <p:guide orient="horz" pos="4272"/>
        <p:guide orient="horz" pos="768"/>
        <p:guide orient="horz" pos="2784"/>
        <p:guide orient="horz" pos="3120"/>
        <p:guide pos="2880"/>
        <p:guide pos="86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sz="quarter" idx="1"/>
          </p:nvPr>
        </p:nvSpPr>
        <p:spPr>
          <a:xfrm>
            <a:off x="3978132" y="0"/>
            <a:ext cx="3043343" cy="465455"/>
          </a:xfrm>
          <a:prstGeom prst="rect">
            <a:avLst/>
          </a:prstGeom>
        </p:spPr>
        <p:txBody>
          <a:bodyPr vert="horz" lIns="93324" tIns="46662" rIns="93324" bIns="46662" rtlCol="0"/>
          <a:lstStyle>
            <a:lvl1pPr algn="r">
              <a:defRPr sz="1200"/>
            </a:lvl1pPr>
          </a:lstStyle>
          <a:p>
            <a:fld id="{89B4B746-5F53-4800-90AA-D6920C2D7BB5}" type="datetimeFigureOut">
              <a:rPr lang="en-US" smtClean="0"/>
              <a:t>5/23/2018</a:t>
            </a:fld>
            <a:endParaRPr lang="en-US"/>
          </a:p>
        </p:txBody>
      </p:sp>
      <p:sp>
        <p:nvSpPr>
          <p:cNvPr id="4" name="Footer Placeholder 3"/>
          <p:cNvSpPr>
            <a:spLocks noGrp="1"/>
          </p:cNvSpPr>
          <p:nvPr>
            <p:ph type="ftr" sz="quarter" idx="2"/>
          </p:nvPr>
        </p:nvSpPr>
        <p:spPr>
          <a:xfrm>
            <a:off x="0" y="8842029"/>
            <a:ext cx="3043343" cy="465455"/>
          </a:xfrm>
          <a:prstGeom prst="rect">
            <a:avLst/>
          </a:prstGeom>
        </p:spPr>
        <p:txBody>
          <a:bodyPr vert="horz" lIns="93324" tIns="46662" rIns="93324" bIns="46662" rtlCol="0" anchor="b"/>
          <a:lstStyle>
            <a:lvl1pPr algn="l">
              <a:defRPr sz="1200"/>
            </a:lvl1pPr>
          </a:lstStyle>
          <a:p>
            <a:endParaRPr lang="en-US"/>
          </a:p>
        </p:txBody>
      </p:sp>
      <p:sp>
        <p:nvSpPr>
          <p:cNvPr id="5" name="Slide Number Placeholder 4"/>
          <p:cNvSpPr>
            <a:spLocks noGrp="1"/>
          </p:cNvSpPr>
          <p:nvPr>
            <p:ph type="sldNum" sz="quarter" idx="3"/>
          </p:nvPr>
        </p:nvSpPr>
        <p:spPr>
          <a:xfrm>
            <a:off x="3978132" y="8842029"/>
            <a:ext cx="3043343" cy="465455"/>
          </a:xfrm>
          <a:prstGeom prst="rect">
            <a:avLst/>
          </a:prstGeom>
        </p:spPr>
        <p:txBody>
          <a:bodyPr vert="horz" lIns="93324" tIns="46662" rIns="93324" bIns="46662" rtlCol="0" anchor="b"/>
          <a:lstStyle>
            <a:lvl1pPr algn="r">
              <a:defRPr sz="1200"/>
            </a:lvl1pPr>
          </a:lstStyle>
          <a:p>
            <a:fld id="{3222443E-79A5-4046-BE3C-6FC823B1CF5E}" type="slidenum">
              <a:rPr lang="en-US" smtClean="0"/>
              <a:t>‹#›</a:t>
            </a:fld>
            <a:endParaRPr lang="en-US"/>
          </a:p>
        </p:txBody>
      </p:sp>
    </p:spTree>
    <p:extLst>
      <p:ext uri="{BB962C8B-B14F-4D97-AF65-F5344CB8AC3E}">
        <p14:creationId xmlns:p14="http://schemas.microsoft.com/office/powerpoint/2010/main" val="6811828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5455"/>
          </a:xfrm>
          <a:prstGeom prst="rect">
            <a:avLst/>
          </a:prstGeom>
        </p:spPr>
        <p:txBody>
          <a:bodyPr vert="horz" lIns="93324" tIns="46662" rIns="93324" bIns="46662" rtlCol="0"/>
          <a:lstStyle>
            <a:lvl1pPr algn="r">
              <a:defRPr sz="1200"/>
            </a:lvl1pPr>
          </a:lstStyle>
          <a:p>
            <a:fld id="{3F5B2537-2376-4D80-8412-2F57B959FC0B}" type="datetimeFigureOut">
              <a:rPr lang="en-US" smtClean="0"/>
              <a:t>5/23/2018</a:t>
            </a:fld>
            <a:endParaRPr lang="en-US"/>
          </a:p>
        </p:txBody>
      </p:sp>
      <p:sp>
        <p:nvSpPr>
          <p:cNvPr id="4" name="Slide Image Placeholder 3"/>
          <p:cNvSpPr>
            <a:spLocks noGrp="1" noRot="1" noChangeAspect="1"/>
          </p:cNvSpPr>
          <p:nvPr>
            <p:ph type="sldImg" idx="2"/>
          </p:nvPr>
        </p:nvSpPr>
        <p:spPr>
          <a:xfrm>
            <a:off x="1184275" y="698500"/>
            <a:ext cx="4654550" cy="3490913"/>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21823"/>
            <a:ext cx="5618480" cy="4189095"/>
          </a:xfrm>
          <a:prstGeom prst="rect">
            <a:avLst/>
          </a:prstGeom>
        </p:spPr>
        <p:txBody>
          <a:bodyPr vert="horz" lIns="93324" tIns="46662" rIns="93324" bIns="46662"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42029"/>
            <a:ext cx="3043343" cy="465455"/>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29"/>
            <a:ext cx="3043343" cy="465455"/>
          </a:xfrm>
          <a:prstGeom prst="rect">
            <a:avLst/>
          </a:prstGeom>
        </p:spPr>
        <p:txBody>
          <a:bodyPr vert="horz" lIns="93324" tIns="46662" rIns="93324" bIns="46662" rtlCol="0" anchor="b"/>
          <a:lstStyle>
            <a:lvl1pPr algn="r">
              <a:defRPr sz="1200"/>
            </a:lvl1pPr>
          </a:lstStyle>
          <a:p>
            <a:fld id="{EEC7A76B-BE22-4FD9-B71D-F9864B085E17}" type="slidenum">
              <a:rPr lang="en-US" smtClean="0"/>
              <a:t>‹#›</a:t>
            </a:fld>
            <a:endParaRPr lang="en-US"/>
          </a:p>
        </p:txBody>
      </p:sp>
    </p:spTree>
    <p:extLst>
      <p:ext uri="{BB962C8B-B14F-4D97-AF65-F5344CB8AC3E}">
        <p14:creationId xmlns:p14="http://schemas.microsoft.com/office/powerpoint/2010/main" val="30299973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Asthma is a common chronic non-communicable disease that affects as many as 334 million people of all ages in all parts of the world. It is a cause of substantial burden to people, often causing a reduced quality of life, not only due to its physical effects, but also its psychological and social effects. The various estimates of its economic burden, mostly due to productivity loss, are all significant. Avoidable asthma deaths are still occurring due to inappropriate management of asthma, including over-reliance on reliever medication rather than preventer medication. most people affected are in low- and middle-income communities, and its prevalence is estimated to be increasing. Ongoing monitoring is needed to follow the epidemic of asthma and its management.</a:t>
            </a:r>
          </a:p>
          <a:p>
            <a:endParaRPr lang="en-US" dirty="0"/>
          </a:p>
        </p:txBody>
      </p:sp>
      <p:sp>
        <p:nvSpPr>
          <p:cNvPr id="4" name="Slide Number Placeholder 3"/>
          <p:cNvSpPr>
            <a:spLocks noGrp="1"/>
          </p:cNvSpPr>
          <p:nvPr>
            <p:ph type="sldNum" sz="quarter" idx="10"/>
          </p:nvPr>
        </p:nvSpPr>
        <p:spPr/>
        <p:txBody>
          <a:bodyPr/>
          <a:lstStyle/>
          <a:p>
            <a:fld id="{EEC7A76B-BE22-4FD9-B71D-F9864B085E17}" type="slidenum">
              <a:rPr lang="en-US" smtClean="0"/>
              <a:t>1</a:t>
            </a:fld>
            <a:endParaRPr lang="en-US"/>
          </a:p>
        </p:txBody>
      </p:sp>
    </p:spTree>
    <p:extLst>
      <p:ext uri="{BB962C8B-B14F-4D97-AF65-F5344CB8AC3E}">
        <p14:creationId xmlns:p14="http://schemas.microsoft.com/office/powerpoint/2010/main" val="5427200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key component of patient</a:t>
            </a:r>
            <a:r>
              <a:rPr lang="en-US" baseline="0" dirty="0" smtClean="0"/>
              <a:t> education is the understanding of the role of medications used to treat asthma.  </a:t>
            </a:r>
            <a:r>
              <a:rPr lang="en-US" dirty="0" smtClean="0"/>
              <a:t>Patients</a:t>
            </a:r>
            <a:r>
              <a:rPr lang="en-US" baseline="0" dirty="0" smtClean="0"/>
              <a:t> must understand the difference between  controller and rescue medications.  Controller medications build asthma protection over time, while rescue medication provide emergency relief from asthma attacks. </a:t>
            </a:r>
            <a:endParaRPr lang="en-US" dirty="0"/>
          </a:p>
        </p:txBody>
      </p:sp>
      <p:sp>
        <p:nvSpPr>
          <p:cNvPr id="4" name="Slide Number Placeholder 3"/>
          <p:cNvSpPr>
            <a:spLocks noGrp="1"/>
          </p:cNvSpPr>
          <p:nvPr>
            <p:ph type="sldNum" sz="quarter" idx="10"/>
          </p:nvPr>
        </p:nvSpPr>
        <p:spPr/>
        <p:txBody>
          <a:bodyPr/>
          <a:lstStyle/>
          <a:p>
            <a:fld id="{EEC7A76B-BE22-4FD9-B71D-F9864B085E17}" type="slidenum">
              <a:rPr lang="en-US" smtClean="0"/>
              <a:t>11</a:t>
            </a:fld>
            <a:endParaRPr lang="en-US"/>
          </a:p>
        </p:txBody>
      </p:sp>
    </p:spTree>
    <p:extLst>
      <p:ext uri="{BB962C8B-B14F-4D97-AF65-F5344CB8AC3E}">
        <p14:creationId xmlns:p14="http://schemas.microsoft.com/office/powerpoint/2010/main" val="39783719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schematic illustrates the proper use of a metered dose inhaler </a:t>
            </a:r>
            <a:endParaRPr lang="en-US" dirty="0"/>
          </a:p>
        </p:txBody>
      </p:sp>
      <p:sp>
        <p:nvSpPr>
          <p:cNvPr id="4" name="Slide Number Placeholder 3"/>
          <p:cNvSpPr>
            <a:spLocks noGrp="1"/>
          </p:cNvSpPr>
          <p:nvPr>
            <p:ph type="sldNum" sz="quarter" idx="10"/>
          </p:nvPr>
        </p:nvSpPr>
        <p:spPr/>
        <p:txBody>
          <a:bodyPr/>
          <a:lstStyle/>
          <a:p>
            <a:fld id="{EEC7A76B-BE22-4FD9-B71D-F9864B085E17}" type="slidenum">
              <a:rPr lang="en-US" smtClean="0"/>
              <a:t>12</a:t>
            </a:fld>
            <a:endParaRPr lang="en-US"/>
          </a:p>
        </p:txBody>
      </p:sp>
    </p:spTree>
    <p:extLst>
      <p:ext uri="{BB962C8B-B14F-4D97-AF65-F5344CB8AC3E}">
        <p14:creationId xmlns:p14="http://schemas.microsoft.com/office/powerpoint/2010/main" val="2623799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asthma and </a:t>
            </a:r>
            <a:r>
              <a:rPr lang="en-US" dirty="0" err="1" smtClean="0"/>
              <a:t>allergegy</a:t>
            </a:r>
            <a:r>
              <a:rPr lang="en-US" dirty="0" smtClean="0"/>
              <a:t> foundation</a:t>
            </a:r>
            <a:r>
              <a:rPr lang="en-US" baseline="0" dirty="0" smtClean="0"/>
              <a:t> of America suggests the use of an asthma action plan similar to this.  The Green zone or go zone illustrates asthma well controlled.  Breathing is good, there is no cough or wheeze, there are no nighttime awakenings, and work and play are not impaired.  Patients in the yellow of caution zone may have been exposed to a trigger, may have a cough or mild wheeze, chest tightness or coughing at night.   The Red zone is the danger zone where asthma symptoms are getting worse, breathing is hard and fast, and medication is not working. </a:t>
            </a:r>
            <a:endParaRPr lang="en-US" dirty="0"/>
          </a:p>
        </p:txBody>
      </p:sp>
      <p:sp>
        <p:nvSpPr>
          <p:cNvPr id="4" name="Slide Number Placeholder 3"/>
          <p:cNvSpPr>
            <a:spLocks noGrp="1"/>
          </p:cNvSpPr>
          <p:nvPr>
            <p:ph type="sldNum" sz="quarter" idx="10"/>
          </p:nvPr>
        </p:nvSpPr>
        <p:spPr/>
        <p:txBody>
          <a:bodyPr/>
          <a:lstStyle/>
          <a:p>
            <a:fld id="{EEC7A76B-BE22-4FD9-B71D-F9864B085E17}" type="slidenum">
              <a:rPr lang="en-US" smtClean="0"/>
              <a:t>13</a:t>
            </a:fld>
            <a:endParaRPr lang="en-US"/>
          </a:p>
        </p:txBody>
      </p:sp>
    </p:spTree>
    <p:extLst>
      <p:ext uri="{BB962C8B-B14F-4D97-AF65-F5344CB8AC3E}">
        <p14:creationId xmlns:p14="http://schemas.microsoft.com/office/powerpoint/2010/main" val="16632492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Goals</a:t>
            </a:r>
            <a:r>
              <a:rPr lang="en-US" baseline="0" dirty="0" smtClean="0"/>
              <a:t> of asthma therapy include helping people with asthma gain and maintain control to reduce the burden of asthma in all populations,  reduce the number of deaths, hospitalizations, emergency room visits, missed school and work days, and limitations of activity due to asthma, and increase medical management by delivering comprehensive care in all populations. </a:t>
            </a:r>
            <a:endParaRPr lang="en-US" dirty="0"/>
          </a:p>
        </p:txBody>
      </p:sp>
      <p:sp>
        <p:nvSpPr>
          <p:cNvPr id="4" name="Slide Number Placeholder 3"/>
          <p:cNvSpPr>
            <a:spLocks noGrp="1"/>
          </p:cNvSpPr>
          <p:nvPr>
            <p:ph type="sldNum" sz="quarter" idx="10"/>
          </p:nvPr>
        </p:nvSpPr>
        <p:spPr/>
        <p:txBody>
          <a:bodyPr/>
          <a:lstStyle/>
          <a:p>
            <a:fld id="{EEC7A76B-BE22-4FD9-B71D-F9864B085E17}" type="slidenum">
              <a:rPr lang="en-US" smtClean="0"/>
              <a:t>14</a:t>
            </a:fld>
            <a:endParaRPr lang="en-US"/>
          </a:p>
        </p:txBody>
      </p:sp>
    </p:spTree>
    <p:extLst>
      <p:ext uri="{BB962C8B-B14F-4D97-AF65-F5344CB8AC3E}">
        <p14:creationId xmlns:p14="http://schemas.microsoft.com/office/powerpoint/2010/main" val="16539843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Additional information for asthma </a:t>
            </a:r>
            <a:r>
              <a:rPr lang="en-US" dirty="0" err="1" smtClean="0"/>
              <a:t>treatmanet</a:t>
            </a:r>
            <a:r>
              <a:rPr lang="en-US" dirty="0" smtClean="0"/>
              <a:t> can</a:t>
            </a:r>
            <a:r>
              <a:rPr lang="en-US" baseline="0" dirty="0" smtClean="0"/>
              <a:t> be found at these links and the National Heart, Lung, and Blood </a:t>
            </a:r>
            <a:r>
              <a:rPr lang="en-US" baseline="0" dirty="0" err="1" smtClean="0"/>
              <a:t>institude’s</a:t>
            </a:r>
            <a:r>
              <a:rPr lang="en-US" baseline="0" dirty="0" smtClean="0"/>
              <a:t> Expert Panel Report 3: Guidelines for the Diagnosis and Management of Asthma. </a:t>
            </a:r>
            <a:endParaRPr lang="en-US" dirty="0"/>
          </a:p>
        </p:txBody>
      </p:sp>
      <p:sp>
        <p:nvSpPr>
          <p:cNvPr id="4" name="Slide Number Placeholder 3"/>
          <p:cNvSpPr>
            <a:spLocks noGrp="1"/>
          </p:cNvSpPr>
          <p:nvPr>
            <p:ph type="sldNum" sz="quarter" idx="10"/>
          </p:nvPr>
        </p:nvSpPr>
        <p:spPr/>
        <p:txBody>
          <a:bodyPr/>
          <a:lstStyle/>
          <a:p>
            <a:fld id="{EEC7A76B-BE22-4FD9-B71D-F9864B085E17}" type="slidenum">
              <a:rPr lang="en-US" smtClean="0"/>
              <a:t>15</a:t>
            </a:fld>
            <a:endParaRPr lang="en-US"/>
          </a:p>
        </p:txBody>
      </p:sp>
    </p:spTree>
    <p:extLst>
      <p:ext uri="{BB962C8B-B14F-4D97-AF65-F5344CB8AC3E}">
        <p14:creationId xmlns:p14="http://schemas.microsoft.com/office/powerpoint/2010/main" val="14260406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EC7A76B-BE22-4FD9-B71D-F9864B085E17}" type="slidenum">
              <a:rPr lang="en-US" smtClean="0"/>
              <a:t>3</a:t>
            </a:fld>
            <a:endParaRPr lang="en-US"/>
          </a:p>
        </p:txBody>
      </p:sp>
    </p:spTree>
    <p:extLst>
      <p:ext uri="{BB962C8B-B14F-4D97-AF65-F5344CB8AC3E}">
        <p14:creationId xmlns:p14="http://schemas.microsoft.com/office/powerpoint/2010/main" val="23033772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national asthma education and prevention program suggests 4 components of asthma care.</a:t>
            </a:r>
            <a:endParaRPr lang="en-US" dirty="0"/>
          </a:p>
        </p:txBody>
      </p:sp>
      <p:sp>
        <p:nvSpPr>
          <p:cNvPr id="4" name="Slide Number Placeholder 3"/>
          <p:cNvSpPr>
            <a:spLocks noGrp="1"/>
          </p:cNvSpPr>
          <p:nvPr>
            <p:ph type="sldNum" sz="quarter" idx="10"/>
          </p:nvPr>
        </p:nvSpPr>
        <p:spPr/>
        <p:txBody>
          <a:bodyPr/>
          <a:lstStyle/>
          <a:p>
            <a:fld id="{EEC7A76B-BE22-4FD9-B71D-F9864B085E17}" type="slidenum">
              <a:rPr lang="en-US" smtClean="0"/>
              <a:t>4</a:t>
            </a:fld>
            <a:endParaRPr lang="en-US"/>
          </a:p>
        </p:txBody>
      </p:sp>
    </p:spTree>
    <p:extLst>
      <p:ext uri="{BB962C8B-B14F-4D97-AF65-F5344CB8AC3E}">
        <p14:creationId xmlns:p14="http://schemas.microsoft.com/office/powerpoint/2010/main" val="3784881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EC7A76B-BE22-4FD9-B71D-F9864B085E17}" type="slidenum">
              <a:rPr lang="en-US" smtClean="0"/>
              <a:t>5</a:t>
            </a:fld>
            <a:endParaRPr lang="en-US"/>
          </a:p>
        </p:txBody>
      </p:sp>
    </p:spTree>
    <p:extLst>
      <p:ext uri="{BB962C8B-B14F-4D97-AF65-F5344CB8AC3E}">
        <p14:creationId xmlns:p14="http://schemas.microsoft.com/office/powerpoint/2010/main" val="5472880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Expert Panel Report 3: Guidelines for the Diagnosis and Management of Asthma recommends a stepwise approach to asthma treatment.  Step 1, consider a low dose ICS or an as needed SABA,</a:t>
            </a:r>
            <a:r>
              <a:rPr lang="en-US" sz="1200" baseline="0" dirty="0" smtClean="0"/>
              <a:t> Step 2, a regular low dose ICS  and a SABA prn or a LTRA plus low dose theophylline, Step 3, a low dose ICS and a LABA, or a med/high dose ICS plus an LTRA or theophylline, Step 4, a med dose ICS + LABA, Tiotropium can be added or a med dose ICS + LTRA or theophylline, Step 5, refer for expert investigation , or a low dose ICS, Tiotropium, or a monoclonal antibody, anti- Immune globulin or anti-interleukin -5 .</a:t>
            </a:r>
            <a:endParaRPr lang="en-US" dirty="0"/>
          </a:p>
        </p:txBody>
      </p:sp>
      <p:sp>
        <p:nvSpPr>
          <p:cNvPr id="4" name="Slide Number Placeholder 3"/>
          <p:cNvSpPr>
            <a:spLocks noGrp="1"/>
          </p:cNvSpPr>
          <p:nvPr>
            <p:ph type="sldNum" sz="quarter" idx="10"/>
          </p:nvPr>
        </p:nvSpPr>
        <p:spPr/>
        <p:txBody>
          <a:bodyPr/>
          <a:lstStyle/>
          <a:p>
            <a:fld id="{EEC7A76B-BE22-4FD9-B71D-F9864B085E17}" type="slidenum">
              <a:rPr lang="en-US" smtClean="0"/>
              <a:t>6</a:t>
            </a:fld>
            <a:endParaRPr lang="en-US"/>
          </a:p>
        </p:txBody>
      </p:sp>
    </p:spTree>
    <p:extLst>
      <p:ext uri="{BB962C8B-B14F-4D97-AF65-F5344CB8AC3E}">
        <p14:creationId xmlns:p14="http://schemas.microsoft.com/office/powerpoint/2010/main" val="42765051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https://www.network-health.org/Providers/News-and-Updates/Provider-Update/MemberCare/What-is-an-Asthma-Medication-Ratio-.aspx</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AMR less than 0.5 is a strong indicator that a patient may benefit from a discussion about their current medication usage.</a:t>
            </a:r>
          </a:p>
          <a:p>
            <a:r>
              <a:rPr lang="en-US" dirty="0" smtClean="0"/>
              <a:t>The AMR is the ratio of controller medication to total asthma medication used by a patient with asthma</a:t>
            </a:r>
            <a:endParaRPr lang="en-US" dirty="0"/>
          </a:p>
        </p:txBody>
      </p:sp>
      <p:sp>
        <p:nvSpPr>
          <p:cNvPr id="4" name="Slide Number Placeholder 3"/>
          <p:cNvSpPr>
            <a:spLocks noGrp="1"/>
          </p:cNvSpPr>
          <p:nvPr>
            <p:ph type="sldNum" sz="quarter" idx="10"/>
          </p:nvPr>
        </p:nvSpPr>
        <p:spPr/>
        <p:txBody>
          <a:bodyPr/>
          <a:lstStyle/>
          <a:p>
            <a:fld id="{EEC7A76B-BE22-4FD9-B71D-F9864B085E17}" type="slidenum">
              <a:rPr lang="en-US" smtClean="0"/>
              <a:t>7</a:t>
            </a:fld>
            <a:endParaRPr lang="en-US"/>
          </a:p>
        </p:txBody>
      </p:sp>
    </p:spTree>
    <p:extLst>
      <p:ext uri="{BB962C8B-B14F-4D97-AF65-F5344CB8AC3E}">
        <p14:creationId xmlns:p14="http://schemas.microsoft.com/office/powerpoint/2010/main" val="10026651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https://www.ncbi.nlm.nih.gov/pubmed/15579367</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b="1" i="0" kern="1200" dirty="0" smtClean="0">
                <a:solidFill>
                  <a:schemeClr val="tx1"/>
                </a:solidFill>
                <a:effectLst/>
                <a:latin typeface="+mn-lt"/>
                <a:ea typeface="+mn-ea"/>
                <a:cs typeface="+mn-cs"/>
              </a:rPr>
              <a:t>Patient-identified barriers to asthma treatment adherence: responses to interviews, focus groups, and questionnaires.</a:t>
            </a:r>
          </a:p>
          <a:p>
            <a:endParaRPr lang="en-US" dirty="0"/>
          </a:p>
        </p:txBody>
      </p:sp>
      <p:sp>
        <p:nvSpPr>
          <p:cNvPr id="4" name="Slide Number Placeholder 3"/>
          <p:cNvSpPr>
            <a:spLocks noGrp="1"/>
          </p:cNvSpPr>
          <p:nvPr>
            <p:ph type="sldNum" sz="quarter" idx="10"/>
          </p:nvPr>
        </p:nvSpPr>
        <p:spPr/>
        <p:txBody>
          <a:bodyPr/>
          <a:lstStyle/>
          <a:p>
            <a:fld id="{EEC7A76B-BE22-4FD9-B71D-F9864B085E17}" type="slidenum">
              <a:rPr lang="en-US" smtClean="0"/>
              <a:t>8</a:t>
            </a:fld>
            <a:endParaRPr lang="en-US"/>
          </a:p>
        </p:txBody>
      </p:sp>
    </p:spTree>
    <p:extLst>
      <p:ext uri="{BB962C8B-B14F-4D97-AF65-F5344CB8AC3E}">
        <p14:creationId xmlns:p14="http://schemas.microsoft.com/office/powerpoint/2010/main" val="407098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Motivational interviewing is</a:t>
            </a:r>
            <a:r>
              <a:rPr lang="en-US" baseline="0" dirty="0" smtClean="0"/>
              <a:t> a tool that can be used to increase adherence.  This is done by developing and using communication skills to enhance competence in caring for all patients and developing a partnership with patients in establishing treatment goals.  Establishing an asthma action plan will encourage adherence, and asthma education will help the patient understand the role of medicines and how to take them, proper inhaler technique, understand what triggers asthma attacks and how to avoid these triggers, and to recognize early signs and symptoms of worsening asthma. </a:t>
            </a:r>
            <a:endParaRPr lang="en-US" dirty="0"/>
          </a:p>
        </p:txBody>
      </p:sp>
      <p:sp>
        <p:nvSpPr>
          <p:cNvPr id="4" name="Slide Number Placeholder 3"/>
          <p:cNvSpPr>
            <a:spLocks noGrp="1"/>
          </p:cNvSpPr>
          <p:nvPr>
            <p:ph type="sldNum" sz="quarter" idx="10"/>
          </p:nvPr>
        </p:nvSpPr>
        <p:spPr/>
        <p:txBody>
          <a:bodyPr/>
          <a:lstStyle/>
          <a:p>
            <a:fld id="{EEC7A76B-BE22-4FD9-B71D-F9864B085E17}" type="slidenum">
              <a:rPr lang="en-US" smtClean="0"/>
              <a:t>9</a:t>
            </a:fld>
            <a:endParaRPr lang="en-US"/>
          </a:p>
        </p:txBody>
      </p:sp>
    </p:spTree>
    <p:extLst>
      <p:ext uri="{BB962C8B-B14F-4D97-AF65-F5344CB8AC3E}">
        <p14:creationId xmlns:p14="http://schemas.microsoft.com/office/powerpoint/2010/main" val="33840446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Asthma educations issues to be discussed with the patient include, the plan for treatment,</a:t>
            </a:r>
            <a:r>
              <a:rPr lang="en-US" baseline="0" dirty="0" smtClean="0"/>
              <a:t> correct inhaler technique, keeping a daily symptom and medication diary, monitoring peak expiratory flow, and contact with patient support groups.  Physicians should regularly discuss these topics with their patients.  The response rate to a query of patients and physicians are shown here. </a:t>
            </a:r>
            <a:endParaRPr lang="en-US" dirty="0"/>
          </a:p>
        </p:txBody>
      </p:sp>
      <p:sp>
        <p:nvSpPr>
          <p:cNvPr id="4" name="Slide Number Placeholder 3"/>
          <p:cNvSpPr>
            <a:spLocks noGrp="1"/>
          </p:cNvSpPr>
          <p:nvPr>
            <p:ph type="sldNum" sz="quarter" idx="10"/>
          </p:nvPr>
        </p:nvSpPr>
        <p:spPr/>
        <p:txBody>
          <a:bodyPr/>
          <a:lstStyle/>
          <a:p>
            <a:fld id="{EEC7A76B-BE22-4FD9-B71D-F9864B085E17}" type="slidenum">
              <a:rPr lang="en-US" smtClean="0"/>
              <a:t>10</a:t>
            </a:fld>
            <a:endParaRPr lang="en-US"/>
          </a:p>
        </p:txBody>
      </p:sp>
    </p:spTree>
    <p:extLst>
      <p:ext uri="{BB962C8B-B14F-4D97-AF65-F5344CB8AC3E}">
        <p14:creationId xmlns:p14="http://schemas.microsoft.com/office/powerpoint/2010/main" val="382794615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482975"/>
            <a:ext cx="7772400" cy="1470025"/>
          </a:xfrm>
        </p:spPr>
        <p:txBody>
          <a:bodyPr>
            <a:normAutofit/>
          </a:bodyPr>
          <a:lstStyle>
            <a:lvl1pPr algn="l">
              <a:defRPr sz="3200"/>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4572000"/>
            <a:ext cx="6400800" cy="1752600"/>
          </a:xfrm>
        </p:spPr>
        <p:txBody>
          <a:bodyPr>
            <a:normAutofit/>
          </a:bodyPr>
          <a:lstStyle>
            <a:lvl1pPr marL="0" indent="0" algn="l">
              <a:buNone/>
              <a:defRPr sz="2800">
                <a:solidFill>
                  <a:schemeClr val="bg1">
                    <a:lumMod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7" name="Footer Placeholder 4"/>
          <p:cNvSpPr>
            <a:spLocks noGrp="1"/>
          </p:cNvSpPr>
          <p:nvPr>
            <p:ph type="ftr" sz="quarter" idx="3"/>
          </p:nvPr>
        </p:nvSpPr>
        <p:spPr>
          <a:xfrm>
            <a:off x="457200" y="6602126"/>
            <a:ext cx="2895600" cy="365125"/>
          </a:xfrm>
          <a:prstGeom prst="rect">
            <a:avLst/>
          </a:prstGeom>
        </p:spPr>
        <p:txBody>
          <a:bodyPr vert="horz" lIns="91440" tIns="45720" rIns="91440" bIns="45720" rtlCol="0" anchor="ctr"/>
          <a:lstStyle>
            <a:lvl1pPr algn="l">
              <a:defRPr sz="1400">
                <a:solidFill>
                  <a:schemeClr val="bg1">
                    <a:lumMod val="65000"/>
                  </a:schemeClr>
                </a:solidFill>
              </a:defRPr>
            </a:lvl1pPr>
          </a:lstStyle>
          <a:p>
            <a:r>
              <a:rPr lang="en-US" baseline="30000" dirty="0" smtClean="0"/>
              <a:t>© 2016 </a:t>
            </a:r>
            <a:r>
              <a:rPr lang="en-US" baseline="30000" dirty="0" err="1" smtClean="0"/>
              <a:t>Envolve</a:t>
            </a:r>
            <a:r>
              <a:rPr lang="en-US" baseline="30000" dirty="0" smtClean="0"/>
              <a:t>.</a:t>
            </a:r>
            <a:endParaRPr lang="en-US" baseline="30000" dirty="0"/>
          </a:p>
        </p:txBody>
      </p:sp>
      <p:sp>
        <p:nvSpPr>
          <p:cNvPr id="8" name="Slide Number Placeholder 5"/>
          <p:cNvSpPr>
            <a:spLocks noGrp="1"/>
          </p:cNvSpPr>
          <p:nvPr>
            <p:ph type="sldNum" sz="quarter" idx="4"/>
          </p:nvPr>
        </p:nvSpPr>
        <p:spPr>
          <a:xfrm>
            <a:off x="6553200" y="6536024"/>
            <a:ext cx="2133600" cy="365125"/>
          </a:xfrm>
          <a:prstGeom prst="rect">
            <a:avLst/>
          </a:prstGeom>
        </p:spPr>
        <p:txBody>
          <a:bodyPr vert="horz" lIns="91440" tIns="45720" rIns="91440" bIns="45720" rtlCol="0" anchor="ctr"/>
          <a:lstStyle>
            <a:lvl1pPr algn="r">
              <a:defRPr sz="1200">
                <a:solidFill>
                  <a:schemeClr val="bg1">
                    <a:lumMod val="65000"/>
                  </a:schemeClr>
                </a:solidFill>
              </a:defRPr>
            </a:lvl1pPr>
          </a:lstStyle>
          <a:p>
            <a:fld id="{59A147FF-40ED-48E0-BA71-A58C3AD2F8F3}" type="slidenum">
              <a:rPr lang="en-US" smtClean="0"/>
              <a:pPr/>
              <a:t>‹#›</a:t>
            </a:fld>
            <a:endParaRPr lang="en-US" dirty="0"/>
          </a:p>
        </p:txBody>
      </p:sp>
      <p:pic>
        <p:nvPicPr>
          <p:cNvPr id="5122" name="Picture 2" descr="C:\Users\jhoyer\Desktop\PNGs\envolve_ppt4.pn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b="57120"/>
          <a:stretch/>
        </p:blipFill>
        <p:spPr bwMode="auto">
          <a:xfrm>
            <a:off x="0" y="0"/>
            <a:ext cx="9144000" cy="302980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620281" y="609600"/>
            <a:ext cx="2851134" cy="106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091228"/>
      </p:ext>
    </p:extLst>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Breaker">
    <p:spTree>
      <p:nvGrpSpPr>
        <p:cNvPr id="1" name=""/>
        <p:cNvGrpSpPr/>
        <p:nvPr/>
      </p:nvGrpSpPr>
      <p:grpSpPr>
        <a:xfrm>
          <a:off x="0" y="0"/>
          <a:ext cx="0" cy="0"/>
          <a:chOff x="0" y="0"/>
          <a:chExt cx="0" cy="0"/>
        </a:xfrm>
      </p:grpSpPr>
      <p:pic>
        <p:nvPicPr>
          <p:cNvPr id="6146" name="Picture 2" descr="C:\Users\jhoyer\Desktop\PNGs\envolve_ppt7.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1371600" y="3482975"/>
            <a:ext cx="7772400" cy="1470025"/>
          </a:xfrm>
        </p:spPr>
        <p:txBody>
          <a:bodyPr>
            <a:normAutofit/>
          </a:bodyPr>
          <a:lstStyle>
            <a:lvl1pPr algn="l">
              <a:defRPr sz="3200">
                <a:solidFill>
                  <a:schemeClr val="bg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4572000"/>
            <a:ext cx="6400800" cy="1752600"/>
          </a:xfrm>
        </p:spPr>
        <p:txBody>
          <a:bodyPr>
            <a:normAutofit/>
          </a:bodyPr>
          <a:lstStyle>
            <a:lvl1pPr marL="0" indent="0" algn="l">
              <a:buNone/>
              <a:defRPr sz="2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pic>
        <p:nvPicPr>
          <p:cNvPr id="12" name="Picture 3" descr="C:\Users\jhoyer\Desktop\PNGs\Envolve_Reverse.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38061" y="158664"/>
            <a:ext cx="1066800" cy="2407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496153"/>
      </p:ext>
    </p:extLst>
  </p:cSld>
  <p:clrMapOvr>
    <a:masterClrMapping/>
  </p:clrMapOvr>
  <p:transition>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Footer Placeholder 4"/>
          <p:cNvSpPr>
            <a:spLocks noGrp="1"/>
          </p:cNvSpPr>
          <p:nvPr>
            <p:ph type="ftr" sz="quarter" idx="3"/>
          </p:nvPr>
        </p:nvSpPr>
        <p:spPr>
          <a:xfrm>
            <a:off x="457200" y="6602126"/>
            <a:ext cx="2895600" cy="365125"/>
          </a:xfrm>
          <a:prstGeom prst="rect">
            <a:avLst/>
          </a:prstGeom>
        </p:spPr>
        <p:txBody>
          <a:bodyPr vert="horz" lIns="91440" tIns="45720" rIns="91440" bIns="45720" rtlCol="0" anchor="ctr"/>
          <a:lstStyle>
            <a:lvl1pPr algn="l">
              <a:defRPr sz="1400">
                <a:solidFill>
                  <a:schemeClr val="tx1">
                    <a:tint val="75000"/>
                  </a:schemeClr>
                </a:solidFill>
              </a:defRPr>
            </a:lvl1pPr>
          </a:lstStyle>
          <a:p>
            <a:r>
              <a:rPr lang="en-US" baseline="30000" dirty="0" smtClean="0">
                <a:solidFill>
                  <a:schemeClr val="bg1">
                    <a:lumMod val="65000"/>
                  </a:schemeClr>
                </a:solidFill>
              </a:rPr>
              <a:t>© 2016 </a:t>
            </a:r>
            <a:r>
              <a:rPr lang="en-US" baseline="30000" dirty="0" err="1" smtClean="0">
                <a:solidFill>
                  <a:schemeClr val="bg1">
                    <a:lumMod val="65000"/>
                  </a:schemeClr>
                </a:solidFill>
              </a:rPr>
              <a:t>Envolve</a:t>
            </a:r>
            <a:r>
              <a:rPr lang="en-US" baseline="30000" dirty="0" smtClean="0"/>
              <a:t>.</a:t>
            </a:r>
            <a:endParaRPr lang="en-US" baseline="30000" dirty="0"/>
          </a:p>
        </p:txBody>
      </p:sp>
      <p:sp>
        <p:nvSpPr>
          <p:cNvPr id="8" name="Slide Number Placeholder 5"/>
          <p:cNvSpPr>
            <a:spLocks noGrp="1"/>
          </p:cNvSpPr>
          <p:nvPr>
            <p:ph type="sldNum" sz="quarter" idx="4"/>
          </p:nvPr>
        </p:nvSpPr>
        <p:spPr>
          <a:xfrm>
            <a:off x="6553200" y="6536024"/>
            <a:ext cx="2133600" cy="365125"/>
          </a:xfrm>
          <a:prstGeom prst="rect">
            <a:avLst/>
          </a:prstGeom>
        </p:spPr>
        <p:txBody>
          <a:bodyPr vert="horz" lIns="91440" tIns="45720" rIns="91440" bIns="45720" rtlCol="0" anchor="ctr"/>
          <a:lstStyle>
            <a:lvl1pPr algn="r">
              <a:defRPr sz="1200">
                <a:solidFill>
                  <a:schemeClr val="bg1">
                    <a:lumMod val="65000"/>
                  </a:schemeClr>
                </a:solidFill>
              </a:defRPr>
            </a:lvl1pPr>
          </a:lstStyle>
          <a:p>
            <a:fld id="{59A147FF-40ED-48E0-BA71-A58C3AD2F8F3}" type="slidenum">
              <a:rPr lang="en-US" smtClean="0"/>
              <a:pPr/>
              <a:t>‹#›</a:t>
            </a:fld>
            <a:endParaRPr lang="en-US" dirty="0"/>
          </a:p>
        </p:txBody>
      </p:sp>
    </p:spTree>
    <p:extLst>
      <p:ext uri="{BB962C8B-B14F-4D97-AF65-F5344CB8AC3E}">
        <p14:creationId xmlns:p14="http://schemas.microsoft.com/office/powerpoint/2010/main" val="2695101841"/>
      </p:ext>
    </p:extLst>
  </p:cSld>
  <p:clrMapOvr>
    <a:masterClrMapping/>
  </p:clrMapOvr>
  <p:transition>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Footer Placeholder 4"/>
          <p:cNvSpPr>
            <a:spLocks noGrp="1"/>
          </p:cNvSpPr>
          <p:nvPr>
            <p:ph type="ftr" sz="quarter" idx="3"/>
          </p:nvPr>
        </p:nvSpPr>
        <p:spPr>
          <a:xfrm>
            <a:off x="457200" y="6602126"/>
            <a:ext cx="2895600" cy="365125"/>
          </a:xfrm>
          <a:prstGeom prst="rect">
            <a:avLst/>
          </a:prstGeom>
        </p:spPr>
        <p:txBody>
          <a:bodyPr vert="horz" lIns="91440" tIns="45720" rIns="91440" bIns="45720" rtlCol="0" anchor="ctr"/>
          <a:lstStyle>
            <a:lvl1pPr algn="l">
              <a:defRPr sz="1400">
                <a:solidFill>
                  <a:schemeClr val="bg1">
                    <a:lumMod val="65000"/>
                  </a:schemeClr>
                </a:solidFill>
              </a:defRPr>
            </a:lvl1pPr>
          </a:lstStyle>
          <a:p>
            <a:r>
              <a:rPr lang="en-US" baseline="30000" dirty="0" smtClean="0"/>
              <a:t>© 2016 </a:t>
            </a:r>
            <a:r>
              <a:rPr lang="en-US" baseline="30000" dirty="0" err="1" smtClean="0"/>
              <a:t>Envolve</a:t>
            </a:r>
            <a:r>
              <a:rPr lang="en-US" baseline="30000" dirty="0" smtClean="0"/>
              <a:t>.</a:t>
            </a:r>
            <a:endParaRPr lang="en-US" baseline="30000" dirty="0"/>
          </a:p>
        </p:txBody>
      </p:sp>
      <p:sp>
        <p:nvSpPr>
          <p:cNvPr id="9" name="Slide Number Placeholder 5"/>
          <p:cNvSpPr>
            <a:spLocks noGrp="1"/>
          </p:cNvSpPr>
          <p:nvPr>
            <p:ph type="sldNum" sz="quarter" idx="4"/>
          </p:nvPr>
        </p:nvSpPr>
        <p:spPr>
          <a:xfrm>
            <a:off x="6553200" y="6536024"/>
            <a:ext cx="2133600" cy="365125"/>
          </a:xfrm>
          <a:prstGeom prst="rect">
            <a:avLst/>
          </a:prstGeom>
        </p:spPr>
        <p:txBody>
          <a:bodyPr vert="horz" lIns="91440" tIns="45720" rIns="91440" bIns="45720" rtlCol="0" anchor="ctr"/>
          <a:lstStyle>
            <a:lvl1pPr algn="r">
              <a:defRPr sz="1200">
                <a:solidFill>
                  <a:schemeClr val="bg1">
                    <a:lumMod val="65000"/>
                  </a:schemeClr>
                </a:solidFill>
              </a:defRPr>
            </a:lvl1pPr>
          </a:lstStyle>
          <a:p>
            <a:fld id="{59A147FF-40ED-48E0-BA71-A58C3AD2F8F3}" type="slidenum">
              <a:rPr lang="en-US" smtClean="0"/>
              <a:pPr/>
              <a:t>‹#›</a:t>
            </a:fld>
            <a:endParaRPr lang="en-US" dirty="0"/>
          </a:p>
        </p:txBody>
      </p:sp>
    </p:spTree>
    <p:extLst>
      <p:ext uri="{BB962C8B-B14F-4D97-AF65-F5344CB8AC3E}">
        <p14:creationId xmlns:p14="http://schemas.microsoft.com/office/powerpoint/2010/main" val="2193596416"/>
      </p:ext>
    </p:extLst>
  </p:cSld>
  <p:clrMapOvr>
    <a:masterClrMapping/>
  </p:clrMapOvr>
  <p:transition>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Footer Placeholder 4"/>
          <p:cNvSpPr>
            <a:spLocks noGrp="1"/>
          </p:cNvSpPr>
          <p:nvPr>
            <p:ph type="ftr" sz="quarter" idx="3"/>
          </p:nvPr>
        </p:nvSpPr>
        <p:spPr>
          <a:xfrm>
            <a:off x="457200" y="6602126"/>
            <a:ext cx="2895600" cy="365125"/>
          </a:xfrm>
          <a:prstGeom prst="rect">
            <a:avLst/>
          </a:prstGeom>
        </p:spPr>
        <p:txBody>
          <a:bodyPr vert="horz" lIns="91440" tIns="45720" rIns="91440" bIns="45720" rtlCol="0" anchor="ctr"/>
          <a:lstStyle>
            <a:lvl1pPr algn="l">
              <a:defRPr sz="1400">
                <a:solidFill>
                  <a:schemeClr val="bg1">
                    <a:lumMod val="65000"/>
                  </a:schemeClr>
                </a:solidFill>
              </a:defRPr>
            </a:lvl1pPr>
          </a:lstStyle>
          <a:p>
            <a:r>
              <a:rPr lang="en-US" baseline="30000" dirty="0" smtClean="0"/>
              <a:t>© 2016 </a:t>
            </a:r>
            <a:r>
              <a:rPr lang="en-US" baseline="30000" dirty="0" err="1" smtClean="0"/>
              <a:t>Envolve</a:t>
            </a:r>
            <a:r>
              <a:rPr lang="en-US" baseline="30000" dirty="0" smtClean="0"/>
              <a:t>.</a:t>
            </a:r>
            <a:endParaRPr lang="en-US" baseline="30000" dirty="0"/>
          </a:p>
        </p:txBody>
      </p:sp>
      <p:sp>
        <p:nvSpPr>
          <p:cNvPr id="7" name="Slide Number Placeholder 5"/>
          <p:cNvSpPr>
            <a:spLocks noGrp="1"/>
          </p:cNvSpPr>
          <p:nvPr>
            <p:ph type="sldNum" sz="quarter" idx="4"/>
          </p:nvPr>
        </p:nvSpPr>
        <p:spPr>
          <a:xfrm>
            <a:off x="6553200" y="6536024"/>
            <a:ext cx="2133600" cy="365125"/>
          </a:xfrm>
          <a:prstGeom prst="rect">
            <a:avLst/>
          </a:prstGeom>
        </p:spPr>
        <p:txBody>
          <a:bodyPr vert="horz" lIns="91440" tIns="45720" rIns="91440" bIns="45720" rtlCol="0" anchor="ctr"/>
          <a:lstStyle>
            <a:lvl1pPr algn="r">
              <a:defRPr sz="1200">
                <a:solidFill>
                  <a:schemeClr val="bg1">
                    <a:lumMod val="65000"/>
                  </a:schemeClr>
                </a:solidFill>
              </a:defRPr>
            </a:lvl1pPr>
          </a:lstStyle>
          <a:p>
            <a:fld id="{59A147FF-40ED-48E0-BA71-A58C3AD2F8F3}" type="slidenum">
              <a:rPr lang="en-US" smtClean="0"/>
              <a:pPr/>
              <a:t>‹#›</a:t>
            </a:fld>
            <a:endParaRPr lang="en-US" dirty="0"/>
          </a:p>
        </p:txBody>
      </p:sp>
    </p:spTree>
    <p:extLst>
      <p:ext uri="{BB962C8B-B14F-4D97-AF65-F5344CB8AC3E}">
        <p14:creationId xmlns:p14="http://schemas.microsoft.com/office/powerpoint/2010/main" val="807892237"/>
      </p:ext>
    </p:extLst>
  </p:cSld>
  <p:clrMapOvr>
    <a:masterClrMapping/>
  </p:clrMapOvr>
  <p:transition>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098" name="Picture 2" descr="C:\Users\jhoyer\Desktop\PNGs\envolve_ppt5.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b="89184"/>
          <a:stretch/>
        </p:blipFill>
        <p:spPr bwMode="auto">
          <a:xfrm>
            <a:off x="0" y="-13646"/>
            <a:ext cx="9144000" cy="76427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457200" y="457200"/>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Footer Placeholder 4"/>
          <p:cNvSpPr>
            <a:spLocks noGrp="1"/>
          </p:cNvSpPr>
          <p:nvPr>
            <p:ph type="ftr" sz="quarter" idx="3"/>
          </p:nvPr>
        </p:nvSpPr>
        <p:spPr>
          <a:xfrm>
            <a:off x="457200" y="6602126"/>
            <a:ext cx="2895600" cy="365125"/>
          </a:xfrm>
          <a:prstGeom prst="rect">
            <a:avLst/>
          </a:prstGeom>
        </p:spPr>
        <p:txBody>
          <a:bodyPr vert="horz" lIns="91440" tIns="45720" rIns="91440" bIns="45720" rtlCol="0" anchor="ctr"/>
          <a:lstStyle>
            <a:lvl1pPr algn="l">
              <a:defRPr sz="1400">
                <a:solidFill>
                  <a:schemeClr val="tx1">
                    <a:tint val="75000"/>
                  </a:schemeClr>
                </a:solidFill>
              </a:defRPr>
            </a:lvl1pPr>
          </a:lstStyle>
          <a:p>
            <a:r>
              <a:rPr lang="en-US" baseline="30000" smtClean="0"/>
              <a:t>© 2016 Envolve.</a:t>
            </a:r>
            <a:endParaRPr lang="en-US" baseline="30000" dirty="0"/>
          </a:p>
        </p:txBody>
      </p:sp>
      <p:sp>
        <p:nvSpPr>
          <p:cNvPr id="8" name="Slide Number Placeholder 5"/>
          <p:cNvSpPr>
            <a:spLocks noGrp="1"/>
          </p:cNvSpPr>
          <p:nvPr>
            <p:ph type="sldNum" sz="quarter" idx="4"/>
          </p:nvPr>
        </p:nvSpPr>
        <p:spPr>
          <a:xfrm>
            <a:off x="6553200" y="653602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A147FF-40ED-48E0-BA71-A58C3AD2F8F3}" type="slidenum">
              <a:rPr lang="en-US" smtClean="0"/>
              <a:t>‹#›</a:t>
            </a:fld>
            <a:endParaRPr lang="en-US" dirty="0"/>
          </a:p>
        </p:txBody>
      </p:sp>
      <p:pic>
        <p:nvPicPr>
          <p:cNvPr id="9" name="Picture 3" descr="C:\Users\jhoyer\Desktop\PNGs\Envolve_Reverse.png"/>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638061" y="158664"/>
            <a:ext cx="1066800" cy="240771"/>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Connector 9"/>
          <p:cNvCxnSpPr/>
          <p:nvPr userDrawn="1"/>
        </p:nvCxnSpPr>
        <p:spPr>
          <a:xfrm>
            <a:off x="457200" y="6553200"/>
            <a:ext cx="82296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2476314"/>
      </p:ext>
    </p:extLst>
  </p:cSld>
  <p:clrMap bg1="lt1" tx1="dk1" bg2="lt2" tx2="dk2" accent1="accent1" accent2="accent2" accent3="accent3" accent4="accent4" accent5="accent5" accent6="accent6" hlink="hlink" folHlink="folHlink"/>
  <p:sldLayoutIdLst>
    <p:sldLayoutId id="2147483657" r:id="rId1"/>
    <p:sldLayoutId id="2147483669" r:id="rId2"/>
    <p:sldLayoutId id="2147483658" r:id="rId3"/>
    <p:sldLayoutId id="2147483660" r:id="rId4"/>
    <p:sldLayoutId id="2147483662" r:id="rId5"/>
  </p:sldLayoutIdLst>
  <p:transition>
    <p:fade/>
  </p:transition>
  <p:timing>
    <p:tnLst>
      <p:par>
        <p:cTn id="1" dur="indefinite" restart="never" nodeType="tmRoot"/>
      </p:par>
    </p:tnLst>
  </p:timing>
  <p:hf hdr="0" dt="0"/>
  <p:txStyles>
    <p:titleStyle>
      <a:lvl1pPr algn="l" defTabSz="9144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800" kern="1200">
          <a:solidFill>
            <a:schemeClr val="bg1">
              <a:lumMod val="50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bg1">
              <a:lumMod val="50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bg1">
              <a:lumMod val="50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bg1">
              <a:lumMod val="50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bg1">
              <a:lumMod val="50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6.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6.png"/><Relationship Id="rId5" Type="http://schemas.openxmlformats.org/officeDocument/2006/relationships/image" Target="../media/image8.emf"/><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6.png"/><Relationship Id="rId5" Type="http://schemas.openxmlformats.org/officeDocument/2006/relationships/image" Target="../media/image9.emf"/><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media" Target="../media/media13.m4a"/><Relationship Id="rId7" Type="http://schemas.openxmlformats.org/officeDocument/2006/relationships/image" Target="../media/image10.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notesSlide" Target="../notesSlides/notesSlide11.xml"/><Relationship Id="rId5" Type="http://schemas.openxmlformats.org/officeDocument/2006/relationships/slideLayout" Target="../slideLayouts/slideLayout3.xml"/><Relationship Id="rId4" Type="http://schemas.openxmlformats.org/officeDocument/2006/relationships/audio" Target="../media/media13.m4a"/></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6.png"/><Relationship Id="rId5" Type="http://schemas.openxmlformats.org/officeDocument/2006/relationships/image" Target="../media/image11.emf"/><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6.pn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6.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hyperlink" Target="https://www.ncbi.nlm.nih.gov/pmc/articles/PMC3651005/" TargetMode="External"/><Relationship Id="rId5" Type="http://schemas.openxmlformats.org/officeDocument/2006/relationships/hyperlink" Target="http://ginasthma.org/2018-pocket-guide-for-asthma-management-and-prevention/" TargetMode="External"/><Relationship Id="rId4"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6.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6.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6.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6.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6.png"/><Relationship Id="rId5" Type="http://schemas.openxmlformats.org/officeDocument/2006/relationships/image" Target="../media/image7.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Asthma: Diagnosis and Treatment</a:t>
            </a:r>
            <a:endParaRPr lang="en-US" dirty="0"/>
          </a:p>
        </p:txBody>
      </p:sp>
      <p:sp>
        <p:nvSpPr>
          <p:cNvPr id="3" name="Subtitle 2"/>
          <p:cNvSpPr>
            <a:spLocks noGrp="1"/>
          </p:cNvSpPr>
          <p:nvPr>
            <p:ph type="subTitle" idx="1"/>
          </p:nvPr>
        </p:nvSpPr>
        <p:spPr/>
        <p:txBody>
          <a:bodyPr>
            <a:normAutofit fontScale="92500" lnSpcReduction="20000"/>
          </a:bodyPr>
          <a:lstStyle/>
          <a:p>
            <a:r>
              <a:rPr lang="en-US" i="1" dirty="0" smtClean="0"/>
              <a:t>Pharmacy and Therapeutics Committee</a:t>
            </a:r>
          </a:p>
          <a:p>
            <a:r>
              <a:rPr lang="en-US" i="1" dirty="0" smtClean="0"/>
              <a:t>June 2018</a:t>
            </a:r>
          </a:p>
          <a:p>
            <a:endParaRPr lang="en-US" i="1" dirty="0"/>
          </a:p>
          <a:p>
            <a:r>
              <a:rPr lang="en-US" sz="1600" i="1" dirty="0" smtClean="0"/>
              <a:t>Iris Ivey, RPh </a:t>
            </a:r>
            <a:endParaRPr lang="en-US" sz="1600" i="1" dirty="0"/>
          </a:p>
          <a:p>
            <a:r>
              <a:rPr lang="en-US" sz="1600" i="1" dirty="0" smtClean="0"/>
              <a:t>DUR Clinical Pharmacist</a:t>
            </a:r>
          </a:p>
          <a:p>
            <a:endParaRPr lang="en-US" i="1" dirty="0"/>
          </a:p>
        </p:txBody>
      </p:sp>
      <p:sp>
        <p:nvSpPr>
          <p:cNvPr id="5" name="Footer Placeholder 4"/>
          <p:cNvSpPr>
            <a:spLocks noGrp="1"/>
          </p:cNvSpPr>
          <p:nvPr>
            <p:ph type="ftr" sz="quarter" idx="3"/>
          </p:nvPr>
        </p:nvSpPr>
        <p:spPr/>
        <p:txBody>
          <a:bodyPr/>
          <a:lstStyle/>
          <a:p>
            <a:r>
              <a:rPr lang="en-US" baseline="30000" dirty="0" smtClean="0">
                <a:solidFill>
                  <a:schemeClr val="bg1">
                    <a:lumMod val="65000"/>
                  </a:schemeClr>
                </a:solidFill>
              </a:rPr>
              <a:t>© 2016 </a:t>
            </a:r>
            <a:r>
              <a:rPr lang="en-US" baseline="30000" dirty="0" err="1" smtClean="0">
                <a:solidFill>
                  <a:schemeClr val="bg1">
                    <a:lumMod val="65000"/>
                  </a:schemeClr>
                </a:solidFill>
              </a:rPr>
              <a:t>Envolve</a:t>
            </a:r>
            <a:r>
              <a:rPr lang="en-US" baseline="30000" dirty="0" smtClean="0">
                <a:solidFill>
                  <a:schemeClr val="bg1">
                    <a:lumMod val="65000"/>
                  </a:schemeClr>
                </a:solidFill>
              </a:rPr>
              <a:t>.</a:t>
            </a:r>
            <a:endParaRPr lang="en-US" baseline="30000" dirty="0">
              <a:solidFill>
                <a:schemeClr val="bg1">
                  <a:lumMod val="65000"/>
                </a:schemeClr>
              </a:solidFill>
            </a:endParaRPr>
          </a:p>
        </p:txBody>
      </p:sp>
      <p:sp>
        <p:nvSpPr>
          <p:cNvPr id="6" name="Slide Number Placeholder 5"/>
          <p:cNvSpPr>
            <a:spLocks noGrp="1"/>
          </p:cNvSpPr>
          <p:nvPr>
            <p:ph type="sldNum" sz="quarter" idx="4"/>
          </p:nvPr>
        </p:nvSpPr>
        <p:spPr/>
        <p:txBody>
          <a:bodyPr/>
          <a:lstStyle/>
          <a:p>
            <a:fld id="{59A147FF-40ED-48E0-BA71-A58C3AD2F8F3}" type="slidenum">
              <a:rPr lang="en-US" smtClean="0">
                <a:solidFill>
                  <a:schemeClr val="bg1">
                    <a:lumMod val="65000"/>
                  </a:schemeClr>
                </a:solidFill>
              </a:rPr>
              <a:t>1</a:t>
            </a:fld>
            <a:endParaRPr lang="en-US" dirty="0">
              <a:solidFill>
                <a:schemeClr val="bg1">
                  <a:lumMod val="65000"/>
                </a:schemeClr>
              </a:solidFill>
            </a:endParaRPr>
          </a:p>
        </p:txBody>
      </p:sp>
      <p:cxnSp>
        <p:nvCxnSpPr>
          <p:cNvPr id="9" name="Straight Connector 8"/>
          <p:cNvCxnSpPr/>
          <p:nvPr/>
        </p:nvCxnSpPr>
        <p:spPr>
          <a:xfrm>
            <a:off x="1295400" y="4038600"/>
            <a:ext cx="0" cy="1371600"/>
          </a:xfrm>
          <a:prstGeom prst="line">
            <a:avLst/>
          </a:prstGeom>
          <a:ln w="6350" cap="rnd">
            <a:solidFill>
              <a:schemeClr val="bg1">
                <a:lumMod val="85000"/>
              </a:schemeClr>
            </a:solidFill>
            <a:prstDash val="solid"/>
          </a:ln>
        </p:spPr>
        <p:style>
          <a:lnRef idx="1">
            <a:schemeClr val="accent1"/>
          </a:lnRef>
          <a:fillRef idx="0">
            <a:schemeClr val="accent1"/>
          </a:fillRef>
          <a:effectRef idx="0">
            <a:schemeClr val="accent1"/>
          </a:effectRef>
          <a:fontRef idx="minor">
            <a:schemeClr val="tx1"/>
          </a:fontRef>
        </p:style>
      </p:cxnSp>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779027611"/>
      </p:ext>
    </p:extLst>
  </p:cSld>
  <p:clrMapOvr>
    <a:masterClrMapping/>
  </p:clrMapOvr>
  <p:transition advTm="68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577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Patient Education Discussions</a:t>
            </a:r>
            <a:endParaRPr lang="en-US" dirty="0"/>
          </a:p>
        </p:txBody>
      </p:sp>
      <p:sp>
        <p:nvSpPr>
          <p:cNvPr id="4" name="Footer Placeholder 3"/>
          <p:cNvSpPr>
            <a:spLocks noGrp="1"/>
          </p:cNvSpPr>
          <p:nvPr>
            <p:ph type="ftr" sz="quarter" idx="3"/>
          </p:nvPr>
        </p:nvSpPr>
        <p:spPr/>
        <p:txBody>
          <a:bodyPr/>
          <a:lstStyle/>
          <a:p>
            <a:r>
              <a:rPr lang="en-US" baseline="30000" smtClean="0">
                <a:solidFill>
                  <a:schemeClr val="bg1">
                    <a:lumMod val="65000"/>
                  </a:schemeClr>
                </a:solidFill>
              </a:rPr>
              <a:t>© 2016 Envolve</a:t>
            </a:r>
            <a:r>
              <a:rPr lang="en-US" baseline="30000" smtClean="0"/>
              <a:t>.</a:t>
            </a:r>
            <a:endParaRPr lang="en-US" baseline="30000" dirty="0"/>
          </a:p>
        </p:txBody>
      </p:sp>
      <p:sp>
        <p:nvSpPr>
          <p:cNvPr id="5" name="Slide Number Placeholder 4"/>
          <p:cNvSpPr>
            <a:spLocks noGrp="1"/>
          </p:cNvSpPr>
          <p:nvPr>
            <p:ph type="sldNum" sz="quarter" idx="4"/>
          </p:nvPr>
        </p:nvSpPr>
        <p:spPr/>
        <p:txBody>
          <a:bodyPr/>
          <a:lstStyle/>
          <a:p>
            <a:fld id="{59A147FF-40ED-48E0-BA71-A58C3AD2F8F3}" type="slidenum">
              <a:rPr lang="en-US" smtClean="0"/>
              <a:pPr/>
              <a:t>10</a:t>
            </a:fld>
            <a:endParaRPr lang="en-US" dirty="0"/>
          </a:p>
        </p:txBody>
      </p:sp>
      <p:pic>
        <p:nvPicPr>
          <p:cNvPr id="2050" name="Picture 2"/>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552381" y="1524000"/>
            <a:ext cx="8539197"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620223003"/>
      </p:ext>
    </p:extLst>
  </p:cSld>
  <p:clrMapOvr>
    <a:masterClrMapping/>
  </p:clrMapOvr>
  <p:transition advTm="28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09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Patient Education</a:t>
            </a:r>
            <a:endParaRPr lang="en-US" dirty="0"/>
          </a:p>
        </p:txBody>
      </p:sp>
      <p:sp>
        <p:nvSpPr>
          <p:cNvPr id="4" name="Footer Placeholder 3"/>
          <p:cNvSpPr>
            <a:spLocks noGrp="1"/>
          </p:cNvSpPr>
          <p:nvPr>
            <p:ph type="ftr" sz="quarter" idx="3"/>
          </p:nvPr>
        </p:nvSpPr>
        <p:spPr/>
        <p:txBody>
          <a:bodyPr/>
          <a:lstStyle/>
          <a:p>
            <a:r>
              <a:rPr lang="en-US" baseline="30000" smtClean="0">
                <a:solidFill>
                  <a:schemeClr val="bg1">
                    <a:lumMod val="65000"/>
                  </a:schemeClr>
                </a:solidFill>
              </a:rPr>
              <a:t>© 2016 Envolve</a:t>
            </a:r>
            <a:r>
              <a:rPr lang="en-US" baseline="30000" smtClean="0"/>
              <a:t>.</a:t>
            </a:r>
            <a:endParaRPr lang="en-US" baseline="30000" dirty="0"/>
          </a:p>
        </p:txBody>
      </p:sp>
      <p:sp>
        <p:nvSpPr>
          <p:cNvPr id="5" name="Slide Number Placeholder 4"/>
          <p:cNvSpPr>
            <a:spLocks noGrp="1"/>
          </p:cNvSpPr>
          <p:nvPr>
            <p:ph type="sldNum" sz="quarter" idx="4"/>
          </p:nvPr>
        </p:nvSpPr>
        <p:spPr/>
        <p:txBody>
          <a:bodyPr/>
          <a:lstStyle/>
          <a:p>
            <a:fld id="{59A147FF-40ED-48E0-BA71-A58C3AD2F8F3}" type="slidenum">
              <a:rPr lang="en-US" smtClean="0"/>
              <a:pPr/>
              <a:t>11</a:t>
            </a:fld>
            <a:endParaRPr lang="en-US" dirty="0"/>
          </a:p>
        </p:txBody>
      </p:sp>
      <p:pic>
        <p:nvPicPr>
          <p:cNvPr id="5122" name="Picture 2"/>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457199" y="1752600"/>
            <a:ext cx="8737403" cy="37179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457199" y="1600200"/>
            <a:ext cx="8305801" cy="369332"/>
          </a:xfrm>
          <a:prstGeom prst="rect">
            <a:avLst/>
          </a:prstGeom>
        </p:spPr>
        <p:txBody>
          <a:bodyPr wrap="square">
            <a:spAutoFit/>
          </a:bodyPr>
          <a:lstStyle/>
          <a:p>
            <a:pPr algn="ctr"/>
            <a:r>
              <a:rPr lang="en-US" dirty="0"/>
              <a:t>Controller VS Rescue!</a:t>
            </a:r>
          </a:p>
        </p:txBody>
      </p:sp>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4062807231"/>
      </p:ext>
    </p:extLst>
  </p:cSld>
  <p:clrMapOvr>
    <a:masterClrMapping/>
  </p:clrMapOvr>
  <p:transition advTm="24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41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Inhaler technique</a:t>
            </a:r>
            <a:endParaRPr lang="en-US" dirty="0"/>
          </a:p>
        </p:txBody>
      </p:sp>
      <p:sp>
        <p:nvSpPr>
          <p:cNvPr id="4" name="Footer Placeholder 3"/>
          <p:cNvSpPr>
            <a:spLocks noGrp="1"/>
          </p:cNvSpPr>
          <p:nvPr>
            <p:ph type="ftr" sz="quarter" idx="3"/>
          </p:nvPr>
        </p:nvSpPr>
        <p:spPr/>
        <p:txBody>
          <a:bodyPr/>
          <a:lstStyle/>
          <a:p>
            <a:r>
              <a:rPr lang="en-US" baseline="30000" smtClean="0">
                <a:solidFill>
                  <a:schemeClr val="bg1">
                    <a:lumMod val="65000"/>
                  </a:schemeClr>
                </a:solidFill>
              </a:rPr>
              <a:t>© 2016 Envolve</a:t>
            </a:r>
            <a:r>
              <a:rPr lang="en-US" baseline="30000" smtClean="0"/>
              <a:t>.</a:t>
            </a:r>
            <a:endParaRPr lang="en-US" baseline="30000" dirty="0"/>
          </a:p>
        </p:txBody>
      </p:sp>
      <p:sp>
        <p:nvSpPr>
          <p:cNvPr id="5" name="Slide Number Placeholder 4"/>
          <p:cNvSpPr>
            <a:spLocks noGrp="1"/>
          </p:cNvSpPr>
          <p:nvPr>
            <p:ph type="sldNum" sz="quarter" idx="4"/>
          </p:nvPr>
        </p:nvSpPr>
        <p:spPr/>
        <p:txBody>
          <a:bodyPr/>
          <a:lstStyle/>
          <a:p>
            <a:fld id="{59A147FF-40ED-48E0-BA71-A58C3AD2F8F3}" type="slidenum">
              <a:rPr lang="en-US" smtClean="0"/>
              <a:pPr/>
              <a:t>12</a:t>
            </a:fld>
            <a:endParaRPr lang="en-US" dirty="0"/>
          </a:p>
        </p:txBody>
      </p:sp>
      <p:pic>
        <p:nvPicPr>
          <p:cNvPr id="4098" name="Picture 2"/>
          <p:cNvPicPr>
            <a:picLocks noGrp="1" noChangeAspect="1" noChangeArrowheads="1"/>
          </p:cNvPicPr>
          <p:nvPr>
            <p:ph idx="1"/>
          </p:nvPr>
        </p:nvPicPr>
        <p:blipFill>
          <a:blip r:embed="rId7">
            <a:extLst>
              <a:ext uri="{28A0092B-C50C-407E-A947-70E740481C1C}">
                <a14:useLocalDpi xmlns:a14="http://schemas.microsoft.com/office/drawing/2010/main" val="0"/>
              </a:ext>
            </a:extLst>
          </a:blip>
          <a:srcRect/>
          <a:stretch>
            <a:fillRect/>
          </a:stretch>
        </p:blipFill>
        <p:spPr bwMode="auto">
          <a:xfrm>
            <a:off x="990600" y="1752600"/>
            <a:ext cx="6967194" cy="29678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267200" y="3124200"/>
            <a:ext cx="609600" cy="609600"/>
          </a:xfrm>
          <a:prstGeom prst="rect">
            <a:avLst/>
          </a:prstGeom>
        </p:spPr>
      </p:pic>
      <p:pic>
        <p:nvPicPr>
          <p:cNvPr id="7"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4276318235"/>
      </p:ext>
    </p:extLst>
  </p:cSld>
  <p:clrMapOvr>
    <a:masterClrMapping/>
  </p:clrMapOvr>
  <p:transition advTm="6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7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5297" fill="hold"/>
                                        <p:tgtEl>
                                          <p:spTgt spid="6"/>
                                        </p:tgtEl>
                                      </p:cBhvr>
                                    </p:cmd>
                                  </p:childTnLst>
                                </p:cTn>
                              </p:par>
                            </p:childTnLst>
                          </p:cTn>
                        </p:par>
                      </p:childTnLst>
                    </p:cTn>
                  </p:par>
                </p:childTnLst>
              </p:cTn>
              <p:nextCondLst>
                <p:cond evt="onClick" delay="0">
                  <p:tgtEl>
                    <p:spTgt spid="6"/>
                  </p:tgtEl>
                </p:cond>
              </p:nextCondLst>
            </p:seq>
            <p:audio>
              <p:cMediaNode vol="80000">
                <p:cTn id="12" fill="hold" display="0">
                  <p:stCondLst>
                    <p:cond delay="indefinite"/>
                  </p:stCondLst>
                  <p:endCondLst>
                    <p:cond evt="onStopAudio" delay="0">
                      <p:tgtEl>
                        <p:sldTgt/>
                      </p:tgtEl>
                    </p:cond>
                  </p:endCondLst>
                </p:cTn>
                <p:tgtEl>
                  <p:spTgt spid="6"/>
                </p:tgtEl>
              </p:cMediaNode>
            </p:audio>
            <p:audio>
              <p:cMediaNode vol="80000" showWhenStopped="0">
                <p:cTn id="13"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p:txBody>
          <a:bodyPr/>
          <a:lstStyle/>
          <a:p>
            <a:r>
              <a:rPr lang="en-US" baseline="30000" smtClean="0">
                <a:solidFill>
                  <a:schemeClr val="bg1">
                    <a:lumMod val="65000"/>
                  </a:schemeClr>
                </a:solidFill>
              </a:rPr>
              <a:t>© 2016 Envolve</a:t>
            </a:r>
            <a:r>
              <a:rPr lang="en-US" baseline="30000" smtClean="0"/>
              <a:t>.</a:t>
            </a:r>
            <a:endParaRPr lang="en-US" baseline="30000" dirty="0"/>
          </a:p>
        </p:txBody>
      </p:sp>
      <p:sp>
        <p:nvSpPr>
          <p:cNvPr id="5" name="Slide Number Placeholder 4"/>
          <p:cNvSpPr>
            <a:spLocks noGrp="1"/>
          </p:cNvSpPr>
          <p:nvPr>
            <p:ph type="sldNum" sz="quarter" idx="4"/>
          </p:nvPr>
        </p:nvSpPr>
        <p:spPr/>
        <p:txBody>
          <a:bodyPr/>
          <a:lstStyle/>
          <a:p>
            <a:fld id="{59A147FF-40ED-48E0-BA71-A58C3AD2F8F3}" type="slidenum">
              <a:rPr lang="en-US" smtClean="0"/>
              <a:pPr/>
              <a:t>13</a:t>
            </a:fld>
            <a:endParaRPr lang="en-US" dirty="0"/>
          </a:p>
        </p:txBody>
      </p:sp>
      <p:pic>
        <p:nvPicPr>
          <p:cNvPr id="3076" name="Picture 4"/>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1371600" y="609600"/>
            <a:ext cx="6781799" cy="594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545607750"/>
      </p:ext>
    </p:extLst>
  </p:cSld>
  <p:clrMapOvr>
    <a:masterClrMapping/>
  </p:clrMapOvr>
  <p:transition advTm="42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06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Conclusion</a:t>
            </a:r>
            <a:endParaRPr lang="en-US" dirty="0"/>
          </a:p>
        </p:txBody>
      </p:sp>
      <p:sp>
        <p:nvSpPr>
          <p:cNvPr id="6" name="Content Placeholder 5"/>
          <p:cNvSpPr>
            <a:spLocks noGrp="1"/>
          </p:cNvSpPr>
          <p:nvPr>
            <p:ph idx="1"/>
          </p:nvPr>
        </p:nvSpPr>
        <p:spPr/>
        <p:txBody>
          <a:bodyPr>
            <a:normAutofit/>
          </a:bodyPr>
          <a:lstStyle/>
          <a:p>
            <a:pPr marL="0" indent="0">
              <a:buNone/>
            </a:pPr>
            <a:r>
              <a:rPr lang="en-US" sz="2000" dirty="0" smtClean="0"/>
              <a:t>Goals of asthma therapy include:</a:t>
            </a:r>
          </a:p>
          <a:p>
            <a:endParaRPr lang="en-US" sz="2000" dirty="0" smtClean="0"/>
          </a:p>
          <a:p>
            <a:r>
              <a:rPr lang="en-US" sz="2000" dirty="0" smtClean="0"/>
              <a:t>Helping </a:t>
            </a:r>
            <a:r>
              <a:rPr lang="en-US" sz="2000" dirty="0"/>
              <a:t>people with asthma gain and maintain control will reduce the burden of asthma in all populations.</a:t>
            </a:r>
          </a:p>
          <a:p>
            <a:pPr marL="0" indent="0">
              <a:buNone/>
            </a:pPr>
            <a:endParaRPr lang="en-US" sz="2000" dirty="0" smtClean="0"/>
          </a:p>
          <a:p>
            <a:r>
              <a:rPr lang="en-US" sz="2000" dirty="0" smtClean="0"/>
              <a:t>A reduction in the number of deaths, hospitalizations, emergency room visits, missed school and work days, and limitations of activity due to asthma.</a:t>
            </a:r>
          </a:p>
          <a:p>
            <a:endParaRPr lang="en-US" sz="2000" dirty="0" smtClean="0"/>
          </a:p>
          <a:p>
            <a:r>
              <a:rPr lang="en-US" sz="2000" dirty="0" smtClean="0"/>
              <a:t>Increased medical management by delivering comprehensive care of asthma in all populations.</a:t>
            </a:r>
          </a:p>
          <a:p>
            <a:endParaRPr lang="en-US" sz="2000" dirty="0" smtClean="0"/>
          </a:p>
        </p:txBody>
      </p:sp>
      <p:sp>
        <p:nvSpPr>
          <p:cNvPr id="3" name="Footer Placeholder 2"/>
          <p:cNvSpPr>
            <a:spLocks noGrp="1"/>
          </p:cNvSpPr>
          <p:nvPr>
            <p:ph type="ftr" sz="quarter" idx="3"/>
          </p:nvPr>
        </p:nvSpPr>
        <p:spPr/>
        <p:txBody>
          <a:bodyPr/>
          <a:lstStyle/>
          <a:p>
            <a:r>
              <a:rPr lang="en-US" baseline="30000" smtClean="0"/>
              <a:t>© 2016 Envolve.</a:t>
            </a:r>
            <a:endParaRPr lang="en-US" baseline="30000" dirty="0"/>
          </a:p>
        </p:txBody>
      </p:sp>
      <p:sp>
        <p:nvSpPr>
          <p:cNvPr id="4" name="Slide Number Placeholder 3"/>
          <p:cNvSpPr>
            <a:spLocks noGrp="1"/>
          </p:cNvSpPr>
          <p:nvPr>
            <p:ph type="sldNum" sz="quarter" idx="4"/>
          </p:nvPr>
        </p:nvSpPr>
        <p:spPr/>
        <p:txBody>
          <a:bodyPr/>
          <a:lstStyle/>
          <a:p>
            <a:fld id="{59A147FF-40ED-48E0-BA71-A58C3AD2F8F3}" type="slidenum">
              <a:rPr lang="en-US" smtClean="0"/>
              <a:pPr/>
              <a:t>14</a:t>
            </a:fld>
            <a:endParaRPr lang="en-US"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760239659"/>
      </p:ext>
    </p:extLst>
  </p:cSld>
  <p:clrMapOvr>
    <a:masterClrMapping/>
  </p:clrMapOvr>
  <p:transition advTm="27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1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Resources</a:t>
            </a:r>
            <a:endParaRPr lang="en-US" dirty="0"/>
          </a:p>
        </p:txBody>
      </p:sp>
      <p:sp>
        <p:nvSpPr>
          <p:cNvPr id="3" name="Content Placeholder 2"/>
          <p:cNvSpPr>
            <a:spLocks noGrp="1"/>
          </p:cNvSpPr>
          <p:nvPr>
            <p:ph idx="1"/>
          </p:nvPr>
        </p:nvSpPr>
        <p:spPr/>
        <p:txBody>
          <a:bodyPr>
            <a:normAutofit/>
          </a:bodyPr>
          <a:lstStyle/>
          <a:p>
            <a:r>
              <a:rPr lang="en-US" sz="1800" dirty="0">
                <a:hlinkClick r:id="rId5"/>
              </a:rPr>
              <a:t>http://ginasthma.org/2018-pocket-guide-for-asthma-management-and-prevention</a:t>
            </a:r>
            <a:r>
              <a:rPr lang="en-US" sz="1800" dirty="0" smtClean="0">
                <a:hlinkClick r:id="rId5"/>
              </a:rPr>
              <a:t>/</a:t>
            </a:r>
            <a:endParaRPr lang="en-US" sz="1800" dirty="0" smtClean="0"/>
          </a:p>
          <a:p>
            <a:r>
              <a:rPr lang="en-US" sz="1800" u="sng" dirty="0">
                <a:hlinkClick r:id="rId6"/>
              </a:rPr>
              <a:t>https://www.ncbi.nlm.nih.gov/pmc/articles/PMC3651005/</a:t>
            </a:r>
            <a:endParaRPr lang="en-US" sz="1800" dirty="0" smtClean="0"/>
          </a:p>
          <a:p>
            <a:pPr marL="0" indent="0">
              <a:buNone/>
            </a:pPr>
            <a:endParaRPr lang="en-US" sz="1800" dirty="0"/>
          </a:p>
          <a:p>
            <a:r>
              <a:rPr lang="en-US" sz="1800" b="1" dirty="0"/>
              <a:t>National Heart, Lung, and Blood Institute </a:t>
            </a:r>
            <a:endParaRPr lang="en-US" sz="1800" dirty="0"/>
          </a:p>
          <a:p>
            <a:pPr marL="400050" lvl="1" indent="0">
              <a:buNone/>
            </a:pPr>
            <a:r>
              <a:rPr lang="en-US" sz="1800" dirty="0" smtClean="0"/>
              <a:t>Expert </a:t>
            </a:r>
            <a:r>
              <a:rPr lang="en-US" sz="1800" dirty="0"/>
              <a:t>Panel Report 3: Guidelines for the Diagnosis and Management of Asthma (EPR-3) www.nhlbi.nih.gov/guidelines/asthma </a:t>
            </a:r>
          </a:p>
          <a:p>
            <a:pPr marL="400050" lvl="1" indent="0">
              <a:buNone/>
            </a:pPr>
            <a:r>
              <a:rPr lang="en-US" sz="1800" dirty="0" smtClean="0"/>
              <a:t>Physician </a:t>
            </a:r>
            <a:r>
              <a:rPr lang="en-US" sz="1800" dirty="0"/>
              <a:t>Asthma Care Education (PACE): www.nhlbi.nih.gov/health/prof/lung/asthma/pace/ </a:t>
            </a:r>
          </a:p>
          <a:p>
            <a:pPr marL="400050" lvl="1" indent="0">
              <a:buNone/>
            </a:pPr>
            <a:r>
              <a:rPr lang="en-US" sz="1800" dirty="0" smtClean="0"/>
              <a:t>National </a:t>
            </a:r>
            <a:r>
              <a:rPr lang="en-US" sz="1800" dirty="0"/>
              <a:t>Asthma Control Initiative (NACI): http://naci.nhlbi.nih.gov </a:t>
            </a:r>
            <a:endParaRPr lang="en-US" sz="1800" dirty="0" smtClean="0"/>
          </a:p>
          <a:p>
            <a:pPr marL="400050" lvl="1" indent="0">
              <a:buNone/>
            </a:pPr>
            <a:endParaRPr lang="en-US" sz="1800" dirty="0"/>
          </a:p>
          <a:p>
            <a:pPr marL="400050" lvl="1" indent="0">
              <a:buNone/>
            </a:pPr>
            <a:endParaRPr lang="en-US" sz="1800" dirty="0" smtClean="0"/>
          </a:p>
          <a:p>
            <a:pPr marL="0" indent="0">
              <a:buNone/>
            </a:pPr>
            <a:endParaRPr lang="en-US" sz="1800" dirty="0"/>
          </a:p>
        </p:txBody>
      </p:sp>
      <p:sp>
        <p:nvSpPr>
          <p:cNvPr id="4" name="Footer Placeholder 3"/>
          <p:cNvSpPr>
            <a:spLocks noGrp="1"/>
          </p:cNvSpPr>
          <p:nvPr>
            <p:ph type="ftr" sz="quarter" idx="3"/>
          </p:nvPr>
        </p:nvSpPr>
        <p:spPr/>
        <p:txBody>
          <a:bodyPr/>
          <a:lstStyle/>
          <a:p>
            <a:r>
              <a:rPr lang="en-US" baseline="30000" smtClean="0">
                <a:solidFill>
                  <a:schemeClr val="bg1">
                    <a:lumMod val="65000"/>
                  </a:schemeClr>
                </a:solidFill>
              </a:rPr>
              <a:t>© 2016 Envolve</a:t>
            </a:r>
            <a:r>
              <a:rPr lang="en-US" baseline="30000" smtClean="0"/>
              <a:t>.</a:t>
            </a:r>
            <a:endParaRPr lang="en-US" baseline="30000" dirty="0"/>
          </a:p>
        </p:txBody>
      </p:sp>
      <p:sp>
        <p:nvSpPr>
          <p:cNvPr id="5" name="Slide Number Placeholder 4"/>
          <p:cNvSpPr>
            <a:spLocks noGrp="1"/>
          </p:cNvSpPr>
          <p:nvPr>
            <p:ph type="sldNum" sz="quarter" idx="4"/>
          </p:nvPr>
        </p:nvSpPr>
        <p:spPr/>
        <p:txBody>
          <a:bodyPr/>
          <a:lstStyle/>
          <a:p>
            <a:fld id="{59A147FF-40ED-48E0-BA71-A58C3AD2F8F3}" type="slidenum">
              <a:rPr lang="en-US" smtClean="0"/>
              <a:pPr/>
              <a:t>15</a:t>
            </a:fld>
            <a:endParaRPr lang="en-US" dirty="0"/>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4160765869"/>
      </p:ext>
    </p:extLst>
  </p:cSld>
  <p:clrMapOvr>
    <a:masterClrMapping/>
  </p:clrMapOvr>
  <p:transition advTm="17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09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Objectives</a:t>
            </a:r>
            <a:endParaRPr lang="en-US" dirty="0"/>
          </a:p>
        </p:txBody>
      </p:sp>
      <p:sp>
        <p:nvSpPr>
          <p:cNvPr id="3" name="Content Placeholder 2"/>
          <p:cNvSpPr>
            <a:spLocks noGrp="1"/>
          </p:cNvSpPr>
          <p:nvPr>
            <p:ph idx="1"/>
          </p:nvPr>
        </p:nvSpPr>
        <p:spPr/>
        <p:txBody>
          <a:bodyPr>
            <a:normAutofit/>
          </a:bodyPr>
          <a:lstStyle/>
          <a:p>
            <a:r>
              <a:rPr lang="en-US" sz="2000" dirty="0" smtClean="0"/>
              <a:t>Review of the societal impact of asthma</a:t>
            </a:r>
          </a:p>
          <a:p>
            <a:r>
              <a:rPr lang="en-US" sz="2000" dirty="0" smtClean="0"/>
              <a:t>Review of hereditary and environmental factors of asthma</a:t>
            </a:r>
          </a:p>
          <a:p>
            <a:r>
              <a:rPr lang="en-US" sz="2000" dirty="0" smtClean="0"/>
              <a:t>Goals of asthma therapy</a:t>
            </a:r>
          </a:p>
          <a:p>
            <a:r>
              <a:rPr lang="en-US" sz="2000" dirty="0" smtClean="0"/>
              <a:t>Pharmalogical treatment of asthma</a:t>
            </a:r>
          </a:p>
          <a:p>
            <a:r>
              <a:rPr lang="en-US" sz="2000" dirty="0" smtClean="0"/>
              <a:t>Patient’s role in asthma care and treatment</a:t>
            </a:r>
            <a:endParaRPr lang="en-US" sz="2000" dirty="0"/>
          </a:p>
        </p:txBody>
      </p:sp>
      <p:sp>
        <p:nvSpPr>
          <p:cNvPr id="4" name="Footer Placeholder 3"/>
          <p:cNvSpPr>
            <a:spLocks noGrp="1"/>
          </p:cNvSpPr>
          <p:nvPr>
            <p:ph type="ftr" sz="quarter" idx="3"/>
          </p:nvPr>
        </p:nvSpPr>
        <p:spPr/>
        <p:txBody>
          <a:bodyPr/>
          <a:lstStyle/>
          <a:p>
            <a:r>
              <a:rPr lang="en-US" baseline="30000" smtClean="0">
                <a:solidFill>
                  <a:schemeClr val="bg1">
                    <a:lumMod val="65000"/>
                  </a:schemeClr>
                </a:solidFill>
              </a:rPr>
              <a:t>© 2016 Envolve</a:t>
            </a:r>
            <a:r>
              <a:rPr lang="en-US" baseline="30000" smtClean="0"/>
              <a:t>.</a:t>
            </a:r>
            <a:endParaRPr lang="en-US" baseline="30000" dirty="0"/>
          </a:p>
        </p:txBody>
      </p:sp>
      <p:sp>
        <p:nvSpPr>
          <p:cNvPr id="5" name="Slide Number Placeholder 4"/>
          <p:cNvSpPr>
            <a:spLocks noGrp="1"/>
          </p:cNvSpPr>
          <p:nvPr>
            <p:ph type="sldNum" sz="quarter" idx="4"/>
          </p:nvPr>
        </p:nvSpPr>
        <p:spPr/>
        <p:txBody>
          <a:bodyPr/>
          <a:lstStyle/>
          <a:p>
            <a:fld id="{59A147FF-40ED-48E0-BA71-A58C3AD2F8F3}" type="slidenum">
              <a:rPr lang="en-US" smtClean="0"/>
              <a:pPr/>
              <a:t>2</a:t>
            </a:fld>
            <a:endParaRPr lang="en-US" dirty="0"/>
          </a:p>
        </p:txBody>
      </p:sp>
      <p:pic>
        <p:nvPicPr>
          <p:cNvPr id="10"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962400" y="3863181"/>
            <a:ext cx="609600" cy="609600"/>
          </a:xfrm>
          <a:prstGeom prst="rect">
            <a:avLst/>
          </a:prstGeom>
        </p:spPr>
      </p:pic>
    </p:spTree>
    <p:extLst>
      <p:ext uri="{BB962C8B-B14F-4D97-AF65-F5344CB8AC3E}">
        <p14:creationId xmlns:p14="http://schemas.microsoft.com/office/powerpoint/2010/main" val="1787679895"/>
      </p:ext>
    </p:extLst>
  </p:cSld>
  <p:clrMapOvr>
    <a:masterClrMapping/>
  </p:clrMapOvr>
  <p:transition advTm="17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433"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143000"/>
          </a:xfrm>
        </p:spPr>
        <p:txBody>
          <a:bodyPr/>
          <a:lstStyle/>
          <a:p>
            <a:r>
              <a:rPr lang="en-US" dirty="0" smtClean="0"/>
              <a:t>Societal Impact of Asthma</a:t>
            </a:r>
            <a:endParaRPr lang="en-US" dirty="0"/>
          </a:p>
        </p:txBody>
      </p:sp>
      <p:sp>
        <p:nvSpPr>
          <p:cNvPr id="3" name="Content Placeholder 2"/>
          <p:cNvSpPr>
            <a:spLocks noGrp="1"/>
          </p:cNvSpPr>
          <p:nvPr>
            <p:ph idx="1"/>
          </p:nvPr>
        </p:nvSpPr>
        <p:spPr>
          <a:xfrm>
            <a:off x="457200" y="1600200"/>
            <a:ext cx="8305800" cy="4800600"/>
          </a:xfrm>
        </p:spPr>
        <p:txBody>
          <a:bodyPr>
            <a:normAutofit/>
          </a:bodyPr>
          <a:lstStyle/>
          <a:p>
            <a:pPr marL="0" indent="0">
              <a:buFont typeface="Arial" panose="020B0604020202020204" pitchFamily="34" charset="0"/>
              <a:buNone/>
            </a:pPr>
            <a:r>
              <a:rPr lang="en-US" sz="1900" dirty="0"/>
              <a:t> </a:t>
            </a:r>
            <a:r>
              <a:rPr lang="en-US" sz="1800" dirty="0"/>
              <a:t>Asthma is the 14th most important disorder in the world in terms of the extent and duration of disability.</a:t>
            </a:r>
          </a:p>
          <a:p>
            <a:r>
              <a:rPr lang="en-US" sz="1800" dirty="0" smtClean="0"/>
              <a:t>Asthma </a:t>
            </a:r>
            <a:r>
              <a:rPr lang="en-US" sz="1800" dirty="0"/>
              <a:t>is responsible for about 5,000 deaths and about 2.5 million hospitalizations or emergency department </a:t>
            </a:r>
            <a:r>
              <a:rPr lang="en-US" sz="1800" dirty="0" smtClean="0"/>
              <a:t>visits yearly. </a:t>
            </a:r>
          </a:p>
          <a:p>
            <a:r>
              <a:rPr lang="en-US" sz="1800" dirty="0" smtClean="0"/>
              <a:t>Asthma </a:t>
            </a:r>
            <a:r>
              <a:rPr lang="en-US" sz="1800" dirty="0"/>
              <a:t>also results in a yearly loss of millions of school and work days. </a:t>
            </a:r>
            <a:endParaRPr lang="en-US" sz="1800" dirty="0" smtClean="0"/>
          </a:p>
          <a:p>
            <a:r>
              <a:rPr lang="en-US" sz="1800" dirty="0"/>
              <a:t>14% of the world’s children experience asthma </a:t>
            </a:r>
            <a:r>
              <a:rPr lang="en-US" sz="1800" dirty="0" smtClean="0"/>
              <a:t>symptoms.</a:t>
            </a:r>
          </a:p>
          <a:p>
            <a:r>
              <a:rPr lang="en-US" sz="1800" dirty="0" smtClean="0"/>
              <a:t>8.6</a:t>
            </a:r>
            <a:r>
              <a:rPr lang="en-US" sz="1800" dirty="0"/>
              <a:t>% of young adults (aged 18-45) experience asthma  </a:t>
            </a:r>
            <a:r>
              <a:rPr lang="en-US" sz="1800" dirty="0" smtClean="0"/>
              <a:t>symptoms.</a:t>
            </a:r>
          </a:p>
          <a:p>
            <a:r>
              <a:rPr lang="en-US" sz="1800" dirty="0" smtClean="0"/>
              <a:t>4.5</a:t>
            </a:r>
            <a:r>
              <a:rPr lang="en-US" sz="1800" dirty="0"/>
              <a:t>% of young adults have been diagnosed with asthma and/or are taking treatment for </a:t>
            </a:r>
            <a:r>
              <a:rPr lang="en-US" sz="1800" dirty="0" smtClean="0"/>
              <a:t>asthma.</a:t>
            </a:r>
          </a:p>
          <a:p>
            <a:r>
              <a:rPr lang="en-US" sz="1800" dirty="0" smtClean="0"/>
              <a:t>The </a:t>
            </a:r>
            <a:r>
              <a:rPr lang="en-US" sz="1800" dirty="0"/>
              <a:t>burden of asthma is greatest for children aged 10-14 and the elderly aged 75-79</a:t>
            </a:r>
            <a:r>
              <a:rPr lang="en-US" sz="1800" dirty="0" smtClean="0"/>
              <a:t>.</a:t>
            </a:r>
          </a:p>
          <a:p>
            <a:r>
              <a:rPr lang="en-US" sz="1800" dirty="0">
                <a:ea typeface="Calibri" panose="020F0502020204030204" pitchFamily="34" charset="0"/>
                <a:cs typeface="Times New Roman" panose="02020603050405020304" pitchFamily="18" charset="0"/>
              </a:rPr>
              <a:t>Black and Hispanic (Puerto Rican) populations have disproportionately higher rates in poor outcomes, hospitalizations, and deaths in the United States. </a:t>
            </a:r>
            <a:endParaRPr lang="en-US" sz="1800" dirty="0" smtClean="0">
              <a:ea typeface="Calibri" panose="020F0502020204030204" pitchFamily="34" charset="0"/>
              <a:cs typeface="Times New Roman" panose="02020603050405020304" pitchFamily="18" charset="0"/>
            </a:endParaRPr>
          </a:p>
          <a:p>
            <a:r>
              <a:rPr lang="en-US" sz="1800" dirty="0" smtClean="0"/>
              <a:t>The </a:t>
            </a:r>
            <a:r>
              <a:rPr lang="en-US" sz="1800" dirty="0"/>
              <a:t>total cost is estimated to be $</a:t>
            </a:r>
            <a:r>
              <a:rPr lang="en-US" sz="1800" dirty="0" smtClean="0"/>
              <a:t>19 </a:t>
            </a:r>
            <a:r>
              <a:rPr lang="en-US" sz="1800" dirty="0"/>
              <a:t>billion per year.</a:t>
            </a:r>
          </a:p>
          <a:p>
            <a:pPr marL="0" indent="0">
              <a:buNone/>
            </a:pPr>
            <a:endParaRPr lang="en-US" dirty="0"/>
          </a:p>
        </p:txBody>
      </p:sp>
      <p:sp>
        <p:nvSpPr>
          <p:cNvPr id="6" name="Footer Placeholder 4"/>
          <p:cNvSpPr>
            <a:spLocks noGrp="1"/>
          </p:cNvSpPr>
          <p:nvPr>
            <p:ph type="ftr" sz="quarter" idx="3"/>
          </p:nvPr>
        </p:nvSpPr>
        <p:spPr/>
        <p:txBody>
          <a:bodyPr/>
          <a:lstStyle/>
          <a:p>
            <a:r>
              <a:rPr lang="en-US" baseline="30000" dirty="0" smtClean="0">
                <a:solidFill>
                  <a:schemeClr val="bg1">
                    <a:lumMod val="65000"/>
                  </a:schemeClr>
                </a:solidFill>
              </a:rPr>
              <a:t>© 2016 </a:t>
            </a:r>
            <a:r>
              <a:rPr lang="en-US" baseline="30000" dirty="0" err="1" smtClean="0">
                <a:solidFill>
                  <a:schemeClr val="bg1">
                    <a:lumMod val="65000"/>
                  </a:schemeClr>
                </a:solidFill>
              </a:rPr>
              <a:t>Envolve</a:t>
            </a:r>
            <a:r>
              <a:rPr lang="en-US" baseline="30000" dirty="0" smtClean="0">
                <a:solidFill>
                  <a:schemeClr val="bg1">
                    <a:lumMod val="65000"/>
                  </a:schemeClr>
                </a:solidFill>
              </a:rPr>
              <a:t>.</a:t>
            </a:r>
            <a:endParaRPr lang="en-US" baseline="30000" dirty="0">
              <a:solidFill>
                <a:schemeClr val="bg1">
                  <a:lumMod val="65000"/>
                </a:schemeClr>
              </a:solidFill>
            </a:endParaRPr>
          </a:p>
        </p:txBody>
      </p:sp>
      <p:sp>
        <p:nvSpPr>
          <p:cNvPr id="7" name="Slide Number Placeholder 5"/>
          <p:cNvSpPr>
            <a:spLocks noGrp="1"/>
          </p:cNvSpPr>
          <p:nvPr>
            <p:ph type="sldNum" sz="quarter" idx="4"/>
          </p:nvPr>
        </p:nvSpPr>
        <p:spPr/>
        <p:txBody>
          <a:bodyPr/>
          <a:lstStyle/>
          <a:p>
            <a:fld id="{59A147FF-40ED-48E0-BA71-A58C3AD2F8F3}" type="slidenum">
              <a:rPr lang="en-US" smtClean="0">
                <a:solidFill>
                  <a:schemeClr val="bg1">
                    <a:lumMod val="65000"/>
                  </a:schemeClr>
                </a:solidFill>
              </a:rPr>
              <a:t>3</a:t>
            </a:fld>
            <a:endParaRPr lang="en-US" dirty="0">
              <a:solidFill>
                <a:schemeClr val="bg1">
                  <a:lumMod val="65000"/>
                </a:schemeClr>
              </a:solidFill>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125532593"/>
      </p:ext>
    </p:extLst>
  </p:cSld>
  <p:clrMapOvr>
    <a:masterClrMapping/>
  </p:clrMapOvr>
  <p:transition advTm="72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111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Components of Asthma Care</a:t>
            </a:r>
            <a:endParaRPr lang="en-US" dirty="0"/>
          </a:p>
        </p:txBody>
      </p:sp>
      <p:sp>
        <p:nvSpPr>
          <p:cNvPr id="3" name="Content Placeholder 2"/>
          <p:cNvSpPr>
            <a:spLocks noGrp="1"/>
          </p:cNvSpPr>
          <p:nvPr>
            <p:ph idx="1"/>
          </p:nvPr>
        </p:nvSpPr>
        <p:spPr/>
        <p:txBody>
          <a:bodyPr>
            <a:normAutofit/>
          </a:bodyPr>
          <a:lstStyle/>
          <a:p>
            <a:pPr marL="0" indent="0">
              <a:buNone/>
            </a:pPr>
            <a:r>
              <a:rPr lang="en-US" sz="2000" dirty="0"/>
              <a:t>Component 1: </a:t>
            </a:r>
            <a:r>
              <a:rPr lang="en-US" sz="2000" dirty="0" smtClean="0"/>
              <a:t> Assessing </a:t>
            </a:r>
            <a:r>
              <a:rPr lang="en-US" sz="2000" dirty="0"/>
              <a:t>and </a:t>
            </a:r>
            <a:r>
              <a:rPr lang="en-US" sz="2000" dirty="0" smtClean="0"/>
              <a:t>Monitoring Asthma Severity and Asthma</a:t>
            </a:r>
          </a:p>
          <a:p>
            <a:pPr marL="400050" lvl="1" indent="0">
              <a:buNone/>
            </a:pPr>
            <a:r>
              <a:rPr lang="en-US" sz="2000" dirty="0" smtClean="0"/>
              <a:t>                      Control.</a:t>
            </a:r>
            <a:r>
              <a:rPr lang="en-US" sz="2000" dirty="0"/>
              <a:t> </a:t>
            </a:r>
            <a:endParaRPr lang="en-US" sz="2000" dirty="0" smtClean="0"/>
          </a:p>
          <a:p>
            <a:pPr lvl="1" indent="-342900">
              <a:buFont typeface="Wingdings" panose="05000000000000000000" pitchFamily="2" charset="2"/>
              <a:buChar char="Ø"/>
            </a:pPr>
            <a:r>
              <a:rPr lang="en-US" sz="2000" dirty="0" smtClean="0"/>
              <a:t>Guide treatment options </a:t>
            </a:r>
            <a:r>
              <a:rPr lang="en-US" sz="2000" dirty="0"/>
              <a:t>by an assessment of asthma control rather than asthma </a:t>
            </a:r>
            <a:r>
              <a:rPr lang="en-US" sz="2000" dirty="0" smtClean="0"/>
              <a:t>severity</a:t>
            </a:r>
          </a:p>
          <a:p>
            <a:pPr lvl="1" indent="-342900">
              <a:buFont typeface="Wingdings" panose="05000000000000000000" pitchFamily="2" charset="2"/>
              <a:buChar char="Ø"/>
            </a:pPr>
            <a:r>
              <a:rPr lang="en-US" sz="2000" dirty="0" smtClean="0"/>
              <a:t>Determine appropriate therapy for patients who are not already on a controller medication </a:t>
            </a:r>
          </a:p>
          <a:p>
            <a:pPr marL="0" indent="0">
              <a:buNone/>
            </a:pPr>
            <a:r>
              <a:rPr lang="en-US" sz="2000" dirty="0" smtClean="0"/>
              <a:t>Component 2: Control </a:t>
            </a:r>
            <a:r>
              <a:rPr lang="en-US" sz="2000" dirty="0"/>
              <a:t>of Environmental Conditions that affect asthma</a:t>
            </a:r>
          </a:p>
          <a:p>
            <a:pPr lvl="1" indent="-342900">
              <a:buFont typeface="Wingdings" panose="05000000000000000000" pitchFamily="2" charset="2"/>
              <a:buChar char="Ø"/>
            </a:pPr>
            <a:endParaRPr lang="en-US" sz="2000" dirty="0"/>
          </a:p>
          <a:p>
            <a:pPr marL="0" indent="0">
              <a:buNone/>
            </a:pPr>
            <a:r>
              <a:rPr lang="en-US" sz="2000" dirty="0" smtClean="0"/>
              <a:t>Component 3: </a:t>
            </a:r>
            <a:r>
              <a:rPr lang="en-US" sz="2000" dirty="0"/>
              <a:t>Medications</a:t>
            </a:r>
            <a:endParaRPr lang="en-US" sz="2000" dirty="0" smtClean="0"/>
          </a:p>
          <a:p>
            <a:endParaRPr lang="en-US" sz="2000" dirty="0" smtClean="0"/>
          </a:p>
          <a:p>
            <a:pPr marL="0" indent="0">
              <a:buNone/>
            </a:pPr>
            <a:r>
              <a:rPr lang="en-US" sz="2000" dirty="0" smtClean="0"/>
              <a:t>Component </a:t>
            </a:r>
            <a:r>
              <a:rPr lang="en-US" sz="2000" dirty="0"/>
              <a:t>4: </a:t>
            </a:r>
            <a:r>
              <a:rPr lang="en-US" sz="2000" dirty="0" smtClean="0"/>
              <a:t>Education </a:t>
            </a:r>
            <a:r>
              <a:rPr lang="en-US" sz="2000" dirty="0"/>
              <a:t>for a Partnership in Care</a:t>
            </a:r>
          </a:p>
        </p:txBody>
      </p:sp>
      <p:sp>
        <p:nvSpPr>
          <p:cNvPr id="4" name="Footer Placeholder 3"/>
          <p:cNvSpPr>
            <a:spLocks noGrp="1"/>
          </p:cNvSpPr>
          <p:nvPr>
            <p:ph type="ftr" sz="quarter" idx="3"/>
          </p:nvPr>
        </p:nvSpPr>
        <p:spPr/>
        <p:txBody>
          <a:bodyPr/>
          <a:lstStyle/>
          <a:p>
            <a:r>
              <a:rPr lang="en-US" baseline="30000" smtClean="0">
                <a:solidFill>
                  <a:schemeClr val="bg1">
                    <a:lumMod val="65000"/>
                  </a:schemeClr>
                </a:solidFill>
              </a:rPr>
              <a:t>© 2016 Envolve</a:t>
            </a:r>
            <a:r>
              <a:rPr lang="en-US" baseline="30000" smtClean="0"/>
              <a:t>.</a:t>
            </a:r>
            <a:endParaRPr lang="en-US" baseline="30000" dirty="0"/>
          </a:p>
        </p:txBody>
      </p:sp>
      <p:sp>
        <p:nvSpPr>
          <p:cNvPr id="5" name="Slide Number Placeholder 4"/>
          <p:cNvSpPr>
            <a:spLocks noGrp="1"/>
          </p:cNvSpPr>
          <p:nvPr>
            <p:ph type="sldNum" sz="quarter" idx="4"/>
          </p:nvPr>
        </p:nvSpPr>
        <p:spPr/>
        <p:txBody>
          <a:bodyPr/>
          <a:lstStyle/>
          <a:p>
            <a:fld id="{59A147FF-40ED-48E0-BA71-A58C3AD2F8F3}" type="slidenum">
              <a:rPr lang="en-US" smtClean="0"/>
              <a:pPr/>
              <a:t>4</a:t>
            </a:fld>
            <a:endParaRPr lang="en-US" dirty="0"/>
          </a:p>
        </p:txBody>
      </p:sp>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224657035"/>
      </p:ext>
    </p:extLst>
  </p:cSld>
  <p:clrMapOvr>
    <a:masterClrMapping/>
  </p:clrMapOvr>
  <p:transition advTm="35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19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GOALS OF ASTHMA TREATMENT</a:t>
            </a:r>
            <a:endParaRPr lang="en-US" dirty="0"/>
          </a:p>
        </p:txBody>
      </p:sp>
      <p:sp>
        <p:nvSpPr>
          <p:cNvPr id="3" name="Content Placeholder 2"/>
          <p:cNvSpPr>
            <a:spLocks noGrp="1"/>
          </p:cNvSpPr>
          <p:nvPr>
            <p:ph idx="1"/>
          </p:nvPr>
        </p:nvSpPr>
        <p:spPr>
          <a:xfrm>
            <a:off x="457200" y="1600200"/>
            <a:ext cx="8229600" cy="4648200"/>
          </a:xfrm>
        </p:spPr>
        <p:txBody>
          <a:bodyPr>
            <a:normAutofit fontScale="92500" lnSpcReduction="10000"/>
          </a:bodyPr>
          <a:lstStyle/>
          <a:p>
            <a:pPr marL="0" indent="0">
              <a:buNone/>
            </a:pPr>
            <a:r>
              <a:rPr lang="en-US" sz="2400" b="1" dirty="0" smtClean="0"/>
              <a:t>Reduce impairment</a:t>
            </a:r>
            <a:r>
              <a:rPr lang="en-US" sz="2400" dirty="0" smtClean="0"/>
              <a:t>:</a:t>
            </a:r>
            <a:endParaRPr lang="en-US" sz="2400" dirty="0"/>
          </a:p>
          <a:p>
            <a:r>
              <a:rPr lang="en-US" sz="1900" dirty="0" smtClean="0"/>
              <a:t>Reduce symptoms </a:t>
            </a:r>
            <a:r>
              <a:rPr lang="en-US" sz="1900" dirty="0"/>
              <a:t>of asthma (cough, chest tightness, wheezing, or shortness of breath</a:t>
            </a:r>
            <a:r>
              <a:rPr lang="en-US" sz="1900" dirty="0" smtClean="0"/>
              <a:t>),</a:t>
            </a:r>
            <a:endParaRPr lang="en-US" sz="1900" dirty="0"/>
          </a:p>
          <a:p>
            <a:r>
              <a:rPr lang="en-US" sz="1900" dirty="0" smtClean="0"/>
              <a:t>Minimal </a:t>
            </a:r>
            <a:r>
              <a:rPr lang="en-US" sz="1900" dirty="0"/>
              <a:t>need (≤2 days per week) of inhaled short acting beta agonists (SABAs) to relieve </a:t>
            </a:r>
            <a:r>
              <a:rPr lang="en-US" sz="1900" dirty="0" smtClean="0"/>
              <a:t>symptoms,</a:t>
            </a:r>
            <a:endParaRPr lang="en-US" sz="1900" dirty="0"/>
          </a:p>
          <a:p>
            <a:r>
              <a:rPr lang="en-US" sz="1900" dirty="0" smtClean="0"/>
              <a:t>Few </a:t>
            </a:r>
            <a:r>
              <a:rPr lang="en-US" sz="1900" dirty="0"/>
              <a:t>night-time awakenings (≤2 nights per month) due to </a:t>
            </a:r>
            <a:r>
              <a:rPr lang="en-US" sz="1900" dirty="0" smtClean="0"/>
              <a:t>asthma,</a:t>
            </a:r>
            <a:endParaRPr lang="en-US" sz="1900" dirty="0"/>
          </a:p>
          <a:p>
            <a:r>
              <a:rPr lang="en-US" sz="1900" dirty="0" smtClean="0"/>
              <a:t>Optimization </a:t>
            </a:r>
            <a:r>
              <a:rPr lang="en-US" sz="1900" dirty="0"/>
              <a:t>of lung </a:t>
            </a:r>
            <a:r>
              <a:rPr lang="en-US" sz="1900" dirty="0" smtClean="0"/>
              <a:t>function,</a:t>
            </a:r>
            <a:endParaRPr lang="en-US" sz="1900" dirty="0"/>
          </a:p>
          <a:p>
            <a:r>
              <a:rPr lang="en-US" sz="1900" dirty="0" smtClean="0"/>
              <a:t>Maintenance </a:t>
            </a:r>
            <a:r>
              <a:rPr lang="en-US" sz="1900" dirty="0"/>
              <a:t>of normal daily activities, </a:t>
            </a:r>
            <a:endParaRPr lang="en-US" sz="1900" dirty="0" smtClean="0"/>
          </a:p>
          <a:p>
            <a:r>
              <a:rPr lang="en-US" sz="1900" dirty="0" smtClean="0"/>
              <a:t>Satisfaction </a:t>
            </a:r>
            <a:r>
              <a:rPr lang="en-US" sz="1900" dirty="0"/>
              <a:t>with asthma care on the part of patients and </a:t>
            </a:r>
            <a:r>
              <a:rPr lang="en-US" sz="1900" dirty="0" smtClean="0"/>
              <a:t>families.</a:t>
            </a:r>
          </a:p>
          <a:p>
            <a:pPr marL="0" indent="0">
              <a:buNone/>
            </a:pPr>
            <a:r>
              <a:rPr lang="en-US" sz="2300" b="1" dirty="0" smtClean="0"/>
              <a:t>Reduce risk</a:t>
            </a:r>
            <a:r>
              <a:rPr lang="en-US" sz="2300" dirty="0" smtClean="0"/>
              <a:t>:</a:t>
            </a:r>
            <a:r>
              <a:rPr lang="en-US" sz="2300" dirty="0"/>
              <a:t> </a:t>
            </a:r>
            <a:endParaRPr lang="en-US" sz="2300" dirty="0" smtClean="0"/>
          </a:p>
          <a:p>
            <a:r>
              <a:rPr lang="en-US" sz="1900" dirty="0" smtClean="0"/>
              <a:t>Prevention </a:t>
            </a:r>
            <a:r>
              <a:rPr lang="en-US" sz="1900" dirty="0"/>
              <a:t>of recurrent exacerbations and need for emergency department or hospital </a:t>
            </a:r>
            <a:r>
              <a:rPr lang="en-US" sz="1900" dirty="0" smtClean="0"/>
              <a:t>care,</a:t>
            </a:r>
            <a:endParaRPr lang="en-US" sz="1900" dirty="0"/>
          </a:p>
          <a:p>
            <a:r>
              <a:rPr lang="en-US" sz="1900" dirty="0" smtClean="0"/>
              <a:t>Prevention </a:t>
            </a:r>
            <a:r>
              <a:rPr lang="en-US" sz="1900" dirty="0"/>
              <a:t>of reduced lung growth in children, and loss of lung function in </a:t>
            </a:r>
            <a:r>
              <a:rPr lang="en-US" sz="1900" dirty="0" smtClean="0"/>
              <a:t>adults,</a:t>
            </a:r>
            <a:endParaRPr lang="en-US" sz="1900" dirty="0"/>
          </a:p>
          <a:p>
            <a:r>
              <a:rPr lang="en-US" sz="1900" dirty="0" smtClean="0"/>
              <a:t>Optimization </a:t>
            </a:r>
            <a:r>
              <a:rPr lang="en-US" sz="1900" dirty="0"/>
              <a:t>of pharmacotherapy with minimal or no adverse </a:t>
            </a:r>
            <a:r>
              <a:rPr lang="en-US" sz="1900" dirty="0" smtClean="0"/>
              <a:t>effects.</a:t>
            </a:r>
            <a:endParaRPr lang="en-US" sz="1900" dirty="0"/>
          </a:p>
          <a:p>
            <a:endParaRPr lang="en-US" sz="2300" dirty="0"/>
          </a:p>
        </p:txBody>
      </p:sp>
      <p:sp>
        <p:nvSpPr>
          <p:cNvPr id="4" name="Footer Placeholder 3"/>
          <p:cNvSpPr>
            <a:spLocks noGrp="1"/>
          </p:cNvSpPr>
          <p:nvPr>
            <p:ph type="ftr" sz="quarter" idx="3"/>
          </p:nvPr>
        </p:nvSpPr>
        <p:spPr/>
        <p:txBody>
          <a:bodyPr/>
          <a:lstStyle/>
          <a:p>
            <a:r>
              <a:rPr lang="en-US" baseline="30000" smtClean="0">
                <a:solidFill>
                  <a:schemeClr val="bg1">
                    <a:lumMod val="65000"/>
                  </a:schemeClr>
                </a:solidFill>
              </a:rPr>
              <a:t>© 2016 Envolve</a:t>
            </a:r>
            <a:r>
              <a:rPr lang="en-US" baseline="30000" smtClean="0"/>
              <a:t>.</a:t>
            </a:r>
            <a:endParaRPr lang="en-US" baseline="30000" dirty="0"/>
          </a:p>
        </p:txBody>
      </p:sp>
      <p:sp>
        <p:nvSpPr>
          <p:cNvPr id="5" name="Slide Number Placeholder 4"/>
          <p:cNvSpPr>
            <a:spLocks noGrp="1"/>
          </p:cNvSpPr>
          <p:nvPr>
            <p:ph type="sldNum" sz="quarter" idx="4"/>
          </p:nvPr>
        </p:nvSpPr>
        <p:spPr/>
        <p:txBody>
          <a:bodyPr/>
          <a:lstStyle/>
          <a:p>
            <a:fld id="{59A147FF-40ED-48E0-BA71-A58C3AD2F8F3}" type="slidenum">
              <a:rPr lang="en-US" smtClean="0"/>
              <a:pPr/>
              <a:t>5</a:t>
            </a:fld>
            <a:endParaRPr lang="en-US" dirty="0"/>
          </a:p>
        </p:txBody>
      </p:sp>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344543815"/>
      </p:ext>
    </p:extLst>
  </p:cSld>
  <p:clrMapOvr>
    <a:masterClrMapping/>
  </p:clrMapOvr>
  <p:transition advTm="58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22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Stepwise Approach to Asthma Treatment</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260574468"/>
              </p:ext>
            </p:extLst>
          </p:nvPr>
        </p:nvGraphicFramePr>
        <p:xfrm>
          <a:off x="673100" y="1958181"/>
          <a:ext cx="7797800" cy="3964305"/>
        </p:xfrm>
        <a:graphic>
          <a:graphicData uri="http://schemas.openxmlformats.org/drawingml/2006/table">
            <a:tbl>
              <a:tblPr>
                <a:tableStyleId>{5C22544A-7EE6-4342-B048-85BDC9FD1C3A}</a:tableStyleId>
              </a:tblPr>
              <a:tblGrid>
                <a:gridCol w="609352"/>
                <a:gridCol w="1117145"/>
                <a:gridCol w="1193314"/>
                <a:gridCol w="1802666"/>
                <a:gridCol w="1828056"/>
                <a:gridCol w="1247267"/>
              </a:tblGrid>
              <a:tr h="190500">
                <a:tc>
                  <a:txBody>
                    <a:bodyPr/>
                    <a:lstStyle/>
                    <a:p>
                      <a:pPr algn="l" fontAlgn="b"/>
                      <a:r>
                        <a:rPr lang="en-US" sz="1100" u="none" strike="noStrike" dirty="0">
                          <a:solidFill>
                            <a:srgbClr val="0A0C04"/>
                          </a:solidFill>
                          <a:effectLst/>
                        </a:rPr>
                        <a:t> </a:t>
                      </a:r>
                      <a:endParaRPr lang="en-US" sz="1100" b="0" i="0" u="none" strike="noStrike" dirty="0">
                        <a:solidFill>
                          <a:srgbClr val="0A0C04"/>
                        </a:solidFill>
                        <a:effectLst/>
                        <a:latin typeface="Calibri" panose="020F0502020204030204" pitchFamily="34" charset="0"/>
                      </a:endParaRPr>
                    </a:p>
                  </a:txBody>
                  <a:tcPr marL="9525" marR="9525" marT="9525" marB="0" anchor="b">
                    <a:solidFill>
                      <a:schemeClr val="tx2">
                        <a:lumMod val="20000"/>
                        <a:lumOff val="80000"/>
                      </a:schemeClr>
                    </a:solidFill>
                  </a:tcPr>
                </a:tc>
                <a:tc>
                  <a:txBody>
                    <a:bodyPr/>
                    <a:lstStyle/>
                    <a:p>
                      <a:pPr algn="l" fontAlgn="b"/>
                      <a:r>
                        <a:rPr lang="en-US" sz="1100" u="none" strike="noStrike">
                          <a:solidFill>
                            <a:srgbClr val="0A0C04"/>
                          </a:solidFill>
                          <a:effectLst/>
                        </a:rPr>
                        <a:t> </a:t>
                      </a:r>
                      <a:endParaRPr lang="en-US" sz="1100" b="0" i="0" u="none" strike="noStrike">
                        <a:solidFill>
                          <a:srgbClr val="0A0C04"/>
                        </a:solidFill>
                        <a:effectLst/>
                        <a:latin typeface="Calibri" panose="020F0502020204030204" pitchFamily="34" charset="0"/>
                      </a:endParaRPr>
                    </a:p>
                  </a:txBody>
                  <a:tcPr marL="9525" marR="9525" marT="9525" marB="0" anchor="b">
                    <a:solidFill>
                      <a:schemeClr val="tx2">
                        <a:lumMod val="20000"/>
                        <a:lumOff val="80000"/>
                      </a:schemeClr>
                    </a:solidFill>
                  </a:tcPr>
                </a:tc>
                <a:tc>
                  <a:txBody>
                    <a:bodyPr/>
                    <a:lstStyle/>
                    <a:p>
                      <a:pPr algn="l" fontAlgn="b"/>
                      <a:r>
                        <a:rPr lang="en-US" sz="1100" u="none" strike="noStrike">
                          <a:solidFill>
                            <a:srgbClr val="0A0C04"/>
                          </a:solidFill>
                          <a:effectLst/>
                        </a:rPr>
                        <a:t> </a:t>
                      </a:r>
                      <a:endParaRPr lang="en-US" sz="1100" b="0" i="0" u="none" strike="noStrike">
                        <a:solidFill>
                          <a:srgbClr val="0A0C04"/>
                        </a:solidFill>
                        <a:effectLst/>
                        <a:latin typeface="Calibri" panose="020F0502020204030204" pitchFamily="34" charset="0"/>
                      </a:endParaRPr>
                    </a:p>
                  </a:txBody>
                  <a:tcPr marL="9525" marR="9525" marT="9525" marB="0" anchor="b">
                    <a:solidFill>
                      <a:schemeClr val="tx2">
                        <a:lumMod val="20000"/>
                        <a:lumOff val="80000"/>
                      </a:schemeClr>
                    </a:solidFill>
                  </a:tcPr>
                </a:tc>
                <a:tc>
                  <a:txBody>
                    <a:bodyPr/>
                    <a:lstStyle/>
                    <a:p>
                      <a:pPr algn="l" fontAlgn="b"/>
                      <a:r>
                        <a:rPr lang="en-US" sz="1100" u="none" strike="noStrike">
                          <a:solidFill>
                            <a:srgbClr val="0A0C04"/>
                          </a:solidFill>
                          <a:effectLst/>
                        </a:rPr>
                        <a:t> </a:t>
                      </a:r>
                      <a:endParaRPr lang="en-US" sz="1100" b="0" i="0" u="none" strike="noStrike">
                        <a:solidFill>
                          <a:srgbClr val="0A0C04"/>
                        </a:solidFill>
                        <a:effectLst/>
                        <a:latin typeface="Calibri" panose="020F0502020204030204" pitchFamily="34" charset="0"/>
                      </a:endParaRPr>
                    </a:p>
                  </a:txBody>
                  <a:tcPr marL="9525" marR="9525" marT="9525" marB="0" anchor="b">
                    <a:solidFill>
                      <a:schemeClr val="tx2">
                        <a:lumMod val="20000"/>
                        <a:lumOff val="80000"/>
                      </a:schemeClr>
                    </a:solidFill>
                  </a:tcPr>
                </a:tc>
                <a:tc>
                  <a:txBody>
                    <a:bodyPr/>
                    <a:lstStyle/>
                    <a:p>
                      <a:pPr algn="l" fontAlgn="b"/>
                      <a:r>
                        <a:rPr lang="en-US" sz="1100" u="none" strike="noStrike">
                          <a:solidFill>
                            <a:srgbClr val="0A0C04"/>
                          </a:solidFill>
                          <a:effectLst/>
                        </a:rPr>
                        <a:t> </a:t>
                      </a:r>
                      <a:endParaRPr lang="en-US" sz="1100" b="0" i="0" u="none" strike="noStrike">
                        <a:solidFill>
                          <a:srgbClr val="0A0C04"/>
                        </a:solidFill>
                        <a:effectLst/>
                        <a:latin typeface="Calibri" panose="020F0502020204030204" pitchFamily="34" charset="0"/>
                      </a:endParaRPr>
                    </a:p>
                  </a:txBody>
                  <a:tcPr marL="9525" marR="9525" marT="9525" marB="0" anchor="b">
                    <a:solidFill>
                      <a:schemeClr val="tx2">
                        <a:lumMod val="20000"/>
                        <a:lumOff val="80000"/>
                      </a:schemeClr>
                    </a:solidFill>
                  </a:tcPr>
                </a:tc>
                <a:tc>
                  <a:txBody>
                    <a:bodyPr/>
                    <a:lstStyle/>
                    <a:p>
                      <a:pPr algn="l" fontAlgn="b"/>
                      <a:r>
                        <a:rPr lang="en-US" sz="1100" u="none" strike="noStrike">
                          <a:solidFill>
                            <a:srgbClr val="0A0C04"/>
                          </a:solidFill>
                          <a:effectLst/>
                        </a:rPr>
                        <a:t>Step 5</a:t>
                      </a:r>
                      <a:endParaRPr lang="en-US" sz="1100" b="0" i="0" u="none" strike="noStrike">
                        <a:solidFill>
                          <a:srgbClr val="0A0C04"/>
                        </a:solidFill>
                        <a:effectLst/>
                        <a:latin typeface="Calibri" panose="020F0502020204030204" pitchFamily="34" charset="0"/>
                      </a:endParaRPr>
                    </a:p>
                  </a:txBody>
                  <a:tcPr marL="9525" marR="9525" marT="9525" marB="0" anchor="b">
                    <a:solidFill>
                      <a:schemeClr val="tx2">
                        <a:lumMod val="20000"/>
                        <a:lumOff val="80000"/>
                      </a:schemeClr>
                    </a:solidFill>
                  </a:tcPr>
                </a:tc>
              </a:tr>
              <a:tr h="571500">
                <a:tc>
                  <a:txBody>
                    <a:bodyPr/>
                    <a:lstStyle/>
                    <a:p>
                      <a:pPr algn="l" fontAlgn="b"/>
                      <a:r>
                        <a:rPr lang="en-US" sz="1100" u="none" strike="noStrike">
                          <a:solidFill>
                            <a:srgbClr val="0A0C04"/>
                          </a:solidFill>
                          <a:effectLst/>
                        </a:rPr>
                        <a:t> </a:t>
                      </a:r>
                      <a:endParaRPr lang="en-US" sz="1100" b="0" i="0" u="none" strike="noStrike">
                        <a:solidFill>
                          <a:srgbClr val="0A0C04"/>
                        </a:solidFill>
                        <a:effectLst/>
                        <a:latin typeface="Calibri" panose="020F0502020204030204" pitchFamily="34" charset="0"/>
                      </a:endParaRPr>
                    </a:p>
                  </a:txBody>
                  <a:tcPr marL="9525" marR="9525" marT="9525" marB="0" anchor="b">
                    <a:solidFill>
                      <a:schemeClr val="tx2">
                        <a:lumMod val="20000"/>
                        <a:lumOff val="80000"/>
                      </a:schemeClr>
                    </a:solidFill>
                  </a:tcPr>
                </a:tc>
                <a:tc>
                  <a:txBody>
                    <a:bodyPr/>
                    <a:lstStyle/>
                    <a:p>
                      <a:pPr algn="l" fontAlgn="b"/>
                      <a:r>
                        <a:rPr lang="en-US" sz="1100" u="none" strike="noStrike" dirty="0">
                          <a:solidFill>
                            <a:srgbClr val="0A0C04"/>
                          </a:solidFill>
                          <a:effectLst/>
                        </a:rPr>
                        <a:t> </a:t>
                      </a:r>
                      <a:endParaRPr lang="en-US" sz="1100" b="0" i="0" u="none" strike="noStrike" dirty="0">
                        <a:solidFill>
                          <a:srgbClr val="0A0C04"/>
                        </a:solidFill>
                        <a:effectLst/>
                        <a:latin typeface="Calibri" panose="020F0502020204030204" pitchFamily="34" charset="0"/>
                      </a:endParaRPr>
                    </a:p>
                  </a:txBody>
                  <a:tcPr marL="9525" marR="9525" marT="9525" marB="0" anchor="b">
                    <a:solidFill>
                      <a:schemeClr val="tx2">
                        <a:lumMod val="20000"/>
                        <a:lumOff val="80000"/>
                      </a:schemeClr>
                    </a:solidFill>
                  </a:tcPr>
                </a:tc>
                <a:tc>
                  <a:txBody>
                    <a:bodyPr/>
                    <a:lstStyle/>
                    <a:p>
                      <a:pPr algn="l" fontAlgn="b"/>
                      <a:r>
                        <a:rPr lang="en-US" sz="1100" u="none" strike="noStrike">
                          <a:solidFill>
                            <a:srgbClr val="0A0C04"/>
                          </a:solidFill>
                          <a:effectLst/>
                        </a:rPr>
                        <a:t> </a:t>
                      </a:r>
                      <a:endParaRPr lang="en-US" sz="1100" b="0" i="0" u="none" strike="noStrike">
                        <a:solidFill>
                          <a:srgbClr val="0A0C04"/>
                        </a:solidFill>
                        <a:effectLst/>
                        <a:latin typeface="Calibri" panose="020F0502020204030204" pitchFamily="34" charset="0"/>
                      </a:endParaRPr>
                    </a:p>
                  </a:txBody>
                  <a:tcPr marL="9525" marR="9525" marT="9525" marB="0" anchor="b">
                    <a:solidFill>
                      <a:schemeClr val="tx2">
                        <a:lumMod val="20000"/>
                        <a:lumOff val="80000"/>
                      </a:schemeClr>
                    </a:solidFill>
                  </a:tcPr>
                </a:tc>
                <a:tc>
                  <a:txBody>
                    <a:bodyPr/>
                    <a:lstStyle/>
                    <a:p>
                      <a:pPr algn="l" fontAlgn="b"/>
                      <a:r>
                        <a:rPr lang="en-US" sz="1100" u="none" strike="noStrike">
                          <a:solidFill>
                            <a:srgbClr val="0A0C04"/>
                          </a:solidFill>
                          <a:effectLst/>
                        </a:rPr>
                        <a:t> </a:t>
                      </a:r>
                      <a:endParaRPr lang="en-US" sz="1100" b="0" i="0" u="none" strike="noStrike">
                        <a:solidFill>
                          <a:srgbClr val="0A0C04"/>
                        </a:solidFill>
                        <a:effectLst/>
                        <a:latin typeface="Calibri" panose="020F0502020204030204" pitchFamily="34" charset="0"/>
                      </a:endParaRPr>
                    </a:p>
                  </a:txBody>
                  <a:tcPr marL="9525" marR="9525" marT="9525" marB="0" anchor="b">
                    <a:solidFill>
                      <a:schemeClr val="tx2">
                        <a:lumMod val="20000"/>
                        <a:lumOff val="80000"/>
                      </a:schemeClr>
                    </a:solidFill>
                  </a:tcPr>
                </a:tc>
                <a:tc>
                  <a:txBody>
                    <a:bodyPr/>
                    <a:lstStyle/>
                    <a:p>
                      <a:pPr algn="l" fontAlgn="b"/>
                      <a:r>
                        <a:rPr lang="en-US" sz="1100" u="none" strike="noStrike">
                          <a:solidFill>
                            <a:srgbClr val="0A0C04"/>
                          </a:solidFill>
                          <a:effectLst/>
                        </a:rPr>
                        <a:t>Step 4</a:t>
                      </a:r>
                      <a:endParaRPr lang="en-US" sz="1100" b="0" i="0" u="none" strike="noStrike">
                        <a:solidFill>
                          <a:srgbClr val="0A0C04"/>
                        </a:solidFill>
                        <a:effectLst/>
                        <a:latin typeface="Calibri" panose="020F0502020204030204" pitchFamily="34" charset="0"/>
                      </a:endParaRPr>
                    </a:p>
                  </a:txBody>
                  <a:tcPr marL="9525" marR="9525" marT="9525" marB="0" anchor="b">
                    <a:solidFill>
                      <a:schemeClr val="tx2">
                        <a:lumMod val="20000"/>
                        <a:lumOff val="80000"/>
                      </a:schemeClr>
                    </a:solidFill>
                  </a:tcPr>
                </a:tc>
                <a:tc>
                  <a:txBody>
                    <a:bodyPr/>
                    <a:lstStyle/>
                    <a:p>
                      <a:pPr algn="l" fontAlgn="b"/>
                      <a:r>
                        <a:rPr lang="en-US" sz="1100" u="none" strike="noStrike">
                          <a:solidFill>
                            <a:srgbClr val="0A0C04"/>
                          </a:solidFill>
                          <a:effectLst/>
                        </a:rPr>
                        <a:t>Refer for expert investigation and add on treatment</a:t>
                      </a:r>
                      <a:endParaRPr lang="en-US" sz="1100" b="0" i="0" u="none" strike="noStrike">
                        <a:solidFill>
                          <a:srgbClr val="0A0C04"/>
                        </a:solidFill>
                        <a:effectLst/>
                        <a:latin typeface="Calibri" panose="020F0502020204030204" pitchFamily="34" charset="0"/>
                      </a:endParaRPr>
                    </a:p>
                  </a:txBody>
                  <a:tcPr marL="9525" marR="9525" marT="9525" marB="0" anchor="b">
                    <a:solidFill>
                      <a:schemeClr val="tx2">
                        <a:lumMod val="20000"/>
                        <a:lumOff val="80000"/>
                      </a:schemeClr>
                    </a:solidFill>
                  </a:tcPr>
                </a:tc>
              </a:tr>
              <a:tr h="381000">
                <a:tc>
                  <a:txBody>
                    <a:bodyPr/>
                    <a:lstStyle/>
                    <a:p>
                      <a:pPr algn="l" fontAlgn="b"/>
                      <a:r>
                        <a:rPr lang="en-US" sz="1100" u="none" strike="noStrike">
                          <a:solidFill>
                            <a:srgbClr val="0A0C04"/>
                          </a:solidFill>
                          <a:effectLst/>
                        </a:rPr>
                        <a:t> </a:t>
                      </a:r>
                      <a:endParaRPr lang="en-US" sz="1100" b="0" i="0" u="none" strike="noStrike">
                        <a:solidFill>
                          <a:srgbClr val="0A0C04"/>
                        </a:solidFill>
                        <a:effectLst/>
                        <a:latin typeface="Calibri" panose="020F0502020204030204" pitchFamily="34" charset="0"/>
                      </a:endParaRPr>
                    </a:p>
                  </a:txBody>
                  <a:tcPr marL="9525" marR="9525" marT="9525" marB="0" anchor="b">
                    <a:solidFill>
                      <a:schemeClr val="tx2">
                        <a:lumMod val="20000"/>
                        <a:lumOff val="80000"/>
                      </a:schemeClr>
                    </a:solidFill>
                  </a:tcPr>
                </a:tc>
                <a:tc>
                  <a:txBody>
                    <a:bodyPr/>
                    <a:lstStyle/>
                    <a:p>
                      <a:pPr algn="l" fontAlgn="b"/>
                      <a:r>
                        <a:rPr lang="en-US" sz="1100" u="none" strike="noStrike">
                          <a:solidFill>
                            <a:srgbClr val="0A0C04"/>
                          </a:solidFill>
                          <a:effectLst/>
                        </a:rPr>
                        <a:t> </a:t>
                      </a:r>
                      <a:endParaRPr lang="en-US" sz="1100" b="0" i="0" u="none" strike="noStrike">
                        <a:solidFill>
                          <a:srgbClr val="0A0C04"/>
                        </a:solidFill>
                        <a:effectLst/>
                        <a:latin typeface="Calibri" panose="020F0502020204030204" pitchFamily="34" charset="0"/>
                      </a:endParaRPr>
                    </a:p>
                  </a:txBody>
                  <a:tcPr marL="9525" marR="9525" marT="9525" marB="0" anchor="b">
                    <a:solidFill>
                      <a:schemeClr val="tx2">
                        <a:lumMod val="20000"/>
                        <a:lumOff val="80000"/>
                      </a:schemeClr>
                    </a:solidFill>
                  </a:tcPr>
                </a:tc>
                <a:tc>
                  <a:txBody>
                    <a:bodyPr/>
                    <a:lstStyle/>
                    <a:p>
                      <a:pPr algn="l" fontAlgn="b"/>
                      <a:r>
                        <a:rPr lang="en-US" sz="1100" u="none" strike="noStrike">
                          <a:solidFill>
                            <a:srgbClr val="0A0C04"/>
                          </a:solidFill>
                          <a:effectLst/>
                        </a:rPr>
                        <a:t> </a:t>
                      </a:r>
                      <a:endParaRPr lang="en-US" sz="1100" b="0" i="0" u="none" strike="noStrike">
                        <a:solidFill>
                          <a:srgbClr val="0A0C04"/>
                        </a:solidFill>
                        <a:effectLst/>
                        <a:latin typeface="Calibri" panose="020F0502020204030204" pitchFamily="34" charset="0"/>
                      </a:endParaRPr>
                    </a:p>
                  </a:txBody>
                  <a:tcPr marL="9525" marR="9525" marT="9525" marB="0" anchor="b">
                    <a:solidFill>
                      <a:schemeClr val="tx2">
                        <a:lumMod val="20000"/>
                        <a:lumOff val="80000"/>
                      </a:schemeClr>
                    </a:solidFill>
                  </a:tcPr>
                </a:tc>
                <a:tc>
                  <a:txBody>
                    <a:bodyPr/>
                    <a:lstStyle/>
                    <a:p>
                      <a:pPr algn="l" fontAlgn="b"/>
                      <a:r>
                        <a:rPr lang="en-US" sz="1100" u="none" strike="noStrike" dirty="0">
                          <a:solidFill>
                            <a:srgbClr val="0A0C04"/>
                          </a:solidFill>
                          <a:effectLst/>
                        </a:rPr>
                        <a:t>Step 3</a:t>
                      </a:r>
                      <a:endParaRPr lang="en-US" sz="1100" b="0" i="0" u="none" strike="noStrike" dirty="0">
                        <a:solidFill>
                          <a:srgbClr val="0A0C04"/>
                        </a:solidFill>
                        <a:effectLst/>
                        <a:latin typeface="Calibri" panose="020F0502020204030204" pitchFamily="34" charset="0"/>
                      </a:endParaRPr>
                    </a:p>
                  </a:txBody>
                  <a:tcPr marL="9525" marR="9525" marT="9525" marB="0" anchor="b">
                    <a:solidFill>
                      <a:schemeClr val="tx2">
                        <a:lumMod val="20000"/>
                        <a:lumOff val="80000"/>
                      </a:schemeClr>
                    </a:solidFill>
                  </a:tcPr>
                </a:tc>
                <a:tc>
                  <a:txBody>
                    <a:bodyPr/>
                    <a:lstStyle/>
                    <a:p>
                      <a:pPr algn="l" fontAlgn="b"/>
                      <a:r>
                        <a:rPr lang="en-US" sz="1100" u="none" strike="noStrike" dirty="0">
                          <a:solidFill>
                            <a:srgbClr val="0A0C04"/>
                          </a:solidFill>
                          <a:effectLst/>
                        </a:rPr>
                        <a:t>Medium dose </a:t>
                      </a:r>
                      <a:r>
                        <a:rPr lang="en-US" sz="1100" u="none" strike="noStrike" dirty="0" smtClean="0">
                          <a:solidFill>
                            <a:srgbClr val="0A0C04"/>
                          </a:solidFill>
                          <a:effectLst/>
                        </a:rPr>
                        <a:t>ICS/LABA</a:t>
                      </a:r>
                      <a:endParaRPr lang="en-US" sz="1100" b="0" i="0" u="none" strike="noStrike" dirty="0">
                        <a:solidFill>
                          <a:srgbClr val="0A0C04"/>
                        </a:solidFill>
                        <a:effectLst/>
                        <a:latin typeface="Calibri" panose="020F0502020204030204" pitchFamily="34" charset="0"/>
                      </a:endParaRPr>
                    </a:p>
                  </a:txBody>
                  <a:tcPr marL="9525" marR="9525" marT="9525" marB="0" anchor="b">
                    <a:solidFill>
                      <a:schemeClr val="tx2">
                        <a:lumMod val="20000"/>
                        <a:lumOff val="80000"/>
                      </a:schemeClr>
                    </a:solidFill>
                  </a:tcPr>
                </a:tc>
                <a:tc>
                  <a:txBody>
                    <a:bodyPr/>
                    <a:lstStyle/>
                    <a:p>
                      <a:pPr algn="l" fontAlgn="b"/>
                      <a:r>
                        <a:rPr lang="en-US" sz="1100" u="none" strike="noStrike">
                          <a:solidFill>
                            <a:srgbClr val="0A0C04"/>
                          </a:solidFill>
                          <a:effectLst/>
                        </a:rPr>
                        <a:t> </a:t>
                      </a:r>
                      <a:endParaRPr lang="en-US" sz="1100" b="0" i="0" u="none" strike="noStrike">
                        <a:solidFill>
                          <a:srgbClr val="0A0C04"/>
                        </a:solidFill>
                        <a:effectLst/>
                        <a:latin typeface="Calibri" panose="020F0502020204030204" pitchFamily="34" charset="0"/>
                      </a:endParaRPr>
                    </a:p>
                  </a:txBody>
                  <a:tcPr marL="9525" marR="9525" marT="9525" marB="0" anchor="b">
                    <a:solidFill>
                      <a:schemeClr val="tx2">
                        <a:lumMod val="20000"/>
                        <a:lumOff val="80000"/>
                      </a:schemeClr>
                    </a:solidFill>
                  </a:tcPr>
                </a:tc>
              </a:tr>
              <a:tr h="571500">
                <a:tc>
                  <a:txBody>
                    <a:bodyPr/>
                    <a:lstStyle/>
                    <a:p>
                      <a:pPr algn="l" fontAlgn="b"/>
                      <a:r>
                        <a:rPr lang="en-US" sz="1100" u="none" strike="noStrike">
                          <a:solidFill>
                            <a:srgbClr val="0A0C04"/>
                          </a:solidFill>
                          <a:effectLst/>
                        </a:rPr>
                        <a:t> </a:t>
                      </a:r>
                      <a:endParaRPr lang="en-US" sz="1100" b="0" i="0" u="none" strike="noStrike">
                        <a:solidFill>
                          <a:srgbClr val="0A0C04"/>
                        </a:solidFill>
                        <a:effectLst/>
                        <a:latin typeface="Calibri" panose="020F0502020204030204" pitchFamily="34" charset="0"/>
                      </a:endParaRPr>
                    </a:p>
                  </a:txBody>
                  <a:tcPr marL="9525" marR="9525" marT="9525" marB="0" anchor="b">
                    <a:solidFill>
                      <a:schemeClr val="tx2">
                        <a:lumMod val="20000"/>
                        <a:lumOff val="80000"/>
                      </a:schemeClr>
                    </a:solidFill>
                  </a:tcPr>
                </a:tc>
                <a:tc>
                  <a:txBody>
                    <a:bodyPr/>
                    <a:lstStyle/>
                    <a:p>
                      <a:pPr algn="l" fontAlgn="b"/>
                      <a:r>
                        <a:rPr lang="en-US" sz="1100" u="none" strike="noStrike">
                          <a:solidFill>
                            <a:srgbClr val="0A0C04"/>
                          </a:solidFill>
                          <a:effectLst/>
                        </a:rPr>
                        <a:t> </a:t>
                      </a:r>
                      <a:endParaRPr lang="en-US" sz="1100" b="0" i="0" u="none" strike="noStrike">
                        <a:solidFill>
                          <a:srgbClr val="0A0C04"/>
                        </a:solidFill>
                        <a:effectLst/>
                        <a:latin typeface="Calibri" panose="020F0502020204030204" pitchFamily="34" charset="0"/>
                      </a:endParaRPr>
                    </a:p>
                  </a:txBody>
                  <a:tcPr marL="9525" marR="9525" marT="9525" marB="0" anchor="b">
                    <a:solidFill>
                      <a:schemeClr val="tx2">
                        <a:lumMod val="20000"/>
                        <a:lumOff val="80000"/>
                      </a:schemeClr>
                    </a:solidFill>
                  </a:tcPr>
                </a:tc>
                <a:tc>
                  <a:txBody>
                    <a:bodyPr/>
                    <a:lstStyle/>
                    <a:p>
                      <a:pPr algn="l" fontAlgn="b"/>
                      <a:r>
                        <a:rPr lang="en-US" sz="1100" u="none" strike="noStrike">
                          <a:solidFill>
                            <a:srgbClr val="0A0C04"/>
                          </a:solidFill>
                          <a:effectLst/>
                        </a:rPr>
                        <a:t> </a:t>
                      </a:r>
                      <a:endParaRPr lang="en-US" sz="1100" b="0" i="0" u="none" strike="noStrike">
                        <a:solidFill>
                          <a:srgbClr val="0A0C04"/>
                        </a:solidFill>
                        <a:effectLst/>
                        <a:latin typeface="Calibri" panose="020F0502020204030204" pitchFamily="34" charset="0"/>
                      </a:endParaRPr>
                    </a:p>
                  </a:txBody>
                  <a:tcPr marL="9525" marR="9525" marT="9525" marB="0" anchor="b">
                    <a:solidFill>
                      <a:schemeClr val="tx2">
                        <a:lumMod val="20000"/>
                        <a:lumOff val="80000"/>
                      </a:schemeClr>
                    </a:solidFill>
                  </a:tcPr>
                </a:tc>
                <a:tc>
                  <a:txBody>
                    <a:bodyPr/>
                    <a:lstStyle/>
                    <a:p>
                      <a:pPr algn="l" fontAlgn="b"/>
                      <a:r>
                        <a:rPr lang="en-US" sz="1100" u="none" strike="noStrike" dirty="0">
                          <a:solidFill>
                            <a:srgbClr val="0A0C04"/>
                          </a:solidFill>
                          <a:effectLst/>
                        </a:rPr>
                        <a:t>Low dose ICS/LABA </a:t>
                      </a:r>
                      <a:endParaRPr lang="en-US" sz="1100" b="0" i="0" u="none" strike="noStrike" dirty="0">
                        <a:solidFill>
                          <a:srgbClr val="0A0C04"/>
                        </a:solidFill>
                        <a:effectLst/>
                        <a:latin typeface="Calibri" panose="020F0502020204030204" pitchFamily="34" charset="0"/>
                      </a:endParaRPr>
                    </a:p>
                  </a:txBody>
                  <a:tcPr marL="9525" marR="9525" marT="9525" marB="0" anchor="b">
                    <a:solidFill>
                      <a:schemeClr val="tx2">
                        <a:lumMod val="20000"/>
                        <a:lumOff val="80000"/>
                      </a:schemeClr>
                    </a:solidFill>
                  </a:tcPr>
                </a:tc>
                <a:tc>
                  <a:txBody>
                    <a:bodyPr/>
                    <a:lstStyle/>
                    <a:p>
                      <a:pPr algn="l" fontAlgn="b"/>
                      <a:r>
                        <a:rPr lang="en-US" sz="1100" u="none" strike="noStrike">
                          <a:solidFill>
                            <a:srgbClr val="0A0C04"/>
                          </a:solidFill>
                          <a:effectLst/>
                        </a:rPr>
                        <a:t> </a:t>
                      </a:r>
                      <a:endParaRPr lang="en-US" sz="1100" b="0" i="0" u="none" strike="noStrike">
                        <a:solidFill>
                          <a:srgbClr val="0A0C04"/>
                        </a:solidFill>
                        <a:effectLst/>
                        <a:latin typeface="Calibri" panose="020F0502020204030204" pitchFamily="34" charset="0"/>
                      </a:endParaRPr>
                    </a:p>
                  </a:txBody>
                  <a:tcPr marL="9525" marR="9525" marT="9525" marB="0" anchor="b">
                    <a:solidFill>
                      <a:schemeClr val="tx2">
                        <a:lumMod val="20000"/>
                        <a:lumOff val="80000"/>
                      </a:schemeClr>
                    </a:solidFill>
                  </a:tcPr>
                </a:tc>
                <a:tc>
                  <a:txBody>
                    <a:bodyPr/>
                    <a:lstStyle/>
                    <a:p>
                      <a:pPr algn="l" fontAlgn="b"/>
                      <a:r>
                        <a:rPr lang="en-US" sz="1100" u="none" strike="noStrike" dirty="0">
                          <a:solidFill>
                            <a:srgbClr val="0A0C04"/>
                          </a:solidFill>
                          <a:effectLst/>
                        </a:rPr>
                        <a:t>low dose </a:t>
                      </a:r>
                      <a:r>
                        <a:rPr lang="en-US" sz="1100" u="none" strike="noStrike" dirty="0" smtClean="0">
                          <a:solidFill>
                            <a:srgbClr val="0A0C04"/>
                          </a:solidFill>
                          <a:effectLst/>
                        </a:rPr>
                        <a:t>ICS</a:t>
                      </a:r>
                      <a:r>
                        <a:rPr lang="en-US" sz="1100" u="none" strike="noStrike" dirty="0">
                          <a:solidFill>
                            <a:srgbClr val="0A0C04"/>
                          </a:solidFill>
                          <a:effectLst/>
                        </a:rPr>
                        <a:t>, </a:t>
                      </a:r>
                      <a:r>
                        <a:rPr lang="en-US" sz="1100" u="none" strike="noStrike" dirty="0" err="1">
                          <a:solidFill>
                            <a:srgbClr val="0A0C04"/>
                          </a:solidFill>
                          <a:effectLst/>
                        </a:rPr>
                        <a:t>tiotropium</a:t>
                      </a:r>
                      <a:r>
                        <a:rPr lang="en-US" sz="1100" u="none" strike="noStrike" dirty="0">
                          <a:solidFill>
                            <a:srgbClr val="0A0C04"/>
                          </a:solidFill>
                          <a:effectLst/>
                        </a:rPr>
                        <a:t>, anti-IgE, anti-IL5</a:t>
                      </a:r>
                      <a:endParaRPr lang="en-US" sz="1100" b="0" i="0" u="none" strike="noStrike" dirty="0">
                        <a:solidFill>
                          <a:srgbClr val="0A0C04"/>
                        </a:solidFill>
                        <a:effectLst/>
                        <a:latin typeface="Calibri" panose="020F0502020204030204" pitchFamily="34" charset="0"/>
                      </a:endParaRPr>
                    </a:p>
                  </a:txBody>
                  <a:tcPr marL="9525" marR="9525" marT="9525" marB="0" anchor="b">
                    <a:solidFill>
                      <a:schemeClr val="tx2">
                        <a:lumMod val="20000"/>
                        <a:lumOff val="80000"/>
                      </a:schemeClr>
                    </a:solidFill>
                  </a:tcPr>
                </a:tc>
              </a:tr>
              <a:tr h="190500">
                <a:tc>
                  <a:txBody>
                    <a:bodyPr/>
                    <a:lstStyle/>
                    <a:p>
                      <a:pPr algn="l" fontAlgn="b"/>
                      <a:r>
                        <a:rPr lang="en-US" sz="1100" u="none" strike="noStrike">
                          <a:solidFill>
                            <a:srgbClr val="0A0C04"/>
                          </a:solidFill>
                          <a:effectLst/>
                        </a:rPr>
                        <a:t> </a:t>
                      </a:r>
                      <a:endParaRPr lang="en-US" sz="1100" b="0" i="0" u="none" strike="noStrike">
                        <a:solidFill>
                          <a:srgbClr val="0A0C04"/>
                        </a:solidFill>
                        <a:effectLst/>
                        <a:latin typeface="Calibri" panose="020F0502020204030204" pitchFamily="34" charset="0"/>
                      </a:endParaRPr>
                    </a:p>
                  </a:txBody>
                  <a:tcPr marL="9525" marR="9525" marT="9525" marB="0" anchor="b">
                    <a:solidFill>
                      <a:schemeClr val="tx2">
                        <a:lumMod val="20000"/>
                        <a:lumOff val="80000"/>
                      </a:schemeClr>
                    </a:solidFill>
                  </a:tcPr>
                </a:tc>
                <a:tc>
                  <a:txBody>
                    <a:bodyPr/>
                    <a:lstStyle/>
                    <a:p>
                      <a:pPr algn="l" fontAlgn="b"/>
                      <a:r>
                        <a:rPr lang="en-US" sz="1100" u="none" strike="noStrike">
                          <a:solidFill>
                            <a:srgbClr val="0A0C04"/>
                          </a:solidFill>
                          <a:effectLst/>
                        </a:rPr>
                        <a:t> </a:t>
                      </a:r>
                      <a:endParaRPr lang="en-US" sz="1100" b="0" i="0" u="none" strike="noStrike">
                        <a:solidFill>
                          <a:srgbClr val="0A0C04"/>
                        </a:solidFill>
                        <a:effectLst/>
                        <a:latin typeface="Calibri" panose="020F0502020204030204" pitchFamily="34" charset="0"/>
                      </a:endParaRPr>
                    </a:p>
                  </a:txBody>
                  <a:tcPr marL="9525" marR="9525" marT="9525" marB="0" anchor="b">
                    <a:solidFill>
                      <a:schemeClr val="tx2">
                        <a:lumMod val="20000"/>
                        <a:lumOff val="80000"/>
                      </a:schemeClr>
                    </a:solidFill>
                  </a:tcPr>
                </a:tc>
                <a:tc>
                  <a:txBody>
                    <a:bodyPr/>
                    <a:lstStyle/>
                    <a:p>
                      <a:pPr algn="l" fontAlgn="b"/>
                      <a:r>
                        <a:rPr lang="en-US" sz="1100" u="none" strike="noStrike">
                          <a:solidFill>
                            <a:srgbClr val="0A0C04"/>
                          </a:solidFill>
                          <a:effectLst/>
                        </a:rPr>
                        <a:t>Step 2</a:t>
                      </a:r>
                      <a:endParaRPr lang="en-US" sz="1100" b="0" i="0" u="none" strike="noStrike">
                        <a:solidFill>
                          <a:srgbClr val="0A0C04"/>
                        </a:solidFill>
                        <a:effectLst/>
                        <a:latin typeface="Calibri" panose="020F0502020204030204" pitchFamily="34" charset="0"/>
                      </a:endParaRPr>
                    </a:p>
                  </a:txBody>
                  <a:tcPr marL="9525" marR="9525" marT="9525" marB="0" anchor="b">
                    <a:solidFill>
                      <a:schemeClr val="tx2">
                        <a:lumMod val="20000"/>
                        <a:lumOff val="80000"/>
                      </a:schemeClr>
                    </a:solidFill>
                  </a:tcPr>
                </a:tc>
                <a:tc>
                  <a:txBody>
                    <a:bodyPr/>
                    <a:lstStyle/>
                    <a:p>
                      <a:pPr algn="l" fontAlgn="b"/>
                      <a:r>
                        <a:rPr lang="en-US" sz="1100" u="none" strike="noStrike" dirty="0">
                          <a:solidFill>
                            <a:srgbClr val="0A0C04"/>
                          </a:solidFill>
                          <a:effectLst/>
                        </a:rPr>
                        <a:t> </a:t>
                      </a:r>
                      <a:endParaRPr lang="en-US" sz="1100" b="0" i="0" u="none" strike="noStrike" dirty="0">
                        <a:solidFill>
                          <a:srgbClr val="0A0C04"/>
                        </a:solidFill>
                        <a:effectLst/>
                        <a:latin typeface="Calibri" panose="020F0502020204030204" pitchFamily="34" charset="0"/>
                      </a:endParaRPr>
                    </a:p>
                  </a:txBody>
                  <a:tcPr marL="9525" marR="9525" marT="9525" marB="0" anchor="b">
                    <a:solidFill>
                      <a:schemeClr val="tx2">
                        <a:lumMod val="20000"/>
                        <a:lumOff val="80000"/>
                      </a:schemeClr>
                    </a:solidFill>
                  </a:tcPr>
                </a:tc>
                <a:tc>
                  <a:txBody>
                    <a:bodyPr/>
                    <a:lstStyle/>
                    <a:p>
                      <a:pPr algn="l" fontAlgn="b"/>
                      <a:r>
                        <a:rPr lang="en-US" sz="1100" u="none" strike="noStrike" dirty="0">
                          <a:solidFill>
                            <a:srgbClr val="0A0C04"/>
                          </a:solidFill>
                          <a:effectLst/>
                        </a:rPr>
                        <a:t> </a:t>
                      </a:r>
                      <a:r>
                        <a:rPr lang="en-US" sz="1100" u="none" strike="noStrike" dirty="0" smtClean="0">
                          <a:solidFill>
                            <a:srgbClr val="0A0C04"/>
                          </a:solidFill>
                          <a:effectLst/>
                        </a:rPr>
                        <a:t>add</a:t>
                      </a:r>
                      <a:r>
                        <a:rPr lang="en-US" sz="1100" u="none" strike="noStrike" baseline="0" dirty="0" smtClean="0">
                          <a:solidFill>
                            <a:srgbClr val="0A0C04"/>
                          </a:solidFill>
                          <a:effectLst/>
                        </a:rPr>
                        <a:t> Tiotropium, or med dose ICS +LTRA or theophylline</a:t>
                      </a:r>
                      <a:endParaRPr lang="en-US" sz="1100" b="0" i="0" u="none" strike="noStrike" dirty="0">
                        <a:solidFill>
                          <a:srgbClr val="0A0C04"/>
                        </a:solidFill>
                        <a:effectLst/>
                        <a:latin typeface="Calibri" panose="020F0502020204030204" pitchFamily="34" charset="0"/>
                      </a:endParaRPr>
                    </a:p>
                  </a:txBody>
                  <a:tcPr marL="9525" marR="9525" marT="9525" marB="0" anchor="b">
                    <a:solidFill>
                      <a:schemeClr val="tx2">
                        <a:lumMod val="20000"/>
                        <a:lumOff val="80000"/>
                      </a:schemeClr>
                    </a:solidFill>
                  </a:tcPr>
                </a:tc>
                <a:tc>
                  <a:txBody>
                    <a:bodyPr/>
                    <a:lstStyle/>
                    <a:p>
                      <a:pPr algn="l" fontAlgn="b"/>
                      <a:r>
                        <a:rPr lang="en-US" sz="1100" u="none" strike="noStrike">
                          <a:solidFill>
                            <a:srgbClr val="0A0C04"/>
                          </a:solidFill>
                          <a:effectLst/>
                        </a:rPr>
                        <a:t> </a:t>
                      </a:r>
                      <a:endParaRPr lang="en-US" sz="1100" b="0" i="0" u="none" strike="noStrike">
                        <a:solidFill>
                          <a:srgbClr val="0A0C04"/>
                        </a:solidFill>
                        <a:effectLst/>
                        <a:latin typeface="Calibri" panose="020F0502020204030204" pitchFamily="34" charset="0"/>
                      </a:endParaRPr>
                    </a:p>
                  </a:txBody>
                  <a:tcPr marL="9525" marR="9525" marT="9525" marB="0" anchor="b">
                    <a:solidFill>
                      <a:schemeClr val="tx2">
                        <a:lumMod val="20000"/>
                        <a:lumOff val="80000"/>
                      </a:schemeClr>
                    </a:solidFill>
                  </a:tcPr>
                </a:tc>
              </a:tr>
              <a:tr h="571500">
                <a:tc>
                  <a:txBody>
                    <a:bodyPr/>
                    <a:lstStyle/>
                    <a:p>
                      <a:pPr algn="l" fontAlgn="b"/>
                      <a:r>
                        <a:rPr lang="en-US" sz="1100" u="none" strike="noStrike">
                          <a:solidFill>
                            <a:srgbClr val="0A0C04"/>
                          </a:solidFill>
                          <a:effectLst/>
                        </a:rPr>
                        <a:t> </a:t>
                      </a:r>
                      <a:endParaRPr lang="en-US" sz="1100" b="0" i="0" u="none" strike="noStrike">
                        <a:solidFill>
                          <a:srgbClr val="0A0C04"/>
                        </a:solidFill>
                        <a:effectLst/>
                        <a:latin typeface="Calibri" panose="020F0502020204030204" pitchFamily="34" charset="0"/>
                      </a:endParaRPr>
                    </a:p>
                  </a:txBody>
                  <a:tcPr marL="9525" marR="9525" marT="9525" marB="0" anchor="b">
                    <a:solidFill>
                      <a:schemeClr val="tx2">
                        <a:lumMod val="20000"/>
                        <a:lumOff val="80000"/>
                      </a:schemeClr>
                    </a:solidFill>
                  </a:tcPr>
                </a:tc>
                <a:tc>
                  <a:txBody>
                    <a:bodyPr/>
                    <a:lstStyle/>
                    <a:p>
                      <a:pPr algn="l" fontAlgn="b"/>
                      <a:r>
                        <a:rPr lang="en-US" sz="1100" u="none" strike="noStrike">
                          <a:solidFill>
                            <a:srgbClr val="0A0C04"/>
                          </a:solidFill>
                          <a:effectLst/>
                        </a:rPr>
                        <a:t> </a:t>
                      </a:r>
                      <a:endParaRPr lang="en-US" sz="1100" b="0" i="0" u="none" strike="noStrike">
                        <a:solidFill>
                          <a:srgbClr val="0A0C04"/>
                        </a:solidFill>
                        <a:effectLst/>
                        <a:latin typeface="Calibri" panose="020F0502020204030204" pitchFamily="34" charset="0"/>
                      </a:endParaRPr>
                    </a:p>
                  </a:txBody>
                  <a:tcPr marL="9525" marR="9525" marT="9525" marB="0" anchor="b">
                    <a:solidFill>
                      <a:schemeClr val="tx2">
                        <a:lumMod val="20000"/>
                        <a:lumOff val="80000"/>
                      </a:schemeClr>
                    </a:solidFill>
                  </a:tcPr>
                </a:tc>
                <a:tc>
                  <a:txBody>
                    <a:bodyPr/>
                    <a:lstStyle/>
                    <a:p>
                      <a:pPr algn="l" fontAlgn="b"/>
                      <a:r>
                        <a:rPr lang="en-US" sz="1100" u="none" strike="noStrike">
                          <a:solidFill>
                            <a:srgbClr val="0A0C04"/>
                          </a:solidFill>
                          <a:effectLst/>
                        </a:rPr>
                        <a:t>Regular low dose ICS + SABA as needed</a:t>
                      </a:r>
                      <a:endParaRPr lang="en-US" sz="1100" b="0" i="0" u="none" strike="noStrike">
                        <a:solidFill>
                          <a:srgbClr val="0A0C04"/>
                        </a:solidFill>
                        <a:effectLst/>
                        <a:latin typeface="Calibri" panose="020F0502020204030204" pitchFamily="34" charset="0"/>
                      </a:endParaRPr>
                    </a:p>
                  </a:txBody>
                  <a:tcPr marL="9525" marR="9525" marT="9525" marB="0" anchor="b">
                    <a:solidFill>
                      <a:schemeClr val="tx2">
                        <a:lumMod val="20000"/>
                        <a:lumOff val="80000"/>
                      </a:schemeClr>
                    </a:solidFill>
                  </a:tcPr>
                </a:tc>
                <a:tc>
                  <a:txBody>
                    <a:bodyPr/>
                    <a:lstStyle/>
                    <a:p>
                      <a:pPr algn="l" fontAlgn="b"/>
                      <a:r>
                        <a:rPr lang="en-US" sz="1100" u="none" strike="noStrike">
                          <a:solidFill>
                            <a:srgbClr val="0A0C04"/>
                          </a:solidFill>
                          <a:effectLst/>
                        </a:rPr>
                        <a:t>med/high dose ICS + LTRA or theophylline</a:t>
                      </a:r>
                      <a:endParaRPr lang="en-US" sz="1100" b="0" i="0" u="none" strike="noStrike">
                        <a:solidFill>
                          <a:srgbClr val="0A0C04"/>
                        </a:solidFill>
                        <a:effectLst/>
                        <a:latin typeface="Calibri" panose="020F0502020204030204" pitchFamily="34" charset="0"/>
                      </a:endParaRPr>
                    </a:p>
                  </a:txBody>
                  <a:tcPr marL="9525" marR="9525" marT="9525" marB="0" anchor="b">
                    <a:solidFill>
                      <a:schemeClr val="tx2">
                        <a:lumMod val="20000"/>
                        <a:lumOff val="80000"/>
                      </a:schemeClr>
                    </a:solidFill>
                  </a:tcPr>
                </a:tc>
                <a:tc>
                  <a:txBody>
                    <a:bodyPr/>
                    <a:lstStyle/>
                    <a:p>
                      <a:pPr algn="l" fontAlgn="b"/>
                      <a:r>
                        <a:rPr lang="en-US" sz="1100" u="none" strike="noStrike" dirty="0">
                          <a:solidFill>
                            <a:srgbClr val="0A0C04"/>
                          </a:solidFill>
                          <a:effectLst/>
                        </a:rPr>
                        <a:t> </a:t>
                      </a:r>
                      <a:endParaRPr lang="en-US" sz="1100" b="0" i="0" u="none" strike="noStrike" dirty="0">
                        <a:solidFill>
                          <a:srgbClr val="0A0C04"/>
                        </a:solidFill>
                        <a:effectLst/>
                        <a:latin typeface="Calibri" panose="020F0502020204030204" pitchFamily="34" charset="0"/>
                      </a:endParaRPr>
                    </a:p>
                  </a:txBody>
                  <a:tcPr marL="9525" marR="9525" marT="9525" marB="0" anchor="b">
                    <a:solidFill>
                      <a:schemeClr val="tx2">
                        <a:lumMod val="20000"/>
                        <a:lumOff val="80000"/>
                      </a:schemeClr>
                    </a:solidFill>
                  </a:tcPr>
                </a:tc>
                <a:tc>
                  <a:txBody>
                    <a:bodyPr/>
                    <a:lstStyle/>
                    <a:p>
                      <a:pPr algn="l" fontAlgn="b"/>
                      <a:r>
                        <a:rPr lang="en-US" sz="1100" u="none" strike="noStrike">
                          <a:solidFill>
                            <a:srgbClr val="0A0C04"/>
                          </a:solidFill>
                          <a:effectLst/>
                        </a:rPr>
                        <a:t> </a:t>
                      </a:r>
                      <a:endParaRPr lang="en-US" sz="1100" b="0" i="0" u="none" strike="noStrike">
                        <a:solidFill>
                          <a:srgbClr val="0A0C04"/>
                        </a:solidFill>
                        <a:effectLst/>
                        <a:latin typeface="Calibri" panose="020F0502020204030204" pitchFamily="34" charset="0"/>
                      </a:endParaRPr>
                    </a:p>
                  </a:txBody>
                  <a:tcPr marL="9525" marR="9525" marT="9525" marB="0" anchor="b">
                    <a:solidFill>
                      <a:schemeClr val="tx2">
                        <a:lumMod val="20000"/>
                        <a:lumOff val="80000"/>
                      </a:schemeClr>
                    </a:solidFill>
                  </a:tcPr>
                </a:tc>
              </a:tr>
              <a:tr h="190500">
                <a:tc>
                  <a:txBody>
                    <a:bodyPr/>
                    <a:lstStyle/>
                    <a:p>
                      <a:pPr algn="l" fontAlgn="b"/>
                      <a:r>
                        <a:rPr lang="en-US" sz="1100" u="none" strike="noStrike">
                          <a:solidFill>
                            <a:srgbClr val="0A0C04"/>
                          </a:solidFill>
                          <a:effectLst/>
                        </a:rPr>
                        <a:t> </a:t>
                      </a:r>
                      <a:endParaRPr lang="en-US" sz="1100" b="0" i="0" u="none" strike="noStrike">
                        <a:solidFill>
                          <a:srgbClr val="0A0C04"/>
                        </a:solidFill>
                        <a:effectLst/>
                        <a:latin typeface="Calibri" panose="020F0502020204030204" pitchFamily="34" charset="0"/>
                      </a:endParaRPr>
                    </a:p>
                  </a:txBody>
                  <a:tcPr marL="9525" marR="9525" marT="9525" marB="0" anchor="b">
                    <a:solidFill>
                      <a:schemeClr val="tx2">
                        <a:lumMod val="20000"/>
                        <a:lumOff val="80000"/>
                      </a:schemeClr>
                    </a:solidFill>
                  </a:tcPr>
                </a:tc>
                <a:tc>
                  <a:txBody>
                    <a:bodyPr/>
                    <a:lstStyle/>
                    <a:p>
                      <a:pPr algn="l" fontAlgn="b"/>
                      <a:r>
                        <a:rPr lang="en-US" sz="1100" u="none" strike="noStrike">
                          <a:solidFill>
                            <a:srgbClr val="0A0C04"/>
                          </a:solidFill>
                          <a:effectLst/>
                        </a:rPr>
                        <a:t>Step 1</a:t>
                      </a:r>
                      <a:endParaRPr lang="en-US" sz="1100" b="0" i="0" u="none" strike="noStrike">
                        <a:solidFill>
                          <a:srgbClr val="0A0C04"/>
                        </a:solidFill>
                        <a:effectLst/>
                        <a:latin typeface="Calibri" panose="020F0502020204030204" pitchFamily="34" charset="0"/>
                      </a:endParaRPr>
                    </a:p>
                  </a:txBody>
                  <a:tcPr marL="9525" marR="9525" marT="9525" marB="0" anchor="b">
                    <a:solidFill>
                      <a:schemeClr val="tx2">
                        <a:lumMod val="20000"/>
                        <a:lumOff val="80000"/>
                      </a:schemeClr>
                    </a:solidFill>
                  </a:tcPr>
                </a:tc>
                <a:tc>
                  <a:txBody>
                    <a:bodyPr/>
                    <a:lstStyle/>
                    <a:p>
                      <a:pPr algn="l" fontAlgn="b"/>
                      <a:r>
                        <a:rPr lang="en-US" sz="1100" u="none" strike="noStrike">
                          <a:solidFill>
                            <a:srgbClr val="0A0C04"/>
                          </a:solidFill>
                          <a:effectLst/>
                        </a:rPr>
                        <a:t> </a:t>
                      </a:r>
                      <a:endParaRPr lang="en-US" sz="1100" b="0" i="0" u="none" strike="noStrike">
                        <a:solidFill>
                          <a:srgbClr val="0A0C04"/>
                        </a:solidFill>
                        <a:effectLst/>
                        <a:latin typeface="Calibri" panose="020F0502020204030204" pitchFamily="34" charset="0"/>
                      </a:endParaRPr>
                    </a:p>
                  </a:txBody>
                  <a:tcPr marL="9525" marR="9525" marT="9525" marB="0" anchor="b">
                    <a:solidFill>
                      <a:schemeClr val="tx2">
                        <a:lumMod val="20000"/>
                        <a:lumOff val="80000"/>
                      </a:schemeClr>
                    </a:solidFill>
                  </a:tcPr>
                </a:tc>
                <a:tc>
                  <a:txBody>
                    <a:bodyPr/>
                    <a:lstStyle/>
                    <a:p>
                      <a:pPr algn="l" fontAlgn="b"/>
                      <a:r>
                        <a:rPr lang="en-US" sz="1100" u="none" strike="noStrike">
                          <a:solidFill>
                            <a:srgbClr val="0A0C04"/>
                          </a:solidFill>
                          <a:effectLst/>
                        </a:rPr>
                        <a:t> </a:t>
                      </a:r>
                      <a:endParaRPr lang="en-US" sz="1100" b="0" i="0" u="none" strike="noStrike">
                        <a:solidFill>
                          <a:srgbClr val="0A0C04"/>
                        </a:solidFill>
                        <a:effectLst/>
                        <a:latin typeface="Calibri" panose="020F0502020204030204" pitchFamily="34" charset="0"/>
                      </a:endParaRPr>
                    </a:p>
                  </a:txBody>
                  <a:tcPr marL="9525" marR="9525" marT="9525" marB="0" anchor="b">
                    <a:solidFill>
                      <a:schemeClr val="tx2">
                        <a:lumMod val="20000"/>
                        <a:lumOff val="80000"/>
                      </a:schemeClr>
                    </a:solidFill>
                  </a:tcPr>
                </a:tc>
                <a:tc>
                  <a:txBody>
                    <a:bodyPr/>
                    <a:lstStyle/>
                    <a:p>
                      <a:pPr algn="l" fontAlgn="b"/>
                      <a:r>
                        <a:rPr lang="en-US" sz="1100" u="none" strike="noStrike">
                          <a:solidFill>
                            <a:srgbClr val="0A0C04"/>
                          </a:solidFill>
                          <a:effectLst/>
                        </a:rPr>
                        <a:t> </a:t>
                      </a:r>
                      <a:endParaRPr lang="en-US" sz="1100" b="0" i="0" u="none" strike="noStrike">
                        <a:solidFill>
                          <a:srgbClr val="0A0C04"/>
                        </a:solidFill>
                        <a:effectLst/>
                        <a:latin typeface="Calibri" panose="020F0502020204030204" pitchFamily="34" charset="0"/>
                      </a:endParaRPr>
                    </a:p>
                  </a:txBody>
                  <a:tcPr marL="9525" marR="9525" marT="9525" marB="0" anchor="b">
                    <a:solidFill>
                      <a:schemeClr val="tx2">
                        <a:lumMod val="20000"/>
                        <a:lumOff val="80000"/>
                      </a:schemeClr>
                    </a:solidFill>
                  </a:tcPr>
                </a:tc>
                <a:tc>
                  <a:txBody>
                    <a:bodyPr/>
                    <a:lstStyle/>
                    <a:p>
                      <a:pPr algn="l" fontAlgn="b"/>
                      <a:r>
                        <a:rPr lang="en-US" sz="1100" u="none" strike="noStrike">
                          <a:solidFill>
                            <a:srgbClr val="0A0C04"/>
                          </a:solidFill>
                          <a:effectLst/>
                        </a:rPr>
                        <a:t> </a:t>
                      </a:r>
                      <a:endParaRPr lang="en-US" sz="1100" b="0" i="0" u="none" strike="noStrike">
                        <a:solidFill>
                          <a:srgbClr val="0A0C04"/>
                        </a:solidFill>
                        <a:effectLst/>
                        <a:latin typeface="Calibri" panose="020F0502020204030204" pitchFamily="34" charset="0"/>
                      </a:endParaRPr>
                    </a:p>
                  </a:txBody>
                  <a:tcPr marL="9525" marR="9525" marT="9525" marB="0" anchor="b">
                    <a:solidFill>
                      <a:schemeClr val="tx2">
                        <a:lumMod val="20000"/>
                        <a:lumOff val="80000"/>
                      </a:schemeClr>
                    </a:solidFill>
                  </a:tcPr>
                </a:tc>
              </a:tr>
              <a:tr h="381000">
                <a:tc>
                  <a:txBody>
                    <a:bodyPr/>
                    <a:lstStyle/>
                    <a:p>
                      <a:pPr algn="l" fontAlgn="b"/>
                      <a:r>
                        <a:rPr lang="en-US" sz="1100" u="none" strike="noStrike" dirty="0">
                          <a:solidFill>
                            <a:srgbClr val="0A0C04"/>
                          </a:solidFill>
                          <a:effectLst/>
                        </a:rPr>
                        <a:t> </a:t>
                      </a:r>
                      <a:endParaRPr lang="en-US" sz="1100" b="0" i="0" u="none" strike="noStrike" dirty="0">
                        <a:solidFill>
                          <a:srgbClr val="0A0C04"/>
                        </a:solidFill>
                        <a:effectLst/>
                        <a:latin typeface="Calibri" panose="020F0502020204030204" pitchFamily="34" charset="0"/>
                      </a:endParaRPr>
                    </a:p>
                  </a:txBody>
                  <a:tcPr marL="9525" marR="9525" marT="9525" marB="0" anchor="b">
                    <a:solidFill>
                      <a:schemeClr val="tx2">
                        <a:lumMod val="20000"/>
                        <a:lumOff val="80000"/>
                      </a:schemeClr>
                    </a:solidFill>
                  </a:tcPr>
                </a:tc>
                <a:tc>
                  <a:txBody>
                    <a:bodyPr/>
                    <a:lstStyle/>
                    <a:p>
                      <a:pPr algn="l" fontAlgn="b"/>
                      <a:r>
                        <a:rPr lang="en-US" sz="1100" u="none" strike="noStrike">
                          <a:solidFill>
                            <a:srgbClr val="0A0C04"/>
                          </a:solidFill>
                          <a:effectLst/>
                        </a:rPr>
                        <a:t>consider low dose ICS</a:t>
                      </a:r>
                      <a:endParaRPr lang="en-US" sz="1100" b="0" i="0" u="none" strike="noStrike">
                        <a:solidFill>
                          <a:srgbClr val="0A0C04"/>
                        </a:solidFill>
                        <a:effectLst/>
                        <a:latin typeface="Calibri" panose="020F0502020204030204" pitchFamily="34" charset="0"/>
                      </a:endParaRPr>
                    </a:p>
                  </a:txBody>
                  <a:tcPr marL="9525" marR="9525" marT="9525" marB="0" anchor="b">
                    <a:solidFill>
                      <a:schemeClr val="tx2">
                        <a:lumMod val="20000"/>
                        <a:lumOff val="80000"/>
                      </a:schemeClr>
                    </a:solidFill>
                  </a:tcPr>
                </a:tc>
                <a:tc>
                  <a:txBody>
                    <a:bodyPr/>
                    <a:lstStyle/>
                    <a:p>
                      <a:pPr algn="l" fontAlgn="b"/>
                      <a:r>
                        <a:rPr lang="en-US" sz="1100" u="none" strike="noStrike">
                          <a:solidFill>
                            <a:srgbClr val="0A0C04"/>
                          </a:solidFill>
                          <a:effectLst/>
                        </a:rPr>
                        <a:t> </a:t>
                      </a:r>
                      <a:endParaRPr lang="en-US" sz="1100" b="0" i="0" u="none" strike="noStrike">
                        <a:solidFill>
                          <a:srgbClr val="0A0C04"/>
                        </a:solidFill>
                        <a:effectLst/>
                        <a:latin typeface="Calibri" panose="020F0502020204030204" pitchFamily="34" charset="0"/>
                      </a:endParaRPr>
                    </a:p>
                  </a:txBody>
                  <a:tcPr marL="9525" marR="9525" marT="9525" marB="0" anchor="b">
                    <a:solidFill>
                      <a:schemeClr val="tx2">
                        <a:lumMod val="20000"/>
                        <a:lumOff val="80000"/>
                      </a:schemeClr>
                    </a:solidFill>
                  </a:tcPr>
                </a:tc>
                <a:tc>
                  <a:txBody>
                    <a:bodyPr/>
                    <a:lstStyle/>
                    <a:p>
                      <a:pPr algn="l" fontAlgn="b"/>
                      <a:r>
                        <a:rPr lang="en-US" sz="1100" u="none" strike="noStrike">
                          <a:solidFill>
                            <a:srgbClr val="0A0C04"/>
                          </a:solidFill>
                          <a:effectLst/>
                        </a:rPr>
                        <a:t> </a:t>
                      </a:r>
                      <a:endParaRPr lang="en-US" sz="1100" b="0" i="0" u="none" strike="noStrike">
                        <a:solidFill>
                          <a:srgbClr val="0A0C04"/>
                        </a:solidFill>
                        <a:effectLst/>
                        <a:latin typeface="Calibri" panose="020F0502020204030204" pitchFamily="34" charset="0"/>
                      </a:endParaRPr>
                    </a:p>
                  </a:txBody>
                  <a:tcPr marL="9525" marR="9525" marT="9525" marB="0" anchor="b">
                    <a:solidFill>
                      <a:schemeClr val="tx2">
                        <a:lumMod val="20000"/>
                        <a:lumOff val="80000"/>
                      </a:schemeClr>
                    </a:solidFill>
                  </a:tcPr>
                </a:tc>
                <a:tc>
                  <a:txBody>
                    <a:bodyPr/>
                    <a:lstStyle/>
                    <a:p>
                      <a:pPr algn="l" fontAlgn="b"/>
                      <a:r>
                        <a:rPr lang="en-US" sz="1100" u="none" strike="noStrike">
                          <a:solidFill>
                            <a:srgbClr val="0A0C04"/>
                          </a:solidFill>
                          <a:effectLst/>
                        </a:rPr>
                        <a:t> </a:t>
                      </a:r>
                      <a:endParaRPr lang="en-US" sz="1100" b="0" i="0" u="none" strike="noStrike">
                        <a:solidFill>
                          <a:srgbClr val="0A0C04"/>
                        </a:solidFill>
                        <a:effectLst/>
                        <a:latin typeface="Calibri" panose="020F0502020204030204" pitchFamily="34" charset="0"/>
                      </a:endParaRPr>
                    </a:p>
                  </a:txBody>
                  <a:tcPr marL="9525" marR="9525" marT="9525" marB="0" anchor="b">
                    <a:solidFill>
                      <a:schemeClr val="tx2">
                        <a:lumMod val="20000"/>
                        <a:lumOff val="80000"/>
                      </a:schemeClr>
                    </a:solidFill>
                  </a:tcPr>
                </a:tc>
                <a:tc>
                  <a:txBody>
                    <a:bodyPr/>
                    <a:lstStyle/>
                    <a:p>
                      <a:pPr algn="l" fontAlgn="b"/>
                      <a:r>
                        <a:rPr lang="en-US" sz="1100" u="none" strike="noStrike">
                          <a:solidFill>
                            <a:srgbClr val="0A0C04"/>
                          </a:solidFill>
                          <a:effectLst/>
                        </a:rPr>
                        <a:t> </a:t>
                      </a:r>
                      <a:endParaRPr lang="en-US" sz="1100" b="0" i="0" u="none" strike="noStrike">
                        <a:solidFill>
                          <a:srgbClr val="0A0C04"/>
                        </a:solidFill>
                        <a:effectLst/>
                        <a:latin typeface="Calibri" panose="020F0502020204030204" pitchFamily="34" charset="0"/>
                      </a:endParaRPr>
                    </a:p>
                  </a:txBody>
                  <a:tcPr marL="9525" marR="9525" marT="9525" marB="0" anchor="b">
                    <a:solidFill>
                      <a:schemeClr val="tx2">
                        <a:lumMod val="20000"/>
                        <a:lumOff val="80000"/>
                      </a:schemeClr>
                    </a:solidFill>
                  </a:tcPr>
                </a:tc>
              </a:tr>
              <a:tr h="762000">
                <a:tc>
                  <a:txBody>
                    <a:bodyPr/>
                    <a:lstStyle/>
                    <a:p>
                      <a:pPr algn="l" fontAlgn="b"/>
                      <a:r>
                        <a:rPr lang="en-US" sz="1100" b="1" u="none" strike="noStrike" dirty="0">
                          <a:solidFill>
                            <a:srgbClr val="0A0C04"/>
                          </a:solidFill>
                          <a:effectLst/>
                        </a:rPr>
                        <a:t>Other control options</a:t>
                      </a:r>
                      <a:endParaRPr lang="en-US" sz="1100" b="1" i="0" u="none" strike="noStrike" dirty="0">
                        <a:solidFill>
                          <a:srgbClr val="0A0C04"/>
                        </a:solidFill>
                        <a:effectLst/>
                        <a:latin typeface="Calibri" panose="020F0502020204030204" pitchFamily="34" charset="0"/>
                      </a:endParaRPr>
                    </a:p>
                  </a:txBody>
                  <a:tcPr marL="9525" marR="9525" marT="9525" marB="0" anchor="b">
                    <a:solidFill>
                      <a:schemeClr val="tx2">
                        <a:lumMod val="20000"/>
                        <a:lumOff val="80000"/>
                      </a:schemeClr>
                    </a:solidFill>
                  </a:tcPr>
                </a:tc>
                <a:tc>
                  <a:txBody>
                    <a:bodyPr/>
                    <a:lstStyle/>
                    <a:p>
                      <a:pPr algn="l" fontAlgn="b"/>
                      <a:r>
                        <a:rPr lang="en-US" sz="1100" u="none" strike="noStrike">
                          <a:solidFill>
                            <a:srgbClr val="0A0C04"/>
                          </a:solidFill>
                          <a:effectLst/>
                        </a:rPr>
                        <a:t>As-needed SABA with no controller</a:t>
                      </a:r>
                      <a:endParaRPr lang="en-US" sz="1100" b="0" i="0" u="none" strike="noStrike">
                        <a:solidFill>
                          <a:srgbClr val="0A0C04"/>
                        </a:solidFill>
                        <a:effectLst/>
                        <a:latin typeface="Calibri" panose="020F0502020204030204" pitchFamily="34" charset="0"/>
                      </a:endParaRPr>
                    </a:p>
                  </a:txBody>
                  <a:tcPr marL="9525" marR="9525" marT="9525" marB="0" anchor="b">
                    <a:solidFill>
                      <a:schemeClr val="tx2">
                        <a:lumMod val="20000"/>
                        <a:lumOff val="80000"/>
                      </a:schemeClr>
                    </a:solidFill>
                  </a:tcPr>
                </a:tc>
                <a:tc>
                  <a:txBody>
                    <a:bodyPr/>
                    <a:lstStyle/>
                    <a:p>
                      <a:pPr algn="l" rtl="0" fontAlgn="b"/>
                      <a:r>
                        <a:rPr lang="en-US" sz="1100" u="none" strike="noStrike">
                          <a:solidFill>
                            <a:srgbClr val="0A0C04"/>
                          </a:solidFill>
                          <a:effectLst/>
                        </a:rPr>
                        <a:t>Leukotriene receptor agonist (LTRA) or low dose theophylline</a:t>
                      </a:r>
                      <a:endParaRPr lang="en-US" sz="1100" b="0" i="0" u="none" strike="noStrike">
                        <a:solidFill>
                          <a:srgbClr val="0A0C04"/>
                        </a:solidFill>
                        <a:effectLst/>
                        <a:latin typeface="Calibri" panose="020F0502020204030204" pitchFamily="34" charset="0"/>
                      </a:endParaRPr>
                    </a:p>
                  </a:txBody>
                  <a:tcPr marL="9525" marR="9525" marT="9525" marB="0" anchor="b">
                    <a:solidFill>
                      <a:schemeClr val="tx2">
                        <a:lumMod val="20000"/>
                        <a:lumOff val="80000"/>
                      </a:schemeClr>
                    </a:solidFill>
                  </a:tcPr>
                </a:tc>
                <a:tc>
                  <a:txBody>
                    <a:bodyPr/>
                    <a:lstStyle/>
                    <a:p>
                      <a:pPr algn="l" fontAlgn="b"/>
                      <a:r>
                        <a:rPr lang="en-US" sz="1100" u="none" strike="noStrike">
                          <a:solidFill>
                            <a:srgbClr val="0A0C04"/>
                          </a:solidFill>
                          <a:effectLst/>
                        </a:rPr>
                        <a:t>as needed SABA or low dose ICS/formoterol</a:t>
                      </a:r>
                      <a:endParaRPr lang="en-US" sz="1100" b="0" i="0" u="none" strike="noStrike">
                        <a:solidFill>
                          <a:srgbClr val="0A0C04"/>
                        </a:solidFill>
                        <a:effectLst/>
                        <a:latin typeface="Calibri" panose="020F0502020204030204" pitchFamily="34" charset="0"/>
                      </a:endParaRPr>
                    </a:p>
                  </a:txBody>
                  <a:tcPr marL="9525" marR="9525" marT="9525" marB="0" anchor="b">
                    <a:solidFill>
                      <a:schemeClr val="tx2">
                        <a:lumMod val="20000"/>
                        <a:lumOff val="80000"/>
                      </a:schemeClr>
                    </a:solidFill>
                  </a:tcPr>
                </a:tc>
                <a:tc>
                  <a:txBody>
                    <a:bodyPr/>
                    <a:lstStyle/>
                    <a:p>
                      <a:pPr algn="l" fontAlgn="b"/>
                      <a:r>
                        <a:rPr lang="en-US" sz="1100" u="none" strike="noStrike">
                          <a:solidFill>
                            <a:srgbClr val="0A0C04"/>
                          </a:solidFill>
                          <a:effectLst/>
                        </a:rPr>
                        <a:t>as needed SABA or low dose ICS/formoterol</a:t>
                      </a:r>
                      <a:endParaRPr lang="en-US" sz="1100" b="0" i="0" u="none" strike="noStrike">
                        <a:solidFill>
                          <a:srgbClr val="0A0C04"/>
                        </a:solidFill>
                        <a:effectLst/>
                        <a:latin typeface="Calibri" panose="020F0502020204030204" pitchFamily="34" charset="0"/>
                      </a:endParaRPr>
                    </a:p>
                  </a:txBody>
                  <a:tcPr marL="9525" marR="9525" marT="9525" marB="0" anchor="b">
                    <a:solidFill>
                      <a:schemeClr val="tx2">
                        <a:lumMod val="20000"/>
                        <a:lumOff val="80000"/>
                      </a:schemeClr>
                    </a:solidFill>
                  </a:tcPr>
                </a:tc>
                <a:tc>
                  <a:txBody>
                    <a:bodyPr/>
                    <a:lstStyle/>
                    <a:p>
                      <a:pPr algn="l" fontAlgn="b"/>
                      <a:r>
                        <a:rPr lang="en-US" sz="1100" u="none" strike="noStrike" dirty="0">
                          <a:solidFill>
                            <a:srgbClr val="0A0C04"/>
                          </a:solidFill>
                          <a:effectLst/>
                        </a:rPr>
                        <a:t>as needed SABA or low dose ICS/formoterol</a:t>
                      </a:r>
                      <a:endParaRPr lang="en-US" sz="1100" b="0" i="0" u="none" strike="noStrike" dirty="0">
                        <a:solidFill>
                          <a:srgbClr val="0A0C04"/>
                        </a:solidFill>
                        <a:effectLst/>
                        <a:latin typeface="Calibri" panose="020F0502020204030204" pitchFamily="34" charset="0"/>
                      </a:endParaRPr>
                    </a:p>
                  </a:txBody>
                  <a:tcPr marL="9525" marR="9525" marT="9525" marB="0" anchor="b">
                    <a:solidFill>
                      <a:schemeClr val="tx2">
                        <a:lumMod val="20000"/>
                        <a:lumOff val="80000"/>
                      </a:schemeClr>
                    </a:solidFill>
                  </a:tcPr>
                </a:tc>
              </a:tr>
            </a:tbl>
          </a:graphicData>
        </a:graphic>
      </p:graphicFrame>
      <p:sp>
        <p:nvSpPr>
          <p:cNvPr id="4" name="Footer Placeholder 3"/>
          <p:cNvSpPr>
            <a:spLocks noGrp="1"/>
          </p:cNvSpPr>
          <p:nvPr>
            <p:ph type="ftr" sz="quarter" idx="3"/>
          </p:nvPr>
        </p:nvSpPr>
        <p:spPr/>
        <p:txBody>
          <a:bodyPr/>
          <a:lstStyle/>
          <a:p>
            <a:r>
              <a:rPr lang="en-US" baseline="30000" smtClean="0">
                <a:solidFill>
                  <a:schemeClr val="bg1">
                    <a:lumMod val="65000"/>
                  </a:schemeClr>
                </a:solidFill>
              </a:rPr>
              <a:t>© 2016 Envolve</a:t>
            </a:r>
            <a:r>
              <a:rPr lang="en-US" baseline="30000" smtClean="0"/>
              <a:t>.</a:t>
            </a:r>
            <a:endParaRPr lang="en-US" baseline="30000" dirty="0"/>
          </a:p>
        </p:txBody>
      </p:sp>
      <p:sp>
        <p:nvSpPr>
          <p:cNvPr id="5" name="Slide Number Placeholder 4"/>
          <p:cNvSpPr>
            <a:spLocks noGrp="1"/>
          </p:cNvSpPr>
          <p:nvPr>
            <p:ph type="sldNum" sz="quarter" idx="4"/>
          </p:nvPr>
        </p:nvSpPr>
        <p:spPr/>
        <p:txBody>
          <a:bodyPr/>
          <a:lstStyle/>
          <a:p>
            <a:fld id="{59A147FF-40ED-48E0-BA71-A58C3AD2F8F3}" type="slidenum">
              <a:rPr lang="en-US" smtClean="0"/>
              <a:pPr/>
              <a:t>6</a:t>
            </a:fld>
            <a:endParaRPr lang="en-US" dirty="0"/>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761460701"/>
      </p:ext>
    </p:extLst>
  </p:cSld>
  <p:clrMapOvr>
    <a:masterClrMapping/>
  </p:clrMapOvr>
  <mc:AlternateContent xmlns:mc="http://schemas.openxmlformats.org/markup-compatibility/2006">
    <mc:Choice xmlns:p14="http://schemas.microsoft.com/office/powerpoint/2010/main" Requires="p14">
      <p:transition p14:dur="0" advTm="84000"/>
    </mc:Choice>
    <mc:Fallback>
      <p:transition advTm="8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306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HEDIS Adherence Measure</a:t>
            </a:r>
            <a:endParaRPr lang="en-US" dirty="0"/>
          </a:p>
        </p:txBody>
      </p:sp>
      <p:sp>
        <p:nvSpPr>
          <p:cNvPr id="3" name="Content Placeholder 2"/>
          <p:cNvSpPr>
            <a:spLocks noGrp="1"/>
          </p:cNvSpPr>
          <p:nvPr>
            <p:ph idx="1"/>
          </p:nvPr>
        </p:nvSpPr>
        <p:spPr/>
        <p:txBody>
          <a:bodyPr>
            <a:normAutofit/>
          </a:bodyPr>
          <a:lstStyle/>
          <a:p>
            <a:pPr marL="0" indent="0">
              <a:buNone/>
            </a:pPr>
            <a:r>
              <a:rPr lang="en-US" sz="1800" dirty="0"/>
              <a:t>Asthma Medication </a:t>
            </a:r>
            <a:r>
              <a:rPr lang="en-US" sz="1800" dirty="0" smtClean="0"/>
              <a:t>Ratio</a:t>
            </a:r>
          </a:p>
          <a:p>
            <a:pPr marL="0" indent="0">
              <a:buNone/>
            </a:pPr>
            <a:r>
              <a:rPr lang="en-US" sz="1800" dirty="0" smtClean="0"/>
              <a:t>The </a:t>
            </a:r>
            <a:r>
              <a:rPr lang="en-US" sz="1800" dirty="0"/>
              <a:t>goal of the measure is to ensure patients are on controller medications and are adherent to their controller medications</a:t>
            </a:r>
            <a:r>
              <a:rPr lang="en-US" sz="1800" dirty="0" smtClean="0"/>
              <a:t>.</a:t>
            </a:r>
            <a:r>
              <a:rPr lang="en-US" sz="1800" dirty="0"/>
              <a:t> </a:t>
            </a:r>
          </a:p>
          <a:p>
            <a:pPr marL="0" indent="0">
              <a:buNone/>
            </a:pPr>
            <a:endParaRPr lang="en-US" sz="1800" dirty="0" smtClean="0"/>
          </a:p>
          <a:p>
            <a:r>
              <a:rPr lang="en-US" sz="1800" dirty="0" smtClean="0"/>
              <a:t>Assesses </a:t>
            </a:r>
            <a:r>
              <a:rPr lang="en-US" sz="1800" dirty="0"/>
              <a:t>adults and children </a:t>
            </a:r>
            <a:r>
              <a:rPr lang="en-US" sz="1800" dirty="0" smtClean="0"/>
              <a:t>5–64 </a:t>
            </a:r>
            <a:r>
              <a:rPr lang="en-US" sz="1800" dirty="0"/>
              <a:t>years of age who were identified as having persistent asthma and had a ratio of controller medications to total asthma medications of 0.50 or greater during the measurement year. </a:t>
            </a:r>
            <a:endParaRPr lang="en-US" sz="1800" dirty="0" smtClean="0"/>
          </a:p>
          <a:p>
            <a:endParaRPr lang="en-US" sz="1800" dirty="0"/>
          </a:p>
          <a:p>
            <a:r>
              <a:rPr lang="en-US" sz="1800" dirty="0" smtClean="0"/>
              <a:t>Measure </a:t>
            </a:r>
            <a:r>
              <a:rPr lang="en-US" sz="1800" dirty="0"/>
              <a:t>to help providers assess the quality of asthma care received by their patients with persistent/chronic asthma. </a:t>
            </a:r>
            <a:endParaRPr lang="en-US" sz="1800" dirty="0" smtClean="0"/>
          </a:p>
          <a:p>
            <a:endParaRPr lang="en-US" sz="1800" dirty="0"/>
          </a:p>
          <a:p>
            <a:r>
              <a:rPr lang="en-US" sz="1800" dirty="0" smtClean="0"/>
              <a:t>AMR is a good </a:t>
            </a:r>
            <a:r>
              <a:rPr lang="en-US" sz="1800" dirty="0"/>
              <a:t>predictor of acute asthma exacerbations </a:t>
            </a:r>
          </a:p>
          <a:p>
            <a:endParaRPr lang="en-US" dirty="0" smtClean="0"/>
          </a:p>
        </p:txBody>
      </p:sp>
      <p:sp>
        <p:nvSpPr>
          <p:cNvPr id="4" name="Footer Placeholder 3"/>
          <p:cNvSpPr>
            <a:spLocks noGrp="1"/>
          </p:cNvSpPr>
          <p:nvPr>
            <p:ph type="ftr" sz="quarter" idx="3"/>
          </p:nvPr>
        </p:nvSpPr>
        <p:spPr/>
        <p:txBody>
          <a:bodyPr/>
          <a:lstStyle/>
          <a:p>
            <a:r>
              <a:rPr lang="en-US" baseline="30000" smtClean="0">
                <a:solidFill>
                  <a:schemeClr val="bg1">
                    <a:lumMod val="65000"/>
                  </a:schemeClr>
                </a:solidFill>
              </a:rPr>
              <a:t>© 2016 Envolve</a:t>
            </a:r>
            <a:r>
              <a:rPr lang="en-US" baseline="30000" smtClean="0"/>
              <a:t>.</a:t>
            </a:r>
            <a:endParaRPr lang="en-US" baseline="30000" dirty="0"/>
          </a:p>
        </p:txBody>
      </p:sp>
      <p:sp>
        <p:nvSpPr>
          <p:cNvPr id="5" name="Slide Number Placeholder 4"/>
          <p:cNvSpPr>
            <a:spLocks noGrp="1"/>
          </p:cNvSpPr>
          <p:nvPr>
            <p:ph type="sldNum" sz="quarter" idx="4"/>
          </p:nvPr>
        </p:nvSpPr>
        <p:spPr/>
        <p:txBody>
          <a:bodyPr/>
          <a:lstStyle/>
          <a:p>
            <a:fld id="{59A147FF-40ED-48E0-BA71-A58C3AD2F8F3}" type="slidenum">
              <a:rPr lang="en-US" smtClean="0"/>
              <a:pPr/>
              <a:t>7</a:t>
            </a:fld>
            <a:endParaRPr lang="en-US" dirty="0"/>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578359480"/>
      </p:ext>
    </p:extLst>
  </p:cSld>
  <p:clrMapOvr>
    <a:masterClrMapping/>
  </p:clrMapOvr>
  <mc:AlternateContent xmlns:mc="http://schemas.openxmlformats.org/markup-compatibility/2006">
    <mc:Choice xmlns:p14="http://schemas.microsoft.com/office/powerpoint/2010/main" Requires="p14">
      <p:transition spd="med" p14:dur="700" advTm="46000">
        <p:fade/>
      </p:transition>
    </mc:Choice>
    <mc:Fallback>
      <p:transition spd="med" advTm="4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78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Barriers to Asthma Medication Adherence</a:t>
            </a:r>
            <a:endParaRPr lang="en-US" dirty="0"/>
          </a:p>
        </p:txBody>
      </p:sp>
      <p:sp>
        <p:nvSpPr>
          <p:cNvPr id="3" name="Content Placeholder 2"/>
          <p:cNvSpPr>
            <a:spLocks noGrp="1"/>
          </p:cNvSpPr>
          <p:nvPr>
            <p:ph idx="1"/>
          </p:nvPr>
        </p:nvSpPr>
        <p:spPr/>
        <p:txBody>
          <a:bodyPr>
            <a:normAutofit/>
          </a:bodyPr>
          <a:lstStyle/>
          <a:p>
            <a:r>
              <a:rPr lang="en-US" sz="1800" dirty="0" smtClean="0"/>
              <a:t>Forgetfulness</a:t>
            </a:r>
          </a:p>
          <a:p>
            <a:endParaRPr lang="en-US" sz="1800" dirty="0" smtClean="0"/>
          </a:p>
          <a:p>
            <a:r>
              <a:rPr lang="en-US" sz="1800" dirty="0" smtClean="0"/>
              <a:t>Cost</a:t>
            </a:r>
          </a:p>
          <a:p>
            <a:endParaRPr lang="en-US" sz="1800" dirty="0" smtClean="0"/>
          </a:p>
          <a:p>
            <a:r>
              <a:rPr lang="en-US" sz="1800" dirty="0" smtClean="0"/>
              <a:t>Education </a:t>
            </a:r>
          </a:p>
          <a:p>
            <a:endParaRPr lang="en-US" sz="1800" dirty="0" smtClean="0"/>
          </a:p>
          <a:p>
            <a:r>
              <a:rPr lang="en-US" sz="1800" dirty="0" smtClean="0"/>
              <a:t>Drug safety</a:t>
            </a:r>
          </a:p>
          <a:p>
            <a:endParaRPr lang="en-US" sz="1800" dirty="0" smtClean="0"/>
          </a:p>
          <a:p>
            <a:r>
              <a:rPr lang="en-US" sz="1800" dirty="0" smtClean="0"/>
              <a:t>Belief </a:t>
            </a:r>
            <a:r>
              <a:rPr lang="en-US" sz="1800" dirty="0"/>
              <a:t>that the patient's asthma i</a:t>
            </a:r>
            <a:r>
              <a:rPr lang="en-US" sz="1800" dirty="0" smtClean="0"/>
              <a:t>s </a:t>
            </a:r>
            <a:r>
              <a:rPr lang="en-US" sz="1800" dirty="0"/>
              <a:t>not severe enough to require daily </a:t>
            </a:r>
            <a:r>
              <a:rPr lang="en-US" sz="1800" dirty="0" smtClean="0"/>
              <a:t>treatment</a:t>
            </a:r>
          </a:p>
          <a:p>
            <a:endParaRPr lang="en-US" sz="1800" dirty="0" smtClean="0"/>
          </a:p>
          <a:p>
            <a:r>
              <a:rPr lang="en-US" sz="1800" dirty="0" smtClean="0"/>
              <a:t>Daily </a:t>
            </a:r>
            <a:r>
              <a:rPr lang="en-US" sz="1800" dirty="0"/>
              <a:t>life hassles</a:t>
            </a:r>
          </a:p>
        </p:txBody>
      </p:sp>
      <p:sp>
        <p:nvSpPr>
          <p:cNvPr id="4" name="Footer Placeholder 3"/>
          <p:cNvSpPr>
            <a:spLocks noGrp="1"/>
          </p:cNvSpPr>
          <p:nvPr>
            <p:ph type="ftr" sz="quarter" idx="3"/>
          </p:nvPr>
        </p:nvSpPr>
        <p:spPr/>
        <p:txBody>
          <a:bodyPr/>
          <a:lstStyle/>
          <a:p>
            <a:r>
              <a:rPr lang="en-US" baseline="30000" smtClean="0">
                <a:solidFill>
                  <a:schemeClr val="bg1">
                    <a:lumMod val="65000"/>
                  </a:schemeClr>
                </a:solidFill>
              </a:rPr>
              <a:t>© 2016 Envolve</a:t>
            </a:r>
            <a:r>
              <a:rPr lang="en-US" baseline="30000" smtClean="0"/>
              <a:t>.</a:t>
            </a:r>
            <a:endParaRPr lang="en-US" baseline="30000" dirty="0"/>
          </a:p>
        </p:txBody>
      </p:sp>
      <p:sp>
        <p:nvSpPr>
          <p:cNvPr id="5" name="Slide Number Placeholder 4"/>
          <p:cNvSpPr>
            <a:spLocks noGrp="1"/>
          </p:cNvSpPr>
          <p:nvPr>
            <p:ph type="sldNum" sz="quarter" idx="4"/>
          </p:nvPr>
        </p:nvSpPr>
        <p:spPr/>
        <p:txBody>
          <a:bodyPr/>
          <a:lstStyle/>
          <a:p>
            <a:fld id="{59A147FF-40ED-48E0-BA71-A58C3AD2F8F3}" type="slidenum">
              <a:rPr lang="en-US" smtClean="0"/>
              <a:pPr/>
              <a:t>8</a:t>
            </a:fld>
            <a:endParaRPr lang="en-US" dirty="0"/>
          </a:p>
        </p:txBody>
      </p:sp>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541908611"/>
      </p:ext>
    </p:extLst>
  </p:cSld>
  <p:clrMapOvr>
    <a:masterClrMapping/>
  </p:clrMapOvr>
  <mc:AlternateContent xmlns:mc="http://schemas.openxmlformats.org/markup-compatibility/2006" xmlns:p14="http://schemas.microsoft.com/office/powerpoint/2010/main">
    <mc:Choice Requires="p14">
      <p:transition spd="slow" p14:dur="19500" advTm="22000">
        <p:fade/>
      </p:transition>
    </mc:Choice>
    <mc:Fallback xmlns="">
      <p:transition spd="slow" advTm="2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49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Tips from a Pharmacist</a:t>
            </a:r>
            <a:endParaRPr lang="en-US" dirty="0"/>
          </a:p>
        </p:txBody>
      </p:sp>
      <p:sp>
        <p:nvSpPr>
          <p:cNvPr id="3" name="Content Placeholder 2"/>
          <p:cNvSpPr>
            <a:spLocks noGrp="1"/>
          </p:cNvSpPr>
          <p:nvPr>
            <p:ph idx="1"/>
          </p:nvPr>
        </p:nvSpPr>
        <p:spPr/>
        <p:txBody>
          <a:bodyPr>
            <a:normAutofit lnSpcReduction="10000"/>
          </a:bodyPr>
          <a:lstStyle/>
          <a:p>
            <a:r>
              <a:rPr lang="en-US" sz="1800" dirty="0" smtClean="0"/>
              <a:t>Motivational Interviewing</a:t>
            </a:r>
          </a:p>
          <a:p>
            <a:pPr lvl="1">
              <a:buFont typeface="Wingdings" panose="05000000000000000000" pitchFamily="2" charset="2"/>
              <a:buChar char="ü"/>
            </a:pPr>
            <a:r>
              <a:rPr lang="en-US" sz="1800" dirty="0"/>
              <a:t>Develop and use communication skills to enhance competence in caring for all </a:t>
            </a:r>
            <a:r>
              <a:rPr lang="en-US" sz="1800" dirty="0" smtClean="0"/>
              <a:t>patients</a:t>
            </a:r>
          </a:p>
          <a:p>
            <a:pPr lvl="1">
              <a:buFont typeface="Wingdings" panose="05000000000000000000" pitchFamily="2" charset="2"/>
              <a:buChar char="ü"/>
            </a:pPr>
            <a:r>
              <a:rPr lang="en-US" sz="1800" dirty="0"/>
              <a:t>Develop a partnership with patients in </a:t>
            </a:r>
            <a:endParaRPr lang="en-US" sz="1800" dirty="0" smtClean="0"/>
          </a:p>
          <a:p>
            <a:pPr marL="457200" lvl="1" indent="0">
              <a:buNone/>
            </a:pPr>
            <a:r>
              <a:rPr lang="en-US" sz="1800" dirty="0" smtClean="0"/>
              <a:t>      establishing treatment goals</a:t>
            </a:r>
          </a:p>
          <a:p>
            <a:r>
              <a:rPr lang="en-US" sz="1800" dirty="0" smtClean="0"/>
              <a:t>Asthma Action Plan</a:t>
            </a:r>
          </a:p>
          <a:p>
            <a:pPr lvl="1">
              <a:buFont typeface="Wingdings" panose="05000000000000000000" pitchFamily="2" charset="2"/>
              <a:buChar char="ü"/>
            </a:pPr>
            <a:r>
              <a:rPr lang="en-US" sz="1800" dirty="0"/>
              <a:t>Encourage adherence to action plan</a:t>
            </a:r>
            <a:endParaRPr lang="en-US" sz="1800" dirty="0" smtClean="0"/>
          </a:p>
          <a:p>
            <a:r>
              <a:rPr lang="en-US" sz="1800" dirty="0" smtClean="0"/>
              <a:t>Asthma Education </a:t>
            </a:r>
          </a:p>
          <a:p>
            <a:pPr lvl="1">
              <a:buFont typeface="Wingdings" panose="05000000000000000000" pitchFamily="2" charset="2"/>
              <a:buChar char="ü"/>
            </a:pPr>
            <a:r>
              <a:rPr lang="en-US" sz="1800" dirty="0" smtClean="0"/>
              <a:t> Understand </a:t>
            </a:r>
            <a:r>
              <a:rPr lang="en-US" sz="1800" dirty="0"/>
              <a:t>the role of medicines and how to take them</a:t>
            </a:r>
          </a:p>
          <a:p>
            <a:pPr lvl="1">
              <a:buFont typeface="Wingdings" panose="05000000000000000000" pitchFamily="2" charset="2"/>
              <a:buChar char="ü"/>
            </a:pPr>
            <a:r>
              <a:rPr lang="en-US" sz="1800" dirty="0"/>
              <a:t>Inhaler Technique</a:t>
            </a:r>
          </a:p>
          <a:p>
            <a:pPr lvl="1">
              <a:buFont typeface="Wingdings" panose="05000000000000000000" pitchFamily="2" charset="2"/>
              <a:buChar char="ü"/>
            </a:pPr>
            <a:r>
              <a:rPr lang="en-US" sz="1800" dirty="0" smtClean="0"/>
              <a:t>Understand </a:t>
            </a:r>
            <a:r>
              <a:rPr lang="en-US" sz="1800" dirty="0"/>
              <a:t>what triggers asthma attacks </a:t>
            </a:r>
            <a:endParaRPr lang="en-US" sz="1800" dirty="0" smtClean="0"/>
          </a:p>
          <a:p>
            <a:pPr marL="0" indent="0">
              <a:buNone/>
            </a:pPr>
            <a:r>
              <a:rPr lang="en-US" sz="1800" dirty="0" smtClean="0"/>
              <a:t>               and how to avoid them</a:t>
            </a:r>
          </a:p>
          <a:p>
            <a:pPr lvl="1">
              <a:buFont typeface="Wingdings" panose="05000000000000000000" pitchFamily="2" charset="2"/>
              <a:buChar char="ü"/>
            </a:pPr>
            <a:r>
              <a:rPr lang="en-US" sz="1800" dirty="0"/>
              <a:t>Recognize early signs and symptoms of </a:t>
            </a:r>
            <a:endParaRPr lang="en-US" sz="1800" dirty="0" smtClean="0"/>
          </a:p>
          <a:p>
            <a:pPr marL="457200" lvl="1" indent="0">
              <a:buNone/>
            </a:pPr>
            <a:r>
              <a:rPr lang="en-US" sz="1800" dirty="0" smtClean="0"/>
              <a:t>      worsening asthma</a:t>
            </a:r>
            <a:endParaRPr lang="en-US" sz="1800" dirty="0"/>
          </a:p>
        </p:txBody>
      </p:sp>
      <p:sp>
        <p:nvSpPr>
          <p:cNvPr id="4" name="Footer Placeholder 3"/>
          <p:cNvSpPr>
            <a:spLocks noGrp="1"/>
          </p:cNvSpPr>
          <p:nvPr>
            <p:ph type="ftr" sz="quarter" idx="3"/>
          </p:nvPr>
        </p:nvSpPr>
        <p:spPr/>
        <p:txBody>
          <a:bodyPr/>
          <a:lstStyle/>
          <a:p>
            <a:r>
              <a:rPr lang="en-US" baseline="30000" smtClean="0">
                <a:solidFill>
                  <a:schemeClr val="bg1">
                    <a:lumMod val="65000"/>
                  </a:schemeClr>
                </a:solidFill>
              </a:rPr>
              <a:t>© 2016 Envolve</a:t>
            </a:r>
            <a:r>
              <a:rPr lang="en-US" baseline="30000" smtClean="0"/>
              <a:t>.</a:t>
            </a:r>
            <a:endParaRPr lang="en-US" baseline="30000" dirty="0"/>
          </a:p>
        </p:txBody>
      </p:sp>
      <p:sp>
        <p:nvSpPr>
          <p:cNvPr id="5" name="Slide Number Placeholder 4"/>
          <p:cNvSpPr>
            <a:spLocks noGrp="1"/>
          </p:cNvSpPr>
          <p:nvPr>
            <p:ph type="sldNum" sz="quarter" idx="4"/>
          </p:nvPr>
        </p:nvSpPr>
        <p:spPr/>
        <p:txBody>
          <a:bodyPr/>
          <a:lstStyle/>
          <a:p>
            <a:fld id="{59A147FF-40ED-48E0-BA71-A58C3AD2F8F3}" type="slidenum">
              <a:rPr lang="en-US" smtClean="0"/>
              <a:pPr/>
              <a:t>9</a:t>
            </a:fld>
            <a:endParaRPr lang="en-US" dirty="0"/>
          </a:p>
        </p:txBody>
      </p:sp>
      <p:pic>
        <p:nvPicPr>
          <p:cNvPr id="614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0800" y="2286000"/>
            <a:ext cx="2286000" cy="35094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9323212"/>
      </p:ext>
    </p:extLst>
  </p:cSld>
  <p:clrMapOvr>
    <a:masterClrMapping/>
  </p:clrMapOvr>
  <p:transition advTm="42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82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theme/theme1.xml><?xml version="1.0" encoding="utf-8"?>
<a:theme xmlns:a="http://schemas.openxmlformats.org/drawingml/2006/main" name="Custom Design">
  <a:themeElements>
    <a:clrScheme name="Envolve Green">
      <a:dk1>
        <a:srgbClr val="8DB734"/>
      </a:dk1>
      <a:lt1>
        <a:srgbClr val="FFFFFF"/>
      </a:lt1>
      <a:dk2>
        <a:srgbClr val="8DB734"/>
      </a:dk2>
      <a:lt2>
        <a:srgbClr val="FFFFFF"/>
      </a:lt2>
      <a:accent1>
        <a:srgbClr val="CF1D67"/>
      </a:accent1>
      <a:accent2>
        <a:srgbClr val="FF9900"/>
      </a:accent2>
      <a:accent3>
        <a:srgbClr val="FFCC00"/>
      </a:accent3>
      <a:accent4>
        <a:srgbClr val="5F3777"/>
      </a:accent4>
      <a:accent5>
        <a:srgbClr val="8DB734"/>
      </a:accent5>
      <a:accent6>
        <a:srgbClr val="CCFF33"/>
      </a:accent6>
      <a:hlink>
        <a:srgbClr val="00548C"/>
      </a:hlink>
      <a:folHlink>
        <a:srgbClr val="00AEEF"/>
      </a:folHlink>
    </a:clrScheme>
    <a:fontScheme name="Envolve">
      <a:majorFont>
        <a:latin typeface="Arial"/>
        <a:ea typeface=""/>
        <a:cs typeface=""/>
      </a:majorFont>
      <a:minorFont>
        <a:latin typeface="Cambr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E913CD320DC6F4FAB4D48828B056B46" ma:contentTypeVersion="0" ma:contentTypeDescription="Create a new document." ma:contentTypeScope="" ma:versionID="1b64982ccff8e5b0a57dab73727d5bd1">
  <xsd:schema xmlns:xsd="http://www.w3.org/2001/XMLSchema" xmlns:xs="http://www.w3.org/2001/XMLSchema" xmlns:p="http://schemas.microsoft.com/office/2006/metadata/properties" targetNamespace="http://schemas.microsoft.com/office/2006/metadata/properties" ma:root="true" ma:fieldsID="1b05d82d297216baf5b26c55225140df">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D81F437-D8FD-4D28-B569-91FC195A5A76}"/>
</file>

<file path=customXml/itemProps2.xml><?xml version="1.0" encoding="utf-8"?>
<ds:datastoreItem xmlns:ds="http://schemas.openxmlformats.org/officeDocument/2006/customXml" ds:itemID="{F821A9DD-762D-4387-AE8B-F46BFBCEAE64}">
  <ds:schemaRefs>
    <ds:schemaRef ds:uri="http://schemas.microsoft.com/sharepoint/v3/contenttype/forms"/>
  </ds:schemaRefs>
</ds:datastoreItem>
</file>

<file path=customXml/itemProps3.xml><?xml version="1.0" encoding="utf-8"?>
<ds:datastoreItem xmlns:ds="http://schemas.openxmlformats.org/officeDocument/2006/customXml" ds:itemID="{ACC101E3-FF92-468E-A45E-5E79C586ACBA}">
  <ds:schemaRefs>
    <ds:schemaRef ds:uri="http://purl.org/dc/dcmitype/"/>
    <ds:schemaRef ds:uri="http://schemas.microsoft.com/office/2006/documentManagement/types"/>
    <ds:schemaRef ds:uri="http://schemas.microsoft.com/office/2006/metadata/properties"/>
    <ds:schemaRef ds:uri="http://schemas.microsoft.com/office/infopath/2007/PartnerControls"/>
    <ds:schemaRef ds:uri="http://purl.org/dc/elements/1.1/"/>
    <ds:schemaRef ds:uri="http://schemas.openxmlformats.org/package/2006/metadata/core-properties"/>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11578</TotalTime>
  <Words>1561</Words>
  <Application>Microsoft Office PowerPoint</Application>
  <PresentationFormat>On-screen Show (4:3)</PresentationFormat>
  <Paragraphs>216</Paragraphs>
  <Slides>15</Slides>
  <Notes>14</Notes>
  <HiddenSlides>0</HiddenSlides>
  <MMClips>16</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Arial</vt:lpstr>
      <vt:lpstr>Calibri</vt:lpstr>
      <vt:lpstr>Cambria</vt:lpstr>
      <vt:lpstr>Times New Roman</vt:lpstr>
      <vt:lpstr>Wingdings</vt:lpstr>
      <vt:lpstr>Custom Design</vt:lpstr>
      <vt:lpstr>Asthma: Diagnosis and Treatment</vt:lpstr>
      <vt:lpstr>Objectives</vt:lpstr>
      <vt:lpstr>Societal Impact of Asthma</vt:lpstr>
      <vt:lpstr>Components of Asthma Care</vt:lpstr>
      <vt:lpstr>GOALS OF ASTHMA TREATMENT</vt:lpstr>
      <vt:lpstr>Stepwise Approach to Asthma Treatment</vt:lpstr>
      <vt:lpstr>HEDIS Adherence Measure</vt:lpstr>
      <vt:lpstr>Barriers to Asthma Medication Adherence</vt:lpstr>
      <vt:lpstr>Tips from a Pharmacist</vt:lpstr>
      <vt:lpstr>Patient Education Discussions</vt:lpstr>
      <vt:lpstr>Patient Education</vt:lpstr>
      <vt:lpstr>Inhaler technique</vt:lpstr>
      <vt:lpstr>PowerPoint Presentation</vt:lpstr>
      <vt:lpstr>Conclusion</vt:lpstr>
      <vt:lpstr>Resources</vt:lpstr>
    </vt:vector>
  </TitlesOfParts>
  <Company>Centene Corporation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Iris Ivey</cp:lastModifiedBy>
  <cp:revision>318</cp:revision>
  <cp:lastPrinted>2017-02-15T17:35:20Z</cp:lastPrinted>
  <dcterms:created xsi:type="dcterms:W3CDTF">2015-07-20T14:46:30Z</dcterms:created>
  <dcterms:modified xsi:type="dcterms:W3CDTF">2018-05-23T18:51:07Z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0x010100EE913CD320DC6F4FAB4D48828B056B46</vt:lpwstr>
  </property>
</Properties>
</file>