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25"/>
  </p:notesMasterIdLst>
  <p:handoutMasterIdLst>
    <p:handoutMasterId r:id="rId26"/>
  </p:handoutMasterIdLst>
  <p:sldIdLst>
    <p:sldId id="497" r:id="rId5"/>
    <p:sldId id="498" r:id="rId6"/>
    <p:sldId id="595" r:id="rId7"/>
    <p:sldId id="598" r:id="rId8"/>
    <p:sldId id="632" r:id="rId9"/>
    <p:sldId id="602" r:id="rId10"/>
    <p:sldId id="635" r:id="rId11"/>
    <p:sldId id="609" r:id="rId12"/>
    <p:sldId id="626" r:id="rId13"/>
    <p:sldId id="627" r:id="rId14"/>
    <p:sldId id="617" r:id="rId15"/>
    <p:sldId id="604" r:id="rId16"/>
    <p:sldId id="623" r:id="rId17"/>
    <p:sldId id="605" r:id="rId18"/>
    <p:sldId id="614" r:id="rId19"/>
    <p:sldId id="636" r:id="rId20"/>
    <p:sldId id="624" r:id="rId21"/>
    <p:sldId id="628" r:id="rId22"/>
    <p:sldId id="616" r:id="rId23"/>
    <p:sldId id="606" r:id="rId24"/>
  </p:sldIdLst>
  <p:sldSz cx="9144000" cy="5143500" type="screen16x9"/>
  <p:notesSz cx="9601200" cy="7315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208">
          <p15:clr>
            <a:srgbClr val="A4A3A4"/>
          </p15:clr>
        </p15:guide>
        <p15:guide id="4" pos="2928">
          <p15:clr>
            <a:srgbClr val="A4A3A4"/>
          </p15:clr>
        </p15:guide>
        <p15:guide id="5" orient="horz" pos="3005">
          <p15:clr>
            <a:srgbClr val="A4A3A4"/>
          </p15:clr>
        </p15:guide>
        <p15:guide id="6" orient="horz" pos="2304">
          <p15:clr>
            <a:srgbClr val="A4A3A4"/>
          </p15:clr>
        </p15:guide>
        <p15:guide id="7" pos="2231">
          <p15:clr>
            <a:srgbClr val="A4A3A4"/>
          </p15:clr>
        </p15:guide>
        <p15:guide id="8" pos="30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ay Hull" initials="LH" lastIdx="4" clrIdx="0">
    <p:extLst/>
  </p:cmAuthor>
  <p:cmAuthor id="2" name="Brandon Wood" initials="BW" lastIdx="3" clrIdx="1">
    <p:extLst/>
  </p:cmAuthor>
  <p:cmAuthor id="3" name="Jamie N. Kawamata" initials="JNK" lastIdx="13" clrIdx="2">
    <p:extLst>
      <p:ext uri="{19B8F6BF-5375-455C-9EA6-DF929625EA0E}">
        <p15:presenceInfo xmlns:p15="http://schemas.microsoft.com/office/powerpoint/2012/main" userId="S-1-5-21-1014438854-1672741230-9522986-255339" providerId="AD"/>
      </p:ext>
    </p:extLst>
  </p:cmAuthor>
  <p:cmAuthor id="4" name="Kristin N. Seto" initials="KNS" lastIdx="8" clrIdx="3">
    <p:extLst>
      <p:ext uri="{19B8F6BF-5375-455C-9EA6-DF929625EA0E}">
        <p15:presenceInfo xmlns:p15="http://schemas.microsoft.com/office/powerpoint/2012/main" userId="S-1-5-21-1014438854-1672741230-9522986-548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1AB68"/>
    <a:srgbClr val="25C6FF"/>
    <a:srgbClr val="FFFF00"/>
    <a:srgbClr val="FF66FF"/>
    <a:srgbClr val="00BBFE"/>
    <a:srgbClr val="FFFF99"/>
    <a:srgbClr val="CC00CC"/>
    <a:srgbClr val="CCC0DA"/>
    <a:srgbClr val="EFF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1" autoAdjust="0"/>
    <p:restoredTop sz="72169" autoAdjust="0"/>
  </p:normalViewPr>
  <p:slideViewPr>
    <p:cSldViewPr snapToGrid="0">
      <p:cViewPr varScale="1">
        <p:scale>
          <a:sx n="106" d="100"/>
          <a:sy n="106" d="100"/>
        </p:scale>
        <p:origin x="1152" y="96"/>
      </p:cViewPr>
      <p:guideLst>
        <p:guide orient="horz" pos="1620"/>
        <p:guide pos="2880"/>
      </p:guideLst>
    </p:cSldViewPr>
  </p:slideViewPr>
  <p:outlineViewPr>
    <p:cViewPr>
      <p:scale>
        <a:sx n="33" d="100"/>
        <a:sy n="33" d="100"/>
      </p:scale>
      <p:origin x="0" y="0"/>
    </p:cViewPr>
  </p:outlineViewPr>
  <p:notesTextViewPr>
    <p:cViewPr>
      <p:scale>
        <a:sx n="1" d="1"/>
        <a:sy n="1" d="1"/>
      </p:scale>
      <p:origin x="0" y="-144"/>
    </p:cViewPr>
  </p:notesTextViewPr>
  <p:sorterViewPr>
    <p:cViewPr>
      <p:scale>
        <a:sx n="100" d="100"/>
        <a:sy n="100" d="100"/>
      </p:scale>
      <p:origin x="0" y="0"/>
    </p:cViewPr>
  </p:sorterViewPr>
  <p:notesViewPr>
    <p:cSldViewPr snapToGrid="0">
      <p:cViewPr varScale="1">
        <p:scale>
          <a:sx n="65" d="100"/>
          <a:sy n="65" d="100"/>
        </p:scale>
        <p:origin x="-2170" y="-91"/>
      </p:cViewPr>
      <p:guideLst>
        <p:guide orient="horz" pos="2880"/>
        <p:guide pos="2160"/>
        <p:guide orient="horz" pos="2208"/>
        <p:guide pos="2928"/>
        <p:guide orient="horz" pos="3005"/>
        <p:guide orient="horz" pos="2304"/>
        <p:guide pos="2231"/>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53" tIns="48327" rIns="96653" bIns="48327" rtlCol="0"/>
          <a:lstStyle>
            <a:lvl1pPr algn="r">
              <a:defRPr sz="1200"/>
            </a:lvl1pPr>
          </a:lstStyle>
          <a:p>
            <a:fld id="{193A9309-32A6-4DA9-9543-6523D19E8534}" type="datetimeFigureOut">
              <a:rPr lang="en-US" smtClean="0"/>
              <a:t>9/17/2020</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53" tIns="48327" rIns="96653" bIns="48327" rtlCol="0" anchor="b"/>
          <a:lstStyle>
            <a:lvl1pPr algn="r">
              <a:defRPr sz="1200"/>
            </a:lvl1pPr>
          </a:lstStyle>
          <a:p>
            <a:fld id="{A2F648E2-C651-4AEB-B471-130BC413F6AC}" type="slidenum">
              <a:rPr lang="en-US" smtClean="0"/>
              <a:t>‹#›</a:t>
            </a:fld>
            <a:endParaRPr lang="en-US"/>
          </a:p>
        </p:txBody>
      </p:sp>
    </p:spTree>
    <p:extLst>
      <p:ext uri="{BB962C8B-B14F-4D97-AF65-F5344CB8AC3E}">
        <p14:creationId xmlns:p14="http://schemas.microsoft.com/office/powerpoint/2010/main" val="3665493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36703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5438458" y="2"/>
            <a:ext cx="4160520" cy="367030"/>
          </a:xfrm>
          <a:prstGeom prst="rect">
            <a:avLst/>
          </a:prstGeom>
        </p:spPr>
        <p:txBody>
          <a:bodyPr vert="horz" lIns="96653" tIns="48327" rIns="96653" bIns="48327" rtlCol="0"/>
          <a:lstStyle>
            <a:lvl1pPr algn="r">
              <a:defRPr sz="1200"/>
            </a:lvl1pPr>
          </a:lstStyle>
          <a:p>
            <a:fld id="{0906E89B-7303-40DC-89C4-B5E595EB6BAF}" type="datetimeFigureOut">
              <a:rPr lang="en-US" smtClean="0"/>
              <a:t>9/17/2020</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53" tIns="48327" rIns="96653" bIns="48327" rtlCol="0" anchor="b"/>
          <a:lstStyle>
            <a:lvl1pPr algn="r">
              <a:defRPr sz="1200"/>
            </a:lvl1pPr>
          </a:lstStyle>
          <a:p>
            <a:fld id="{D0E747D6-A8A5-47DF-A677-D937E3BCBA80}" type="slidenum">
              <a:rPr lang="en-US" smtClean="0"/>
              <a:t>‹#›</a:t>
            </a:fld>
            <a:endParaRPr lang="en-US"/>
          </a:p>
        </p:txBody>
      </p:sp>
    </p:spTree>
    <p:extLst>
      <p:ext uri="{BB962C8B-B14F-4D97-AF65-F5344CB8AC3E}">
        <p14:creationId xmlns:p14="http://schemas.microsoft.com/office/powerpoint/2010/main" val="93822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linicaltrials.gov/ct2/show/NCT02913482"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linicaltrials.gov/ct2/show/NCT02908685"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linicaltrials.gov/ct2/show/NCT02913482"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linicaltrials.gov/ct2/show/NCT02908685"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1</a:t>
            </a:fld>
            <a:endParaRPr lang="en-US"/>
          </a:p>
        </p:txBody>
      </p:sp>
    </p:spTree>
    <p:extLst>
      <p:ext uri="{BB962C8B-B14F-4D97-AF65-F5344CB8AC3E}">
        <p14:creationId xmlns:p14="http://schemas.microsoft.com/office/powerpoint/2010/main" val="265682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CHERISH was a 15-month study in 126 patients with later-onset SMA (Type 2 and Type 3), ages 2 to 9 years old. It was a randomized, sham-controlled study, which means individuals were randomly placed into a treated or untreated group. The study evaluated the effect SPINRAZA has on motor function, including upper limb function. The dosing schedule in the study was different than the approved SPINRAZA schedule.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CS2/CS12 was a 3-year study in 28 people with later-onset SMA (Type 2 and Type 3), ages 2 to 16 years old. The studies evaluated the safety and longer-term effects of SPINRAZA on upper limb and motor function, as well as walking ability, in later-onset SMA. Limitations included: The dosing schedule was different than the approved SPINRAZA schedule, and the study was open-label, which means all people received SPINRAZA.</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RULM – Revised Upper Limb Module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HFMS(E) – Hammersmith Functional Motor Scale (Expanded)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b="1" baseline="0" dirty="0" smtClean="0"/>
          </a:p>
        </p:txBody>
      </p:sp>
      <p:sp>
        <p:nvSpPr>
          <p:cNvPr id="4" name="Slide Number Placeholder 3"/>
          <p:cNvSpPr>
            <a:spLocks noGrp="1"/>
          </p:cNvSpPr>
          <p:nvPr>
            <p:ph type="sldNum" sz="quarter" idx="10"/>
          </p:nvPr>
        </p:nvSpPr>
        <p:spPr/>
        <p:txBody>
          <a:bodyPr/>
          <a:lstStyle/>
          <a:p>
            <a:fld id="{D0E747D6-A8A5-47DF-A677-D937E3BCBA80}" type="slidenum">
              <a:rPr lang="en-US" smtClean="0"/>
              <a:t>10</a:t>
            </a:fld>
            <a:endParaRPr lang="en-US"/>
          </a:p>
        </p:txBody>
      </p:sp>
    </p:spTree>
    <p:extLst>
      <p:ext uri="{BB962C8B-B14F-4D97-AF65-F5344CB8AC3E}">
        <p14:creationId xmlns:p14="http://schemas.microsoft.com/office/powerpoint/2010/main" val="134671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last </a:t>
            </a:r>
            <a:r>
              <a:rPr lang="en-US" sz="1200" b="0" i="0" kern="1200" dirty="0" err="1" smtClean="0">
                <a:solidFill>
                  <a:schemeClr val="tx1"/>
                </a:solidFill>
                <a:effectLst/>
                <a:latin typeface="+mn-lt"/>
                <a:ea typeface="+mn-ea"/>
                <a:cs typeface="+mn-cs"/>
              </a:rPr>
              <a:t>spinraza</a:t>
            </a:r>
            <a:r>
              <a:rPr lang="en-US" sz="1200" b="0" i="0" kern="1200" baseline="0" dirty="0" smtClean="0">
                <a:solidFill>
                  <a:schemeClr val="tx1"/>
                </a:solidFill>
                <a:effectLst/>
                <a:latin typeface="+mn-lt"/>
                <a:ea typeface="+mn-ea"/>
                <a:cs typeface="+mn-cs"/>
              </a:rPr>
              <a:t> trial is an ongoing, phase 2, open label, single arm study in </a:t>
            </a:r>
            <a:r>
              <a:rPr lang="en-US" sz="1200" b="0" i="0" kern="1200" dirty="0" smtClean="0">
                <a:solidFill>
                  <a:schemeClr val="tx1"/>
                </a:solidFill>
                <a:effectLst/>
                <a:latin typeface="+mn-lt"/>
                <a:ea typeface="+mn-ea"/>
                <a:cs typeface="+mn-cs"/>
              </a:rPr>
              <a:t>in 25 infants 6 weeks of age and younger who have not yet shown symptoms of SMA. The study is evaluating the effect SPINRAZA has on survival without permanent ventilation and on motor function development.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Preliminary results indicate: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Limitations include: These results are from an ongoing study, which had a small participant size, and the study is open-label, which means all infants in this study receive SPINRAZA.</a:t>
            </a:r>
          </a:p>
          <a:p>
            <a:endParaRPr lang="en-US" baseline="0" dirty="0" smtClean="0"/>
          </a:p>
        </p:txBody>
      </p:sp>
      <p:sp>
        <p:nvSpPr>
          <p:cNvPr id="4" name="Slide Number Placeholder 3"/>
          <p:cNvSpPr>
            <a:spLocks noGrp="1"/>
          </p:cNvSpPr>
          <p:nvPr>
            <p:ph type="sldNum" sz="quarter" idx="10"/>
          </p:nvPr>
        </p:nvSpPr>
        <p:spPr/>
        <p:txBody>
          <a:bodyPr/>
          <a:lstStyle/>
          <a:p>
            <a:fld id="{D0E747D6-A8A5-47DF-A677-D937E3BCBA80}" type="slidenum">
              <a:rPr lang="en-US" smtClean="0"/>
              <a:t>11</a:t>
            </a:fld>
            <a:endParaRPr lang="en-US"/>
          </a:p>
        </p:txBody>
      </p:sp>
    </p:spTree>
    <p:extLst>
      <p:ext uri="{BB962C8B-B14F-4D97-AF65-F5344CB8AC3E}">
        <p14:creationId xmlns:p14="http://schemas.microsoft.com/office/powerpoint/2010/main" val="194141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12</a:t>
            </a:fld>
            <a:endParaRPr lang="en-US"/>
          </a:p>
        </p:txBody>
      </p:sp>
    </p:spTree>
    <p:extLst>
      <p:ext uri="{BB962C8B-B14F-4D97-AF65-F5344CB8AC3E}">
        <p14:creationId xmlns:p14="http://schemas.microsoft.com/office/powerpoint/2010/main" val="3036931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Zolgensma</a:t>
            </a:r>
            <a:r>
              <a:rPr lang="en-US" dirty="0" smtClean="0"/>
              <a:t> has been studied</a:t>
            </a:r>
            <a:r>
              <a:rPr lang="en-US" baseline="0" dirty="0" smtClean="0"/>
              <a:t> in 2 open-label clinical studies: STR1VE and START. Both clinical studies have been completed. Children in both studies had 2 copies of SMN2 and experienced symptoms prior to the age of 6 months. All children received ZOLGENSMA and there was no placebo used.  </a:t>
            </a:r>
          </a:p>
          <a:p>
            <a:endParaRPr lang="en-US" baseline="0" dirty="0" smtClean="0"/>
          </a:p>
          <a:p>
            <a:endParaRPr lang="en-US" baseline="0" dirty="0" smtClean="0"/>
          </a:p>
          <a:p>
            <a:r>
              <a:rPr lang="en-US" baseline="0" dirty="0" smtClean="0"/>
              <a:t>STR1VE: Received FDA approved dose: 1.1 x 10 ^14 vg/kg</a:t>
            </a:r>
          </a:p>
          <a:p>
            <a:endParaRPr lang="en-US" baseline="0" dirty="0" smtClean="0"/>
          </a:p>
          <a:p>
            <a:endParaRPr lang="en-US" baseline="0" dirty="0" smtClean="0"/>
          </a:p>
          <a:p>
            <a:r>
              <a:rPr lang="en-US" baseline="0" dirty="0" smtClean="0"/>
              <a:t>START: 2 groups: high dose group (12 pts) = </a:t>
            </a:r>
            <a:r>
              <a:rPr lang="en-US" baseline="0" dirty="0" err="1" smtClean="0"/>
              <a:t>btwn</a:t>
            </a:r>
            <a:r>
              <a:rPr lang="en-US" baseline="0" dirty="0" smtClean="0"/>
              <a:t> 1.1  x 10^14 and 1.4 x 10^14 vg/kg;    low dose group (3 pts)  = one-third of the dose received by pts in the high dose group</a:t>
            </a:r>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13</a:t>
            </a:fld>
            <a:endParaRPr lang="en-US"/>
          </a:p>
        </p:txBody>
      </p:sp>
    </p:spTree>
    <p:extLst>
      <p:ext uri="{BB962C8B-B14F-4D97-AF65-F5344CB8AC3E}">
        <p14:creationId xmlns:p14="http://schemas.microsoft.com/office/powerpoint/2010/main" val="94095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FDA approved </a:t>
            </a:r>
            <a:r>
              <a:rPr lang="en-US" sz="1200" b="0" i="0" kern="1200" dirty="0" err="1" smtClean="0">
                <a:solidFill>
                  <a:schemeClr val="tx1"/>
                </a:solidFill>
                <a:effectLst/>
                <a:latin typeface="+mn-lt"/>
                <a:ea typeface="+mn-ea"/>
                <a:cs typeface="+mn-cs"/>
              </a:rPr>
              <a:t>Evrysdi</a:t>
            </a:r>
            <a:r>
              <a:rPr lang="en-US" sz="1200" b="0" i="0" kern="1200" dirty="0" smtClean="0">
                <a:solidFill>
                  <a:schemeClr val="tx1"/>
                </a:solidFill>
                <a:effectLst/>
                <a:latin typeface="+mn-lt"/>
                <a:ea typeface="+mn-ea"/>
                <a:cs typeface="+mn-cs"/>
              </a:rPr>
              <a:t> based on data from two phase 3 studies: on positive top-line data from the ongoing Phase 2/3 FIREFISH (</a:t>
            </a:r>
            <a:r>
              <a:rPr lang="en-US" sz="1200" b="0" i="0" u="none" strike="noStrike" kern="1200" dirty="0" smtClean="0">
                <a:solidFill>
                  <a:schemeClr val="tx1"/>
                </a:solidFill>
                <a:effectLst/>
                <a:latin typeface="+mn-lt"/>
                <a:ea typeface="+mn-ea"/>
                <a:cs typeface="+mn-cs"/>
                <a:hlinkClick r:id="rId3"/>
              </a:rPr>
              <a:t>NCT02913482</a:t>
            </a:r>
            <a:r>
              <a:rPr lang="en-US" sz="1200" b="0" i="0" kern="1200" dirty="0" smtClean="0">
                <a:solidFill>
                  <a:schemeClr val="tx1"/>
                </a:solidFill>
                <a:effectLst/>
                <a:latin typeface="+mn-lt"/>
                <a:ea typeface="+mn-ea"/>
                <a:cs typeface="+mn-cs"/>
              </a:rPr>
              <a:t>) and SUNFISH (</a:t>
            </a:r>
            <a:r>
              <a:rPr lang="en-US" sz="1200" b="0" i="0" u="none" strike="noStrike" kern="1200" dirty="0" smtClean="0">
                <a:solidFill>
                  <a:schemeClr val="tx1"/>
                </a:solidFill>
                <a:effectLst/>
                <a:latin typeface="+mn-lt"/>
                <a:ea typeface="+mn-ea"/>
                <a:cs typeface="+mn-cs"/>
                <a:hlinkClick r:id="rId4"/>
              </a:rPr>
              <a:t>NCT02908685</a:t>
            </a:r>
            <a:r>
              <a:rPr lang="en-US" sz="1200" b="0" i="0" kern="1200" dirty="0" smtClean="0">
                <a:solidFill>
                  <a:schemeClr val="tx1"/>
                </a:solidFill>
                <a:effectLst/>
                <a:latin typeface="+mn-lt"/>
                <a:ea typeface="+mn-ea"/>
                <a:cs typeface="+mn-cs"/>
              </a:rPr>
              <a:t>) trials.</a:t>
            </a:r>
            <a:endParaRPr lang="en-US" baseline="0" dirty="0" smtClean="0"/>
          </a:p>
        </p:txBody>
      </p:sp>
      <p:sp>
        <p:nvSpPr>
          <p:cNvPr id="4" name="Slide Number Placeholder 3"/>
          <p:cNvSpPr>
            <a:spLocks noGrp="1"/>
          </p:cNvSpPr>
          <p:nvPr>
            <p:ph type="sldNum" sz="quarter" idx="10"/>
          </p:nvPr>
        </p:nvSpPr>
        <p:spPr/>
        <p:txBody>
          <a:bodyPr/>
          <a:lstStyle/>
          <a:p>
            <a:fld id="{D0E747D6-A8A5-47DF-A677-D937E3BCBA80}" type="slidenum">
              <a:rPr lang="en-US" smtClean="0"/>
              <a:t>14</a:t>
            </a:fld>
            <a:endParaRPr lang="en-US"/>
          </a:p>
        </p:txBody>
      </p:sp>
    </p:spTree>
    <p:extLst>
      <p:ext uri="{BB962C8B-B14F-4D97-AF65-F5344CB8AC3E}">
        <p14:creationId xmlns:p14="http://schemas.microsoft.com/office/powerpoint/2010/main" val="3780332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FDA approved </a:t>
            </a:r>
            <a:r>
              <a:rPr lang="en-US" sz="1200" b="0" i="0" kern="1200" dirty="0" err="1" smtClean="0">
                <a:solidFill>
                  <a:schemeClr val="tx1"/>
                </a:solidFill>
                <a:effectLst/>
                <a:latin typeface="+mn-lt"/>
                <a:ea typeface="+mn-ea"/>
                <a:cs typeface="+mn-cs"/>
              </a:rPr>
              <a:t>Evrysdi</a:t>
            </a:r>
            <a:r>
              <a:rPr lang="en-US" sz="1200" b="0" i="0" kern="1200" dirty="0" smtClean="0">
                <a:solidFill>
                  <a:schemeClr val="tx1"/>
                </a:solidFill>
                <a:effectLst/>
                <a:latin typeface="+mn-lt"/>
                <a:ea typeface="+mn-ea"/>
                <a:cs typeface="+mn-cs"/>
              </a:rPr>
              <a:t> based on data from two phase 3 studies: on positive top-line data from the ongoing Phase 2/3 FIREFISH (</a:t>
            </a:r>
            <a:r>
              <a:rPr lang="en-US" sz="1200" b="0" i="0" u="none" strike="noStrike" kern="1200" dirty="0" smtClean="0">
                <a:solidFill>
                  <a:schemeClr val="tx1"/>
                </a:solidFill>
                <a:effectLst/>
                <a:latin typeface="+mn-lt"/>
                <a:ea typeface="+mn-ea"/>
                <a:cs typeface="+mn-cs"/>
                <a:hlinkClick r:id="rId3"/>
              </a:rPr>
              <a:t>NCT02913482</a:t>
            </a:r>
            <a:r>
              <a:rPr lang="en-US" sz="1200" b="0" i="0" kern="1200" dirty="0" smtClean="0">
                <a:solidFill>
                  <a:schemeClr val="tx1"/>
                </a:solidFill>
                <a:effectLst/>
                <a:latin typeface="+mn-lt"/>
                <a:ea typeface="+mn-ea"/>
                <a:cs typeface="+mn-cs"/>
              </a:rPr>
              <a:t>) and SUNFISH (</a:t>
            </a:r>
            <a:r>
              <a:rPr lang="en-US" sz="1200" b="0" i="0" u="none" strike="noStrike" kern="1200" dirty="0" smtClean="0">
                <a:solidFill>
                  <a:schemeClr val="tx1"/>
                </a:solidFill>
                <a:effectLst/>
                <a:latin typeface="+mn-lt"/>
                <a:ea typeface="+mn-ea"/>
                <a:cs typeface="+mn-cs"/>
                <a:hlinkClick r:id="rId4"/>
              </a:rPr>
              <a:t>NCT02908685</a:t>
            </a:r>
            <a:r>
              <a:rPr lang="en-US" sz="1200" b="0" i="0" kern="1200" dirty="0" smtClean="0">
                <a:solidFill>
                  <a:schemeClr val="tx1"/>
                </a:solidFill>
                <a:effectLst/>
                <a:latin typeface="+mn-lt"/>
                <a:ea typeface="+mn-ea"/>
                <a:cs typeface="+mn-cs"/>
              </a:rPr>
              <a:t>) trials.</a:t>
            </a:r>
            <a:endParaRPr lang="en-US" baseline="0"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FIREFISH (NCT02913482) – an open-label, two-part pivotal clinical trial in infants with Type 1 SMA. Part 1 was a dose-escalation study in 21 infants with the primary objective of assessing the safety profile of </a:t>
            </a:r>
            <a:r>
              <a:rPr lang="en-US" sz="1200" b="0" i="0" kern="1200" dirty="0" err="1" smtClean="0">
                <a:solidFill>
                  <a:schemeClr val="tx1"/>
                </a:solidFill>
                <a:effectLst/>
                <a:latin typeface="+mn-lt"/>
                <a:ea typeface="+mn-ea"/>
                <a:cs typeface="+mn-cs"/>
              </a:rPr>
              <a:t>risdiplam</a:t>
            </a:r>
            <a:r>
              <a:rPr lang="en-US" sz="1200" b="0" i="0" kern="1200" dirty="0" smtClean="0">
                <a:solidFill>
                  <a:schemeClr val="tx1"/>
                </a:solidFill>
                <a:effectLst/>
                <a:latin typeface="+mn-lt"/>
                <a:ea typeface="+mn-ea"/>
                <a:cs typeface="+mn-cs"/>
              </a:rPr>
              <a:t> in infants and determining the dose for Part 2. Part 2 is a pivotal, single-arm study of </a:t>
            </a:r>
            <a:r>
              <a:rPr lang="en-US" sz="1200" b="0" i="0" kern="1200" dirty="0" err="1" smtClean="0">
                <a:solidFill>
                  <a:schemeClr val="tx1"/>
                </a:solidFill>
                <a:effectLst/>
                <a:latin typeface="+mn-lt"/>
                <a:ea typeface="+mn-ea"/>
                <a:cs typeface="+mn-cs"/>
              </a:rPr>
              <a:t>risdiplam</a:t>
            </a:r>
            <a:r>
              <a:rPr lang="en-US" sz="1200" b="0" i="0" kern="1200" dirty="0" smtClean="0">
                <a:solidFill>
                  <a:schemeClr val="tx1"/>
                </a:solidFill>
                <a:effectLst/>
                <a:latin typeface="+mn-lt"/>
                <a:ea typeface="+mn-ea"/>
                <a:cs typeface="+mn-cs"/>
              </a:rPr>
              <a:t> in 41 infants with Type 1 SMA treated for 24 months, followed by an open-label extension. Enrollment for Part 2 was completed in November 2018. The primary objective of Part 2 was to assess efficacy as measured by the proportion of infants sitting without support after 12 months of treatment, as assessed in the Gross Motor Scale of the Bayley Scales of Infant and Toddler Development – Third Edition (BSID-III) (defined as sitting without support for 5 seconds). The study met its primary endpoint.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SUNFISH (NCT02908685) – SUNFISH is a two-part, double-blind, placebo controlled pivotal study in people aged 2-25 years with Types 2 or 3 SMA. Part 1 (n=51) determined the dose for the confirmatory Part 2. Part 2 (n=180) evaluated motor function using total score of Motor Function Measure 32 (MFM-32) at 12 months. MFM-32 is a validated scale used to evaluate fine and gross motor function in people with neurological disorders, including SMA. The study met its primary endpoint. Most common adverse events in Part 1 of the SUNFISH study were fever (pyrexia; 55%), cough (35%), vomiting (33%), upper respiratory tract infections (31%), cold (</a:t>
            </a:r>
            <a:r>
              <a:rPr lang="en-US" sz="1200" b="0" i="0" kern="1200" dirty="0" err="1" smtClean="0">
                <a:solidFill>
                  <a:schemeClr val="tx1"/>
                </a:solidFill>
                <a:effectLst/>
                <a:latin typeface="+mn-lt"/>
                <a:ea typeface="+mn-ea"/>
                <a:cs typeface="+mn-cs"/>
              </a:rPr>
              <a:t>nasopharyngitis</a:t>
            </a:r>
            <a:r>
              <a:rPr lang="en-US" sz="1200" b="0" i="0" kern="1200" dirty="0" smtClean="0">
                <a:solidFill>
                  <a:schemeClr val="tx1"/>
                </a:solidFill>
                <a:effectLst/>
                <a:latin typeface="+mn-lt"/>
                <a:ea typeface="+mn-ea"/>
                <a:cs typeface="+mn-cs"/>
              </a:rPr>
              <a:t>; 24), and sore throat (oropharyngeal pain; 22%)</a:t>
            </a:r>
          </a:p>
          <a:p>
            <a:r>
              <a:rPr lang="en-US" sz="1200" b="0" i="0" u="sng" kern="1200" dirty="0" smtClean="0">
                <a:solidFill>
                  <a:schemeClr val="tx1"/>
                </a:solidFill>
                <a:effectLst/>
                <a:latin typeface="+mn-lt"/>
                <a:ea typeface="+mn-ea"/>
                <a:cs typeface="+mn-cs"/>
              </a:rPr>
              <a:t>Part 1 2-yr</a:t>
            </a:r>
            <a:r>
              <a:rPr lang="en-US" sz="1200" b="0" i="0" u="sng" kern="1200" baseline="0" dirty="0" smtClean="0">
                <a:solidFill>
                  <a:schemeClr val="tx1"/>
                </a:solidFill>
                <a:effectLst/>
                <a:latin typeface="+mn-lt"/>
                <a:ea typeface="+mn-ea"/>
                <a:cs typeface="+mn-cs"/>
              </a:rPr>
              <a:t> data: </a:t>
            </a:r>
            <a:r>
              <a:rPr lang="en-US" sz="1200" b="0" i="0" u="sng" kern="1200" dirty="0" smtClean="0">
                <a:solidFill>
                  <a:schemeClr val="tx1"/>
                </a:solidFill>
                <a:effectLst/>
                <a:latin typeface="+mn-lt"/>
                <a:ea typeface="+mn-ea"/>
                <a:cs typeface="+mn-cs"/>
              </a:rPr>
              <a:t>Results also showed that treatment with </a:t>
            </a:r>
            <a:r>
              <a:rPr lang="en-US" sz="1200" b="0" i="0" u="sng" kern="1200" dirty="0" err="1" smtClean="0">
                <a:solidFill>
                  <a:schemeClr val="tx1"/>
                </a:solidFill>
                <a:effectLst/>
                <a:latin typeface="+mn-lt"/>
                <a:ea typeface="+mn-ea"/>
                <a:cs typeface="+mn-cs"/>
              </a:rPr>
              <a:t>risdiplam</a:t>
            </a:r>
            <a:r>
              <a:rPr lang="en-US" sz="1200" b="0" i="0" u="sng" kern="1200" dirty="0" smtClean="0">
                <a:solidFill>
                  <a:schemeClr val="tx1"/>
                </a:solidFill>
                <a:effectLst/>
                <a:latin typeface="+mn-lt"/>
                <a:ea typeface="+mn-ea"/>
                <a:cs typeface="+mn-cs"/>
              </a:rPr>
              <a:t> led to a median two-fold increase in blood SMN protein levels after four weeks, which was sustained for at least 24 months.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JEWELFISH (NCT03032172) – an open-label exploratory trial in people with SMA aged 6 months-60 years who have been previously treated with SMA-directed therapies. The study has completed recruitment (n=174). Most common adverse events were upper respiratory tract infections (13%), headache (12%), fever (8%), diarrhea (8%), </a:t>
            </a:r>
            <a:r>
              <a:rPr lang="en-US" sz="1200" b="0" i="0" kern="1200" dirty="0" err="1" smtClean="0">
                <a:solidFill>
                  <a:schemeClr val="tx1"/>
                </a:solidFill>
                <a:effectLst/>
                <a:latin typeface="+mn-lt"/>
                <a:ea typeface="+mn-ea"/>
                <a:cs typeface="+mn-cs"/>
              </a:rPr>
              <a:t>nasopharyngitis</a:t>
            </a:r>
            <a:r>
              <a:rPr lang="en-US" sz="1200" b="0" i="0" kern="1200" dirty="0" smtClean="0">
                <a:solidFill>
                  <a:schemeClr val="tx1"/>
                </a:solidFill>
                <a:effectLst/>
                <a:latin typeface="+mn-lt"/>
                <a:ea typeface="+mn-ea"/>
                <a:cs typeface="+mn-cs"/>
              </a:rPr>
              <a:t> (7%) and nausea (7%).</a:t>
            </a:r>
            <a:r>
              <a:rPr lang="en-US" sz="1200" b="0" i="0" u="sng" kern="1200" dirty="0" smtClean="0">
                <a:solidFill>
                  <a:schemeClr val="tx1"/>
                </a:solidFill>
                <a:effectLst/>
                <a:latin typeface="+mn-lt"/>
                <a:ea typeface="+mn-ea"/>
                <a:cs typeface="+mn-cs"/>
              </a:rPr>
              <a:t>Among the patients who completed 12 months of treatment with </a:t>
            </a:r>
            <a:r>
              <a:rPr lang="en-US" sz="1200" b="0" i="0" u="sng" kern="1200" dirty="0" err="1" smtClean="0">
                <a:solidFill>
                  <a:schemeClr val="tx1"/>
                </a:solidFill>
                <a:effectLst/>
                <a:latin typeface="+mn-lt"/>
                <a:ea typeface="+mn-ea"/>
                <a:cs typeface="+mn-cs"/>
              </a:rPr>
              <a:t>risdiplam</a:t>
            </a:r>
            <a:r>
              <a:rPr lang="en-US" sz="1200" b="0" i="0" u="sng" kern="1200" dirty="0" smtClean="0">
                <a:solidFill>
                  <a:schemeClr val="tx1"/>
                </a:solidFill>
                <a:effectLst/>
                <a:latin typeface="+mn-lt"/>
                <a:ea typeface="+mn-ea"/>
                <a:cs typeface="+mn-cs"/>
              </a:rPr>
              <a:t>, a median two-fold increase in SMN protein versus baseline was observed (n=18). An early assessment of safety showed a consistent safety profile compared to treatment-naive patients. Of the 174 patients enrolled, 76 were previously treated with </a:t>
            </a:r>
            <a:r>
              <a:rPr lang="en-US" sz="1200" b="0" i="0" u="sng" kern="1200" dirty="0" err="1" smtClean="0">
                <a:solidFill>
                  <a:schemeClr val="tx1"/>
                </a:solidFill>
                <a:effectLst/>
                <a:latin typeface="+mn-lt"/>
                <a:ea typeface="+mn-ea"/>
                <a:cs typeface="+mn-cs"/>
              </a:rPr>
              <a:t>nusinersen</a:t>
            </a:r>
            <a:r>
              <a:rPr lang="en-US" sz="1200" b="0" i="0" u="sng" kern="1200" dirty="0" smtClean="0">
                <a:solidFill>
                  <a:schemeClr val="tx1"/>
                </a:solidFill>
                <a:effectLst/>
                <a:latin typeface="+mn-lt"/>
                <a:ea typeface="+mn-ea"/>
                <a:cs typeface="+mn-cs"/>
              </a:rPr>
              <a:t> and 14 with </a:t>
            </a:r>
            <a:r>
              <a:rPr lang="en-US" sz="1200" b="0" i="0" u="sng" kern="1200" dirty="0" err="1" smtClean="0">
                <a:solidFill>
                  <a:schemeClr val="tx1"/>
                </a:solidFill>
                <a:effectLst/>
                <a:latin typeface="+mn-lt"/>
                <a:ea typeface="+mn-ea"/>
                <a:cs typeface="+mn-cs"/>
              </a:rPr>
              <a:t>onasemnogene</a:t>
            </a:r>
            <a:r>
              <a:rPr lang="en-US" sz="1200" b="0" i="0" u="sng" kern="1200" dirty="0" smtClean="0">
                <a:solidFill>
                  <a:schemeClr val="tx1"/>
                </a:solidFill>
                <a:effectLst/>
                <a:latin typeface="+mn-lt"/>
                <a:ea typeface="+mn-ea"/>
                <a:cs typeface="+mn-cs"/>
              </a:rPr>
              <a:t> </a:t>
            </a:r>
            <a:r>
              <a:rPr lang="en-US" sz="1200" b="0" i="0" u="sng" kern="1200" dirty="0" err="1" smtClean="0">
                <a:solidFill>
                  <a:schemeClr val="tx1"/>
                </a:solidFill>
                <a:effectLst/>
                <a:latin typeface="+mn-lt"/>
                <a:ea typeface="+mn-ea"/>
                <a:cs typeface="+mn-cs"/>
              </a:rPr>
              <a:t>abeparvovec</a:t>
            </a:r>
            <a:r>
              <a:rPr lang="en-US" sz="1200" b="0" i="0" u="sng" kern="1200" dirty="0" smtClean="0">
                <a:solidFill>
                  <a:schemeClr val="tx1"/>
                </a:solidFill>
                <a:effectLst/>
                <a:latin typeface="+mn-lt"/>
                <a:ea typeface="+mn-ea"/>
                <a:cs typeface="+mn-cs"/>
              </a:rPr>
              <a:t>. The remaining 83 patients had been treated with compounds then being developed by Genentech</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RAINBOWFISH (NCT03779334) – an open-label, single-arm, multicenter study, investigating the efficacy, safety, pharmacokinetics and pharmacodynamics of </a:t>
            </a:r>
            <a:r>
              <a:rPr lang="en-US" sz="1200" b="0" i="0" kern="1200" dirty="0" err="1" smtClean="0">
                <a:solidFill>
                  <a:schemeClr val="tx1"/>
                </a:solidFill>
                <a:effectLst/>
                <a:latin typeface="+mn-lt"/>
                <a:ea typeface="+mn-ea"/>
                <a:cs typeface="+mn-cs"/>
              </a:rPr>
              <a:t>risdiplam</a:t>
            </a:r>
            <a:r>
              <a:rPr lang="en-US" sz="1200" b="0" i="0" kern="1200" dirty="0" smtClean="0">
                <a:solidFill>
                  <a:schemeClr val="tx1"/>
                </a:solidFill>
                <a:effectLst/>
                <a:latin typeface="+mn-lt"/>
                <a:ea typeface="+mn-ea"/>
                <a:cs typeface="+mn-cs"/>
              </a:rPr>
              <a:t> in babies (~n=25), from birth to six weeks of age (at first dose) with genetically diagnosed SMA who are not yet presenting with symptoms. The study is currently recruiting.</a:t>
            </a:r>
          </a:p>
          <a:p>
            <a:r>
              <a:rPr lang="en-US" sz="1200" b="0" i="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15</a:t>
            </a:fld>
            <a:endParaRPr lang="en-US"/>
          </a:p>
        </p:txBody>
      </p:sp>
    </p:spTree>
    <p:extLst>
      <p:ext uri="{BB962C8B-B14F-4D97-AF65-F5344CB8AC3E}">
        <p14:creationId xmlns:p14="http://schemas.microsoft.com/office/powerpoint/2010/main" val="3418670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FIREFISH (NCT02913482) – The</a:t>
            </a:r>
            <a:r>
              <a:rPr lang="en-US" sz="1200" b="0" i="0" kern="1200" baseline="0" dirty="0" smtClean="0">
                <a:solidFill>
                  <a:schemeClr val="tx1"/>
                </a:solidFill>
                <a:effectLst/>
                <a:latin typeface="+mn-lt"/>
                <a:ea typeface="+mn-ea"/>
                <a:cs typeface="+mn-cs"/>
              </a:rPr>
              <a:t> results</a:t>
            </a:r>
            <a:r>
              <a:rPr lang="en-US" sz="1200" b="0" i="0" kern="1200" dirty="0" smtClean="0">
                <a:solidFill>
                  <a:schemeClr val="tx1"/>
                </a:solidFill>
                <a:effectLst/>
                <a:latin typeface="+mn-lt"/>
                <a:ea typeface="+mn-ea"/>
                <a:cs typeface="+mn-cs"/>
              </a:rPr>
              <a:t> of Part 1 from the</a:t>
            </a:r>
            <a:r>
              <a:rPr lang="en-US" sz="1200" b="0" i="0" kern="1200" baseline="0" dirty="0" smtClean="0">
                <a:solidFill>
                  <a:schemeClr val="tx1"/>
                </a:solidFill>
                <a:effectLst/>
                <a:latin typeface="+mn-lt"/>
                <a:ea typeface="+mn-ea"/>
                <a:cs typeface="+mn-cs"/>
              </a:rPr>
              <a:t> FIREFISH trial included 21 patients enrolled in 1 of 2 dosage cohorts. There are 17 pts in the higher dosage (recommended dose) cohort and 4 pts in the low-dosage cohort. Of the higher dosage cohort (pts that received the recommended dose cohort), 41% (7/17) were able to sit independently for 5 or more seconds after 12 months of therapy. 90% of patients were alive without permanent ventilation beyond the expected age of 14 months </a:t>
            </a:r>
            <a:r>
              <a:rPr lang="en-US" dirty="0" smtClean="0"/>
              <a:t>(and reached 15 months of age or older).</a:t>
            </a:r>
            <a:r>
              <a:rPr lang="en-US" sz="1200" b="0" i="0" kern="1200" baseline="0" dirty="0" smtClean="0">
                <a:solidFill>
                  <a:schemeClr val="tx1"/>
                </a:solidFill>
                <a:effectLst/>
                <a:latin typeface="+mn-lt"/>
                <a:ea typeface="+mn-ea"/>
                <a:cs typeface="+mn-cs"/>
              </a:rPr>
              <a:t> After a minimum of 23 months of treatment, 81% of all pts were alive without permanent ventilation (</a:t>
            </a:r>
            <a:r>
              <a:rPr lang="en-US" dirty="0" smtClean="0"/>
              <a:t>reached an age of 28 months or older; median 32 months; range 28 to 45 months)</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SUNFISH (NCT02908685) – The results of Part 2 from the SUNFISH trial included 180 patients. 71% have type 2 SMA and 29% have</a:t>
            </a:r>
            <a:r>
              <a:rPr lang="en-US" sz="1200" b="0" i="0" kern="1200" baseline="0" dirty="0" smtClean="0">
                <a:solidFill>
                  <a:schemeClr val="tx1"/>
                </a:solidFill>
                <a:effectLst/>
                <a:latin typeface="+mn-lt"/>
                <a:ea typeface="+mn-ea"/>
                <a:cs typeface="+mn-cs"/>
              </a:rPr>
              <a:t> type 3 SMA and 120 pts received </a:t>
            </a:r>
            <a:r>
              <a:rPr lang="en-US" sz="1200" b="0" i="0" kern="1200" baseline="0" dirty="0" err="1" smtClean="0">
                <a:solidFill>
                  <a:schemeClr val="tx1"/>
                </a:solidFill>
                <a:effectLst/>
                <a:latin typeface="+mn-lt"/>
                <a:ea typeface="+mn-ea"/>
                <a:cs typeface="+mn-cs"/>
              </a:rPr>
              <a:t>risdiplam</a:t>
            </a:r>
            <a:r>
              <a:rPr lang="en-US" sz="1200" b="0" i="0" kern="1200" baseline="0" dirty="0" smtClean="0">
                <a:solidFill>
                  <a:schemeClr val="tx1"/>
                </a:solidFill>
                <a:effectLst/>
                <a:latin typeface="+mn-lt"/>
                <a:ea typeface="+mn-ea"/>
                <a:cs typeface="+mn-cs"/>
              </a:rPr>
              <a:t> while 60 pts received placebo. The MFM32 (Motor Function Measure 32) score change from baseline at month 12 was 1.36 treated vs -0.19 placebo group. The proportion of pts with a change from MFM32 baseline total score of 3 or more at month 12 is 38.3% treated vs 23.7% placebo.  RULM change from baseline in total score at month 12 was 1.61 treated vs 0.02 placebo grp. (DO not have to include in audio just additional information: Part 2 data was the only data within the package insert; </a:t>
            </a:r>
            <a:r>
              <a:rPr lang="en-US" sz="1200" b="0" i="0" u="sng" kern="1200" dirty="0" smtClean="0">
                <a:solidFill>
                  <a:schemeClr val="tx1"/>
                </a:solidFill>
                <a:effectLst/>
                <a:latin typeface="+mn-lt"/>
                <a:ea typeface="+mn-ea"/>
                <a:cs typeface="+mn-cs"/>
              </a:rPr>
              <a:t>Part 1 2-yr</a:t>
            </a:r>
            <a:r>
              <a:rPr lang="en-US" sz="1200" b="0" i="0" u="sng" kern="1200" baseline="0" dirty="0" smtClean="0">
                <a:solidFill>
                  <a:schemeClr val="tx1"/>
                </a:solidFill>
                <a:effectLst/>
                <a:latin typeface="+mn-lt"/>
                <a:ea typeface="+mn-ea"/>
                <a:cs typeface="+mn-cs"/>
              </a:rPr>
              <a:t> data: </a:t>
            </a:r>
            <a:r>
              <a:rPr lang="en-US" sz="1200" b="0" i="0" u="sng" kern="1200" dirty="0" smtClean="0">
                <a:solidFill>
                  <a:schemeClr val="tx1"/>
                </a:solidFill>
                <a:effectLst/>
                <a:latin typeface="+mn-lt"/>
                <a:ea typeface="+mn-ea"/>
                <a:cs typeface="+mn-cs"/>
              </a:rPr>
              <a:t>Results also showed that treatment with </a:t>
            </a:r>
            <a:r>
              <a:rPr lang="en-US" sz="1200" b="0" i="0" u="sng" kern="1200" dirty="0" err="1" smtClean="0">
                <a:solidFill>
                  <a:schemeClr val="tx1"/>
                </a:solidFill>
                <a:effectLst/>
                <a:latin typeface="+mn-lt"/>
                <a:ea typeface="+mn-ea"/>
                <a:cs typeface="+mn-cs"/>
              </a:rPr>
              <a:t>risdiplam</a:t>
            </a:r>
            <a:r>
              <a:rPr lang="en-US" sz="1200" b="0" i="0" u="sng" kern="1200" dirty="0" smtClean="0">
                <a:solidFill>
                  <a:schemeClr val="tx1"/>
                </a:solidFill>
                <a:effectLst/>
                <a:latin typeface="+mn-lt"/>
                <a:ea typeface="+mn-ea"/>
                <a:cs typeface="+mn-cs"/>
              </a:rPr>
              <a:t> led to a median two-fold increase in blood SMN protein levels after four weeks, which was sustained for at least 24 months).</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16</a:t>
            </a:fld>
            <a:endParaRPr lang="en-US"/>
          </a:p>
        </p:txBody>
      </p:sp>
    </p:spTree>
    <p:extLst>
      <p:ext uri="{BB962C8B-B14F-4D97-AF65-F5344CB8AC3E}">
        <p14:creationId xmlns:p14="http://schemas.microsoft.com/office/powerpoint/2010/main" val="1772096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ICER developed 3 economic models that evaluated the cost-effectiveness of </a:t>
            </a:r>
            <a:r>
              <a:rPr lang="en-US" sz="1200" b="0" i="0" u="none" strike="noStrike" kern="1200" baseline="0" dirty="0" err="1" smtClean="0">
                <a:solidFill>
                  <a:schemeClr val="tx1"/>
                </a:solidFill>
                <a:latin typeface="+mn-lt"/>
                <a:ea typeface="+mn-ea"/>
                <a:cs typeface="+mn-cs"/>
              </a:rPr>
              <a:t>Spinraza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each compared to best supportive care. The models included 1) one for symptomatic patients with infantile-onset (Type I) SMA; 2) one for symptomatic patients with later-onset (Type II/III) SMA; and 3) one for </a:t>
            </a:r>
            <a:r>
              <a:rPr lang="en-US" sz="1200" b="0" i="0" u="none" strike="noStrike" kern="1200" baseline="0" dirty="0" err="1" smtClean="0">
                <a:solidFill>
                  <a:schemeClr val="tx1"/>
                </a:solidFill>
                <a:latin typeface="+mn-lt"/>
                <a:ea typeface="+mn-ea"/>
                <a:cs typeface="+mn-cs"/>
              </a:rPr>
              <a:t>presymptomatic</a:t>
            </a:r>
            <a:r>
              <a:rPr lang="en-US" sz="1200" b="0" i="0" u="none" strike="noStrike" kern="1200" baseline="0" dirty="0" smtClean="0">
                <a:solidFill>
                  <a:schemeClr val="tx1"/>
                </a:solidFill>
                <a:latin typeface="+mn-lt"/>
                <a:ea typeface="+mn-ea"/>
                <a:cs typeface="+mn-cs"/>
              </a:rPr>
              <a:t> SMA patients.  Only type 1 SMA evaluation will be discussed in this presentation since both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Spinraza</a:t>
            </a:r>
            <a:r>
              <a:rPr lang="en-US" sz="1200" b="0" i="0" u="none" strike="noStrike" kern="1200" baseline="0" dirty="0" smtClean="0">
                <a:solidFill>
                  <a:schemeClr val="tx1"/>
                </a:solidFill>
                <a:latin typeface="+mn-lt"/>
                <a:ea typeface="+mn-ea"/>
                <a:cs typeface="+mn-cs"/>
              </a:rPr>
              <a:t> has efficacy data in this population.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the time of the ICER Analysis,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was not yet FDA approved. Clinical Efficacy was taken from the one pivotal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study for analysis. ICER determined that both </a:t>
            </a:r>
            <a:r>
              <a:rPr lang="en-US" sz="1200" b="0" i="0" u="none" strike="noStrike" kern="1200" baseline="0" dirty="0" err="1" smtClean="0">
                <a:solidFill>
                  <a:schemeClr val="tx1"/>
                </a:solidFill>
                <a:latin typeface="+mn-lt"/>
                <a:ea typeface="+mn-ea"/>
                <a:cs typeface="+mn-cs"/>
              </a:rPr>
              <a:t>Spinraza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provided clinical benefit</a:t>
            </a:r>
          </a:p>
          <a:p>
            <a:r>
              <a:rPr lang="en-US" sz="1200" b="0" i="0" u="none" strike="noStrike" kern="1200" baseline="0" dirty="0" smtClean="0">
                <a:solidFill>
                  <a:schemeClr val="tx1"/>
                </a:solidFill>
                <a:latin typeface="+mn-lt"/>
                <a:ea typeface="+mn-ea"/>
                <a:cs typeface="+mn-cs"/>
              </a:rPr>
              <a:t>Compared to Supportive Care in type 1 SMA.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tables on this slide reflects model results from the health care sector perspective. The modified societal perspective analysis produced similar results (not presented in this slide deck).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Both </a:t>
            </a:r>
            <a:r>
              <a:rPr lang="en-US" sz="1200" b="0" i="0" u="none" strike="noStrike" kern="1200" baseline="0" dirty="0" err="1" smtClean="0">
                <a:solidFill>
                  <a:schemeClr val="tx1"/>
                </a:solidFill>
                <a:latin typeface="+mn-lt"/>
                <a:ea typeface="+mn-ea"/>
                <a:cs typeface="+mn-cs"/>
              </a:rPr>
              <a:t>Spinraza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resulted in more QALYs and life years gained relative to BSC, resulting in incremental cost effectiveness ratios of approximately $1.1 million per QALY for </a:t>
            </a:r>
            <a:r>
              <a:rPr lang="en-US" sz="1200" b="0" i="0" u="none" strike="noStrike" kern="1200" baseline="0" dirty="0" err="1" smtClean="0">
                <a:solidFill>
                  <a:schemeClr val="tx1"/>
                </a:solidFill>
                <a:latin typeface="+mn-lt"/>
                <a:ea typeface="+mn-ea"/>
                <a:cs typeface="+mn-cs"/>
              </a:rPr>
              <a:t>Spinraza</a:t>
            </a:r>
            <a:r>
              <a:rPr lang="en-US" sz="1200" b="0" i="0" u="none" strike="noStrike" kern="1200" baseline="0" dirty="0" smtClean="0">
                <a:solidFill>
                  <a:schemeClr val="tx1"/>
                </a:solidFill>
                <a:latin typeface="+mn-lt"/>
                <a:ea typeface="+mn-ea"/>
                <a:cs typeface="+mn-cs"/>
              </a:rPr>
              <a:t> and approximately $243,000 per QALY for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The cost per life year (LY) gained for </a:t>
            </a:r>
            <a:r>
              <a:rPr lang="en-US" sz="1200" b="0" i="0" u="none" strike="noStrike" kern="1200" baseline="0" dirty="0" err="1" smtClean="0">
                <a:solidFill>
                  <a:schemeClr val="tx1"/>
                </a:solidFill>
                <a:latin typeface="+mn-lt"/>
                <a:ea typeface="+mn-ea"/>
                <a:cs typeface="+mn-cs"/>
              </a:rPr>
              <a:t>Spinraza</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Zolgensma</a:t>
            </a:r>
            <a:r>
              <a:rPr lang="en-US" sz="1200" b="0" i="0" u="none" strike="noStrike" kern="1200" baseline="0" dirty="0" smtClean="0">
                <a:solidFill>
                  <a:schemeClr val="tx1"/>
                </a:solidFill>
                <a:latin typeface="+mn-lt"/>
                <a:ea typeface="+mn-ea"/>
                <a:cs typeface="+mn-cs"/>
              </a:rPr>
              <a:t> were approximately $590,000 and $182,000, respectively. This does not meet the reasonable suggested upper bound for an intervention to be deemed cost effective.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Models for later onset SMA (type 2/3) and </a:t>
            </a:r>
            <a:r>
              <a:rPr lang="en-US" sz="1200" b="0" i="0" u="none" strike="noStrike" kern="1200" baseline="0" dirty="0" err="1" smtClean="0">
                <a:solidFill>
                  <a:schemeClr val="tx1"/>
                </a:solidFill>
                <a:latin typeface="+mn-lt"/>
                <a:ea typeface="+mn-ea"/>
                <a:cs typeface="+mn-cs"/>
              </a:rPr>
              <a:t>presymptomatic</a:t>
            </a:r>
            <a:r>
              <a:rPr lang="en-US" sz="1200" b="0" i="0" u="none" strike="noStrike" kern="1200" baseline="0" dirty="0" smtClean="0">
                <a:solidFill>
                  <a:schemeClr val="tx1"/>
                </a:solidFill>
                <a:latin typeface="+mn-lt"/>
                <a:ea typeface="+mn-ea"/>
                <a:cs typeface="+mn-cs"/>
              </a:rPr>
              <a:t> SMA specific to </a:t>
            </a:r>
            <a:r>
              <a:rPr lang="en-US" sz="1200" b="0" i="0" u="none" strike="noStrike" kern="1200" baseline="0" dirty="0" err="1" smtClean="0">
                <a:solidFill>
                  <a:schemeClr val="tx1"/>
                </a:solidFill>
                <a:latin typeface="+mn-lt"/>
                <a:ea typeface="+mn-ea"/>
                <a:cs typeface="+mn-cs"/>
              </a:rPr>
              <a:t>Spinraza</a:t>
            </a:r>
            <a:r>
              <a:rPr lang="en-US" sz="1200" b="0" i="0" u="none" strike="noStrike" kern="1200" baseline="0" dirty="0" smtClean="0">
                <a:solidFill>
                  <a:schemeClr val="tx1"/>
                </a:solidFill>
                <a:latin typeface="+mn-lt"/>
                <a:ea typeface="+mn-ea"/>
                <a:cs typeface="+mn-cs"/>
              </a:rPr>
              <a:t> were not cost-effective (since none of the patients were able to walk as per trial data in this population)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0E747D6-A8A5-47DF-A677-D937E3BCBA80}" type="slidenum">
              <a:rPr lang="en-US" smtClean="0"/>
              <a:t>17</a:t>
            </a:fld>
            <a:endParaRPr lang="en-US"/>
          </a:p>
        </p:txBody>
      </p:sp>
    </p:spTree>
    <p:extLst>
      <p:ext uri="{BB962C8B-B14F-4D97-AF65-F5344CB8AC3E}">
        <p14:creationId xmlns:p14="http://schemas.microsoft.com/office/powerpoint/2010/main" val="151388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18</a:t>
            </a:fld>
            <a:endParaRPr lang="en-US"/>
          </a:p>
        </p:txBody>
      </p:sp>
    </p:spTree>
    <p:extLst>
      <p:ext uri="{BB962C8B-B14F-4D97-AF65-F5344CB8AC3E}">
        <p14:creationId xmlns:p14="http://schemas.microsoft.com/office/powerpoint/2010/main" val="1087795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19</a:t>
            </a:fld>
            <a:endParaRPr lang="en-US"/>
          </a:p>
        </p:txBody>
      </p:sp>
    </p:spTree>
    <p:extLst>
      <p:ext uri="{BB962C8B-B14F-4D97-AF65-F5344CB8AC3E}">
        <p14:creationId xmlns:p14="http://schemas.microsoft.com/office/powerpoint/2010/main" val="105828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0E747D6-A8A5-47DF-A677-D937E3BCBA80}" type="slidenum">
              <a:rPr lang="en-US" smtClean="0"/>
              <a:t>2</a:t>
            </a:fld>
            <a:endParaRPr lang="en-US"/>
          </a:p>
        </p:txBody>
      </p:sp>
    </p:spTree>
    <p:extLst>
      <p:ext uri="{BB962C8B-B14F-4D97-AF65-F5344CB8AC3E}">
        <p14:creationId xmlns:p14="http://schemas.microsoft.com/office/powerpoint/2010/main" val="343260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Degenerative neuromuscular disease that affects the motor neurons in the spine and lower brain stem that power the muscles in the body resulting in progressive muscle weakness and atrophy</a:t>
            </a:r>
          </a:p>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3</a:t>
            </a:fld>
            <a:endParaRPr lang="en-US"/>
          </a:p>
        </p:txBody>
      </p:sp>
    </p:spTree>
    <p:extLst>
      <p:ext uri="{BB962C8B-B14F-4D97-AF65-F5344CB8AC3E}">
        <p14:creationId xmlns:p14="http://schemas.microsoft.com/office/powerpoint/2010/main" val="154583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BULLET 1: SMN proteins are integral to maintaining muscle strength and prevention of atrophy</a:t>
            </a:r>
          </a:p>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4</a:t>
            </a:fld>
            <a:endParaRPr lang="en-US"/>
          </a:p>
        </p:txBody>
      </p:sp>
    </p:spTree>
    <p:extLst>
      <p:ext uri="{BB962C8B-B14F-4D97-AF65-F5344CB8AC3E}">
        <p14:creationId xmlns:p14="http://schemas.microsoft.com/office/powerpoint/2010/main" val="13793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5</a:t>
            </a:fld>
            <a:endParaRPr lang="en-US"/>
          </a:p>
        </p:txBody>
      </p:sp>
    </p:spTree>
    <p:extLst>
      <p:ext uri="{BB962C8B-B14F-4D97-AF65-F5344CB8AC3E}">
        <p14:creationId xmlns:p14="http://schemas.microsoft.com/office/powerpoint/2010/main" val="255241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6</a:t>
            </a:fld>
            <a:endParaRPr lang="en-US"/>
          </a:p>
        </p:txBody>
      </p:sp>
    </p:spTree>
    <p:extLst>
      <p:ext uri="{BB962C8B-B14F-4D97-AF65-F5344CB8AC3E}">
        <p14:creationId xmlns:p14="http://schemas.microsoft.com/office/powerpoint/2010/main" val="236379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 annual cost calculated based on AWP (from </a:t>
            </a:r>
            <a:r>
              <a:rPr lang="en-US" dirty="0" err="1" smtClean="0"/>
              <a:t>Medispan</a:t>
            </a:r>
            <a:r>
              <a:rPr lang="en-US" dirty="0" smtClean="0"/>
              <a:t>) averaged over a 5 year time period (assuming new start): </a:t>
            </a:r>
          </a:p>
          <a:p>
            <a:r>
              <a:rPr lang="en-US" dirty="0" smtClean="0"/>
              <a:t>-  </a:t>
            </a:r>
            <a:r>
              <a:rPr lang="en-US" dirty="0" err="1" smtClean="0"/>
              <a:t>Spinraza</a:t>
            </a:r>
            <a:r>
              <a:rPr lang="en-US" dirty="0" smtClean="0"/>
              <a:t> 5mL</a:t>
            </a:r>
            <a:r>
              <a:rPr lang="en-US" baseline="0" dirty="0" smtClean="0"/>
              <a:t> (2.4 mg/mL): $153,000 (1 x 12mg dose)</a:t>
            </a:r>
          </a:p>
          <a:p>
            <a:pPr marL="628650" lvl="1" indent="-171450">
              <a:buFontTx/>
              <a:buChar char="-"/>
            </a:pPr>
            <a:r>
              <a:rPr lang="en-US" baseline="0" dirty="0" smtClean="0"/>
              <a:t>$918,000 for the first year (assuming 6 doses) then $459,000 (assuming 3 doses annually for maintenance) for each subsequent year </a:t>
            </a:r>
          </a:p>
          <a:p>
            <a:pPr marL="628650" lvl="1" indent="-171450">
              <a:buFontTx/>
              <a:buChar char="-"/>
            </a:pPr>
            <a:r>
              <a:rPr lang="en-US" baseline="0" dirty="0" smtClean="0"/>
              <a:t>Total = First 5 years: $2,754,000 ($550,800/</a:t>
            </a:r>
            <a:r>
              <a:rPr lang="en-US" baseline="0" dirty="0" err="1" smtClean="0"/>
              <a:t>yr</a:t>
            </a:r>
            <a:r>
              <a:rPr lang="en-US" baseline="0" dirty="0" smtClean="0"/>
              <a:t>)  /   5 years of maintenance: $2,295,000 ($459,000/</a:t>
            </a:r>
            <a:r>
              <a:rPr lang="en-US" baseline="0" dirty="0" err="1" smtClean="0"/>
              <a:t>yr</a:t>
            </a:r>
            <a:r>
              <a:rPr lang="en-US" baseline="0" dirty="0" smtClean="0"/>
              <a:t>)</a:t>
            </a:r>
          </a:p>
          <a:p>
            <a:pPr marL="171450" indent="-171450">
              <a:buFontTx/>
              <a:buChar char="-"/>
            </a:pPr>
            <a:r>
              <a:rPr lang="en-US" baseline="0" dirty="0" err="1" smtClean="0"/>
              <a:t>Zolgensma</a:t>
            </a:r>
            <a:r>
              <a:rPr lang="en-US" baseline="0" dirty="0" smtClean="0"/>
              <a:t>: $2,550,000</a:t>
            </a:r>
          </a:p>
          <a:p>
            <a:pPr marL="628650" lvl="1" indent="-171450">
              <a:buFontTx/>
              <a:buChar char="-"/>
            </a:pPr>
            <a:r>
              <a:rPr lang="en-US" baseline="0" dirty="0" smtClean="0"/>
              <a:t>$510,000/year x 5 years</a:t>
            </a:r>
          </a:p>
          <a:p>
            <a:pPr marL="171450" indent="-171450">
              <a:buFontTx/>
              <a:buChar char="-"/>
            </a:pPr>
            <a:r>
              <a:rPr lang="en-US" baseline="0" dirty="0" err="1" smtClean="0"/>
              <a:t>Evrysdi</a:t>
            </a:r>
            <a:r>
              <a:rPr lang="en-US" baseline="0" dirty="0" smtClean="0"/>
              <a:t> 80mL (0.75mg/mL): 13,404 (assumed max dose, 5 mg daily)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smtClean="0"/>
              <a:t>[(5mg</a:t>
            </a:r>
            <a:r>
              <a:rPr lang="en-US" baseline="0" dirty="0" smtClean="0"/>
              <a:t> daily x 365)/0.75 mg/80 mL] x 13,404 = </a:t>
            </a:r>
            <a:r>
              <a:rPr lang="en-US" b="1" u="sng" baseline="0" dirty="0" smtClean="0"/>
              <a:t>$407,705 (based on AWP from </a:t>
            </a:r>
            <a:r>
              <a:rPr lang="en-US" b="1" u="sng" baseline="0" dirty="0" err="1" smtClean="0"/>
              <a:t>Medispan</a:t>
            </a:r>
            <a:r>
              <a:rPr lang="en-US" b="1" u="sng" baseline="0" dirty="0" smtClean="0"/>
              <a:t>); </a:t>
            </a:r>
            <a:r>
              <a:rPr lang="en-US" dirty="0" smtClean="0"/>
              <a:t>mention </a:t>
            </a:r>
            <a:r>
              <a:rPr lang="en-US" u="sng" dirty="0" smtClean="0"/>
              <a:t>listed</a:t>
            </a:r>
            <a:r>
              <a:rPr lang="en-US" dirty="0" smtClean="0"/>
              <a:t> internet price by Roche</a:t>
            </a:r>
            <a:r>
              <a:rPr lang="en-US" baseline="0" dirty="0" smtClean="0"/>
              <a:t> (max per year ~ $340,000) but we do not know how or from what sources this pricing is based on</a:t>
            </a:r>
            <a:r>
              <a:rPr lang="en-US" dirty="0" smtClean="0"/>
              <a:t>/ME email price</a:t>
            </a:r>
            <a:r>
              <a:rPr lang="en-US" b="1" u="sng" baseline="0" dirty="0"/>
              <a:t> </a:t>
            </a:r>
            <a:endParaRPr lang="en-US" b="1" u="sng" baseline="0" dirty="0" smtClean="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US" b="1" u="sng"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t>Per Dr. Shore: </a:t>
            </a:r>
          </a:p>
          <a:p>
            <a:pPr lvl="0"/>
            <a:r>
              <a:rPr lang="en-US" sz="1200" kern="1200" dirty="0" err="1" smtClean="0">
                <a:solidFill>
                  <a:schemeClr val="tx1"/>
                </a:solidFill>
                <a:effectLst/>
                <a:latin typeface="+mn-lt"/>
                <a:ea typeface="+mn-ea"/>
                <a:cs typeface="+mn-cs"/>
              </a:rPr>
              <a:t>Spinraza</a:t>
            </a:r>
            <a:r>
              <a:rPr lang="en-US" sz="1200" kern="1200" dirty="0" smtClean="0">
                <a:solidFill>
                  <a:schemeClr val="tx1"/>
                </a:solidFill>
                <a:effectLst/>
                <a:latin typeface="+mn-lt"/>
                <a:ea typeface="+mn-ea"/>
                <a:cs typeface="+mn-cs"/>
              </a:rPr>
              <a:t> - $153K/dose instead of $125K/dose ($918K for the first year vs. $750K, and $459K/year after that vs. $375/year)</a:t>
            </a:r>
          </a:p>
          <a:p>
            <a:pPr lvl="0"/>
            <a:r>
              <a:rPr lang="en-US" sz="1200" kern="1200" dirty="0" err="1" smtClean="0">
                <a:solidFill>
                  <a:schemeClr val="tx1"/>
                </a:solidFill>
                <a:effectLst/>
                <a:latin typeface="+mn-lt"/>
                <a:ea typeface="+mn-ea"/>
                <a:cs typeface="+mn-cs"/>
              </a:rPr>
              <a:t>Zolgensma</a:t>
            </a:r>
            <a:r>
              <a:rPr lang="en-US" sz="1200" kern="1200" dirty="0" smtClean="0">
                <a:solidFill>
                  <a:schemeClr val="tx1"/>
                </a:solidFill>
                <a:effectLst/>
                <a:latin typeface="+mn-lt"/>
                <a:ea typeface="+mn-ea"/>
                <a:cs typeface="+mn-cs"/>
              </a:rPr>
              <a:t> - $2.55M instead of $2.125M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baseline="0" dirty="0" smtClean="0"/>
          </a:p>
        </p:txBody>
      </p:sp>
      <p:sp>
        <p:nvSpPr>
          <p:cNvPr id="4" name="Slide Number Placeholder 3"/>
          <p:cNvSpPr>
            <a:spLocks noGrp="1"/>
          </p:cNvSpPr>
          <p:nvPr>
            <p:ph type="sldNum" sz="quarter" idx="10"/>
          </p:nvPr>
        </p:nvSpPr>
        <p:spPr/>
        <p:txBody>
          <a:bodyPr/>
          <a:lstStyle/>
          <a:p>
            <a:fld id="{D0E747D6-A8A5-47DF-A677-D937E3BCBA80}" type="slidenum">
              <a:rPr lang="en-US" smtClean="0"/>
              <a:t>7</a:t>
            </a:fld>
            <a:endParaRPr lang="en-US"/>
          </a:p>
        </p:txBody>
      </p:sp>
    </p:spTree>
    <p:extLst>
      <p:ext uri="{BB962C8B-B14F-4D97-AF65-F5344CB8AC3E}">
        <p14:creationId xmlns:p14="http://schemas.microsoft.com/office/powerpoint/2010/main" val="301499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0E747D6-A8A5-47DF-A677-D937E3BCBA80}" type="slidenum">
              <a:rPr lang="en-US" smtClean="0"/>
              <a:t>8</a:t>
            </a:fld>
            <a:endParaRPr lang="en-US"/>
          </a:p>
        </p:txBody>
      </p:sp>
    </p:spTree>
    <p:extLst>
      <p:ext uri="{BB962C8B-B14F-4D97-AF65-F5344CB8AC3E}">
        <p14:creationId xmlns:p14="http://schemas.microsoft.com/office/powerpoint/2010/main" val="305713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ENDEAR was a 13-month study in 121 children 7 months of age and younger with Type 1 (early-onset) SMA. It was a randomized, sham-controlled study, which means children were randomly placed into a treated or untreated group.</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study evaluated the effect SPINRAZA has on survival without permanent ventilation and the proportion of “responders,” or children who showed an improvement in motor milestones, according to an assessment scale called HINE-2.</a:t>
            </a:r>
          </a:p>
          <a:p>
            <a:endParaRPr lang="en-US" b="1" baseline="0" dirty="0" smtClean="0"/>
          </a:p>
        </p:txBody>
      </p:sp>
      <p:sp>
        <p:nvSpPr>
          <p:cNvPr id="4" name="Slide Number Placeholder 3"/>
          <p:cNvSpPr>
            <a:spLocks noGrp="1"/>
          </p:cNvSpPr>
          <p:nvPr>
            <p:ph type="sldNum" sz="quarter" idx="10"/>
          </p:nvPr>
        </p:nvSpPr>
        <p:spPr/>
        <p:txBody>
          <a:bodyPr/>
          <a:lstStyle/>
          <a:p>
            <a:fld id="{D0E747D6-A8A5-47DF-A677-D937E3BCBA80}" type="slidenum">
              <a:rPr lang="en-US" smtClean="0"/>
              <a:t>9</a:t>
            </a:fld>
            <a:endParaRPr lang="en-US"/>
          </a:p>
        </p:txBody>
      </p:sp>
    </p:spTree>
    <p:extLst>
      <p:ext uri="{BB962C8B-B14F-4D97-AF65-F5344CB8AC3E}">
        <p14:creationId xmlns:p14="http://schemas.microsoft.com/office/powerpoint/2010/main" val="2440653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20"/>
            <a:ext cx="7772400" cy="1102519"/>
          </a:xfrm>
        </p:spPr>
        <p:txBody>
          <a:bodyPr>
            <a:normAutofit/>
          </a:bodyPr>
          <a:lstStyle>
            <a:lvl1pPr algn="ctr">
              <a:defRPr sz="3200" baseline="0">
                <a:latin typeface="Arial" panose="020B0604020202020204" pitchFamily="34" charset="0"/>
                <a:cs typeface="Arial" panose="020B0604020202020204" pitchFamily="34" charset="0"/>
              </a:defRPr>
            </a:lvl1pPr>
          </a:lstStyle>
          <a:p>
            <a:r>
              <a:rPr lang="en-US" dirty="0"/>
              <a:t/>
            </a:r>
            <a:br>
              <a:rPr lang="en-US" dirty="0"/>
            </a:br>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buNone/>
              <a:defRPr sz="2800">
                <a:solidFill>
                  <a:schemeClr val="bg1">
                    <a:lumMod val="50000"/>
                  </a:schemeClr>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p:txBody>
          <a:bodyPr/>
          <a:lstStyle/>
          <a:p>
            <a:fld id="{D60D1EDE-7116-2443-9BDD-368CE5B37660}" type="slidenum">
              <a:rPr lang="en-US" smtClean="0"/>
              <a:pPr/>
              <a:t>‹#›</a:t>
            </a:fld>
            <a:endParaRPr lang="en-US" dirty="0"/>
          </a:p>
        </p:txBody>
      </p:sp>
    </p:spTree>
    <p:extLst>
      <p:ext uri="{BB962C8B-B14F-4D97-AF65-F5344CB8AC3E}">
        <p14:creationId xmlns:p14="http://schemas.microsoft.com/office/powerpoint/2010/main" val="98525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ithout footer arrow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1AB6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4719452"/>
            <a:ext cx="2133600" cy="273844"/>
          </a:xfrm>
          <a:prstGeom prst="rect">
            <a:avLst/>
          </a:prstGeom>
        </p:spPr>
        <p:txBody>
          <a:bodyPr/>
          <a:lstStyle/>
          <a:p>
            <a:r>
              <a:rPr lang="en-US">
                <a:solidFill>
                  <a:srgbClr val="000000"/>
                </a:solidFill>
              </a:rPr>
              <a:t> </a:t>
            </a:r>
            <a:endParaRPr lang="en-US" dirty="0">
              <a:solidFill>
                <a:srgbClr val="000000"/>
              </a:solidFill>
            </a:endParaRPr>
          </a:p>
        </p:txBody>
      </p:sp>
      <p:sp>
        <p:nvSpPr>
          <p:cNvPr id="4" name="Slide Number Placeholder 3"/>
          <p:cNvSpPr>
            <a:spLocks noGrp="1"/>
          </p:cNvSpPr>
          <p:nvPr>
            <p:ph type="sldNum" sz="quarter" idx="11"/>
          </p:nvPr>
        </p:nvSpPr>
        <p:spPr/>
        <p:txBody>
          <a:bodyPr/>
          <a:lstStyle/>
          <a:p>
            <a:fld id="{D60D1EDE-7116-2443-9BDD-368CE5B37660}" type="slidenum">
              <a:rPr lang="en-US" smtClean="0"/>
              <a:pPr/>
              <a:t>‹#›</a:t>
            </a:fld>
            <a:endParaRPr lang="en-US" dirty="0"/>
          </a:p>
        </p:txBody>
      </p:sp>
      <p:sp>
        <p:nvSpPr>
          <p:cNvPr id="5" name="Rectangle 4"/>
          <p:cNvSpPr/>
          <p:nvPr userDrawn="1"/>
        </p:nvSpPr>
        <p:spPr>
          <a:xfrm>
            <a:off x="3722147" y="4410635"/>
            <a:ext cx="1699708" cy="732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dirty="0">
              <a:solidFill>
                <a:srgbClr val="FFFFFF"/>
              </a:solidFill>
            </a:endParaRPr>
          </a:p>
        </p:txBody>
      </p:sp>
    </p:spTree>
    <p:extLst>
      <p:ext uri="{BB962C8B-B14F-4D97-AF65-F5344CB8AC3E}">
        <p14:creationId xmlns:p14="http://schemas.microsoft.com/office/powerpoint/2010/main" val="150495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792" y="407327"/>
            <a:ext cx="6981707" cy="356085"/>
          </a:xfrm>
        </p:spPr>
        <p:txBody>
          <a:bodyPr>
            <a:noAutofit/>
          </a:bodyPr>
          <a:lstStyle>
            <a:lvl1pPr>
              <a:defRPr sz="2800" b="0" baseline="0">
                <a:solidFill>
                  <a:srgbClr val="11AB6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6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60D1EDE-7116-2443-9BDD-368CE5B37660}" type="slidenum">
              <a:rPr lang="en-US" smtClean="0"/>
              <a:pPr/>
              <a:t>‹#›</a:t>
            </a:fld>
            <a:endParaRPr lang="en-US" dirty="0"/>
          </a:p>
        </p:txBody>
      </p:sp>
    </p:spTree>
    <p:extLst>
      <p:ext uri="{BB962C8B-B14F-4D97-AF65-F5344CB8AC3E}">
        <p14:creationId xmlns:p14="http://schemas.microsoft.com/office/powerpoint/2010/main" val="2201549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792" y="407327"/>
            <a:ext cx="7098901" cy="356085"/>
          </a:xfrm>
        </p:spPr>
        <p:txBody>
          <a:bodyPr>
            <a:noAutofit/>
          </a:bodyPr>
          <a:lstStyle>
            <a:lvl1pPr>
              <a:defRPr sz="2800" b="0">
                <a:solidFill>
                  <a:srgbClr val="11AB6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012012"/>
            <a:ext cx="4038600" cy="3394472"/>
          </a:xfrm>
        </p:spPr>
        <p:txBody>
          <a:bodyPr>
            <a:normAutofit/>
          </a:bodyPr>
          <a:lstStyle>
            <a:lvl1pPr marL="342892" indent="-342892">
              <a:buFont typeface="Wingdings" panose="05000000000000000000" pitchFamily="2" charset="2"/>
              <a:buChar char="§"/>
              <a:defRPr sz="2400" b="0">
                <a:latin typeface="Arial" panose="020B0604020202020204" pitchFamily="34" charset="0"/>
                <a:cs typeface="Arial" panose="020B0604020202020204" pitchFamily="34" charset="0"/>
              </a:defRPr>
            </a:lvl1pPr>
            <a:lvl2pPr marL="742931" indent="-285743">
              <a:buFont typeface="Courier New" panose="02070309020205020404" pitchFamily="49" charset="0"/>
              <a:buChar char="o"/>
              <a:defRPr sz="2000" b="0">
                <a:latin typeface="Arial" panose="020B0604020202020204" pitchFamily="34" charset="0"/>
                <a:cs typeface="Arial" panose="020B0604020202020204" pitchFamily="34" charset="0"/>
              </a:defRPr>
            </a:lvl2pPr>
            <a:lvl3pPr marL="1142972" indent="-228594">
              <a:buFont typeface="Wingdings" panose="05000000000000000000" pitchFamily="2" charset="2"/>
              <a:buChar char="Ø"/>
              <a:defRPr sz="1800" b="0">
                <a:latin typeface="Arial" panose="020B0604020202020204" pitchFamily="34" charset="0"/>
                <a:cs typeface="Arial" panose="020B0604020202020204" pitchFamily="34" charset="0"/>
              </a:defRPr>
            </a:lvl3pPr>
            <a:lvl4pPr marL="1600160" indent="-228594">
              <a:buFont typeface="Arial" panose="020B0604020202020204" pitchFamily="34" charset="0"/>
              <a:buChar char="•"/>
              <a:defRPr sz="1600" b="0">
                <a:latin typeface="Arial" panose="020B0604020202020204" pitchFamily="34" charset="0"/>
                <a:cs typeface="Arial" panose="020B0604020202020204" pitchFamily="34" charset="0"/>
              </a:defRPr>
            </a:lvl4pPr>
            <a:lvl5pPr marL="2057348" indent="-228594">
              <a:buFont typeface="Wingdings" panose="05000000000000000000" pitchFamily="2" charset="2"/>
              <a:buChar char="v"/>
              <a:defRPr sz="1400" b="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60D1EDE-7116-2443-9BDD-368CE5B37660}" type="slidenum">
              <a:rPr lang="en-US" smtClean="0"/>
              <a:pPr/>
              <a:t>‹#›</a:t>
            </a:fld>
            <a:endParaRPr lang="en-US" dirty="0"/>
          </a:p>
        </p:txBody>
      </p:sp>
      <p:sp>
        <p:nvSpPr>
          <p:cNvPr id="8" name="Content Placeholder 2"/>
          <p:cNvSpPr>
            <a:spLocks noGrp="1"/>
          </p:cNvSpPr>
          <p:nvPr>
            <p:ph sz="half" idx="13"/>
          </p:nvPr>
        </p:nvSpPr>
        <p:spPr>
          <a:xfrm>
            <a:off x="4695463" y="1002366"/>
            <a:ext cx="4038600" cy="3394472"/>
          </a:xfrm>
        </p:spPr>
        <p:txBody>
          <a:bodyPr>
            <a:normAutofit/>
          </a:bodyPr>
          <a:lstStyle>
            <a:lvl1pPr marL="342892" indent="-342892">
              <a:buFont typeface="Wingdings" panose="05000000000000000000" pitchFamily="2" charset="2"/>
              <a:buChar char="§"/>
              <a:defRPr sz="2400" b="0">
                <a:latin typeface="Arial" panose="020B0604020202020204" pitchFamily="34" charset="0"/>
                <a:cs typeface="Arial" panose="020B0604020202020204" pitchFamily="34" charset="0"/>
              </a:defRPr>
            </a:lvl1pPr>
            <a:lvl2pPr marL="742931" indent="-285743">
              <a:buFont typeface="Courier New" panose="02070309020205020404" pitchFamily="49" charset="0"/>
              <a:buChar char="o"/>
              <a:defRPr sz="2000" b="0">
                <a:latin typeface="Arial" panose="020B0604020202020204" pitchFamily="34" charset="0"/>
                <a:cs typeface="Arial" panose="020B0604020202020204" pitchFamily="34" charset="0"/>
              </a:defRPr>
            </a:lvl2pPr>
            <a:lvl3pPr marL="1142972" indent="-228594">
              <a:buFont typeface="Wingdings" panose="05000000000000000000" pitchFamily="2" charset="2"/>
              <a:buChar char="Ø"/>
              <a:defRPr sz="1800" b="0">
                <a:latin typeface="Arial" panose="020B0604020202020204" pitchFamily="34" charset="0"/>
                <a:cs typeface="Arial" panose="020B0604020202020204" pitchFamily="34" charset="0"/>
              </a:defRPr>
            </a:lvl3pPr>
            <a:lvl4pPr marL="1600160" indent="-228594">
              <a:buFont typeface="Arial" panose="020B0604020202020204" pitchFamily="34" charset="0"/>
              <a:buChar char="•"/>
              <a:defRPr sz="1600" b="0">
                <a:latin typeface="Arial" panose="020B0604020202020204" pitchFamily="34" charset="0"/>
                <a:cs typeface="Arial" panose="020B0604020202020204" pitchFamily="34" charset="0"/>
              </a:defRPr>
            </a:lvl4pPr>
            <a:lvl5pPr marL="2057348" indent="-228594">
              <a:buFont typeface="Wingdings" panose="05000000000000000000" pitchFamily="2" charset="2"/>
              <a:buChar char="v"/>
              <a:defRPr sz="1400" b="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098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1AB6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60D1EDE-7116-2443-9BDD-368CE5B37660}" type="slidenum">
              <a:rPr lang="en-US" smtClean="0"/>
              <a:pPr/>
              <a:t>‹#›</a:t>
            </a:fld>
            <a:endParaRPr lang="en-US" dirty="0"/>
          </a:p>
        </p:txBody>
      </p:sp>
    </p:spTree>
    <p:extLst>
      <p:ext uri="{BB962C8B-B14F-4D97-AF65-F5344CB8AC3E}">
        <p14:creationId xmlns:p14="http://schemas.microsoft.com/office/powerpoint/2010/main" val="502462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792" y="407327"/>
            <a:ext cx="6737867" cy="356085"/>
          </a:xfrm>
        </p:spPr>
        <p:txBody>
          <a:bodyPr>
            <a:noAutofit/>
          </a:bodyPr>
          <a:lstStyle>
            <a:lvl1pPr>
              <a:defRPr sz="2800" baseline="0">
                <a:solidFill>
                  <a:srgbClr val="11AB6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60D1EDE-7116-2443-9BDD-368CE5B37660}" type="slidenum">
              <a:rPr lang="en-US" smtClean="0"/>
              <a:pPr/>
              <a:t>‹#›</a:t>
            </a:fld>
            <a:endParaRPr lang="en-US" dirty="0"/>
          </a:p>
        </p:txBody>
      </p:sp>
      <p:sp>
        <p:nvSpPr>
          <p:cNvPr id="4" name="Rectangle 3"/>
          <p:cNvSpPr/>
          <p:nvPr userDrawn="1"/>
        </p:nvSpPr>
        <p:spPr>
          <a:xfrm>
            <a:off x="4145936" y="4547420"/>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sp>
        <p:nvSpPr>
          <p:cNvPr id="6" name="Rectangle 5"/>
          <p:cNvSpPr/>
          <p:nvPr userDrawn="1"/>
        </p:nvSpPr>
        <p:spPr>
          <a:xfrm>
            <a:off x="0" y="3466071"/>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spTree>
    <p:extLst>
      <p:ext uri="{BB962C8B-B14F-4D97-AF65-F5344CB8AC3E}">
        <p14:creationId xmlns:p14="http://schemas.microsoft.com/office/powerpoint/2010/main" val="280989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11AB6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D60D1EDE-7116-2443-9BDD-368CE5B37660}" type="slidenum">
              <a:rPr lang="en-US" smtClean="0"/>
              <a:pPr/>
              <a:t>‹#›</a:t>
            </a:fld>
            <a:endParaRPr lang="en-US" dirty="0"/>
          </a:p>
        </p:txBody>
      </p:sp>
      <p:sp>
        <p:nvSpPr>
          <p:cNvPr id="4" name="Rectangle 3"/>
          <p:cNvSpPr/>
          <p:nvPr userDrawn="1"/>
        </p:nvSpPr>
        <p:spPr>
          <a:xfrm>
            <a:off x="4145936" y="4547420"/>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grpSp>
        <p:nvGrpSpPr>
          <p:cNvPr id="7" name="Group 6"/>
          <p:cNvGrpSpPr/>
          <p:nvPr userDrawn="1"/>
        </p:nvGrpSpPr>
        <p:grpSpPr>
          <a:xfrm>
            <a:off x="2415383" y="1108870"/>
            <a:ext cx="4453731" cy="2928937"/>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sz="1800">
                <a:solidFill>
                  <a:srgbClr val="000000"/>
                </a:solidFill>
              </a:endParaRPr>
            </a:p>
          </p:txBody>
        </p:sp>
      </p:grpSp>
      <p:sp>
        <p:nvSpPr>
          <p:cNvPr id="6" name="Rectangle 5"/>
          <p:cNvSpPr/>
          <p:nvPr userDrawn="1"/>
        </p:nvSpPr>
        <p:spPr>
          <a:xfrm>
            <a:off x="0" y="990600"/>
            <a:ext cx="9144000" cy="41529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spTree>
    <p:extLst>
      <p:ext uri="{BB962C8B-B14F-4D97-AF65-F5344CB8AC3E}">
        <p14:creationId xmlns:p14="http://schemas.microsoft.com/office/powerpoint/2010/main" val="3000053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D60D1EDE-7116-2443-9BDD-368CE5B37660}" type="slidenum">
              <a:rPr lang="en-US" smtClean="0"/>
              <a:pPr/>
              <a:t>‹#›</a:t>
            </a:fld>
            <a:endParaRPr lang="en-US" dirty="0"/>
          </a:p>
        </p:txBody>
      </p:sp>
      <p:sp>
        <p:nvSpPr>
          <p:cNvPr id="6" name="Rectangle 5"/>
          <p:cNvSpPr/>
          <p:nvPr userDrawn="1"/>
        </p:nvSpPr>
        <p:spPr>
          <a:xfrm>
            <a:off x="0" y="-85047"/>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spTree>
    <p:extLst>
      <p:ext uri="{BB962C8B-B14F-4D97-AF65-F5344CB8AC3E}">
        <p14:creationId xmlns:p14="http://schemas.microsoft.com/office/powerpoint/2010/main" val="237267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sp>
        <p:nvSpPr>
          <p:cNvPr id="4" name="Slide Number Placeholder 5"/>
          <p:cNvSpPr>
            <a:spLocks noGrp="1"/>
          </p:cNvSpPr>
          <p:nvPr>
            <p:ph type="sldNum" sz="quarter" idx="4"/>
          </p:nvPr>
        </p:nvSpPr>
        <p:spPr>
          <a:xfrm>
            <a:off x="6553200" y="4723821"/>
            <a:ext cx="2133600" cy="273844"/>
          </a:xfrm>
          <a:prstGeom prst="rect">
            <a:avLst/>
          </a:prstGeom>
        </p:spPr>
        <p:txBody>
          <a:bodyPr vert="horz" lIns="91440" tIns="45720" rIns="91440" bIns="45720" rtlCol="0" anchor="ctr"/>
          <a:lstStyle>
            <a:lvl1pPr algn="r">
              <a:defRPr sz="1200">
                <a:solidFill>
                  <a:srgbClr val="11AB68"/>
                </a:solidFill>
                <a:latin typeface="Calibri Light" panose="020F0302020204030204" pitchFamily="34" charset="0"/>
                <a:cs typeface="Calibri Light" panose="020F0302020204030204" pitchFamily="34" charset="0"/>
              </a:defRPr>
            </a:lvl1pPr>
          </a:lstStyle>
          <a:p>
            <a:pPr defTabSz="457189"/>
            <a:fld id="{D60D1EDE-7116-2443-9BDD-368CE5B37660}" type="slidenum">
              <a:rPr lang="en-US" smtClean="0"/>
              <a:pPr defTabSz="457189"/>
              <a:t>‹#›</a:t>
            </a:fld>
            <a:endParaRPr lang="en-US" dirty="0"/>
          </a:p>
        </p:txBody>
      </p:sp>
    </p:spTree>
    <p:extLst>
      <p:ext uri="{BB962C8B-B14F-4D97-AF65-F5344CB8AC3E}">
        <p14:creationId xmlns:p14="http://schemas.microsoft.com/office/powerpoint/2010/main" val="10026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Screen_Im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dirty="0">
              <a:solidFill>
                <a:srgbClr val="FFFFFF"/>
              </a:solidFill>
            </a:endParaRPr>
          </a:p>
        </p:txBody>
      </p:sp>
      <p:sp>
        <p:nvSpPr>
          <p:cNvPr id="3" name="Picture Placeholder 2"/>
          <p:cNvSpPr>
            <a:spLocks noGrp="1"/>
          </p:cNvSpPr>
          <p:nvPr>
            <p:ph type="pic" sz="quarter" idx="11" hasCustomPrompt="1"/>
          </p:nvPr>
        </p:nvSpPr>
        <p:spPr>
          <a:xfrm>
            <a:off x="0" y="0"/>
            <a:ext cx="9144000" cy="5143500"/>
          </a:xfrm>
        </p:spPr>
        <p:txBody>
          <a:bodyPr/>
          <a:lstStyle>
            <a:lvl1pPr marL="0" indent="0" algn="ctr">
              <a:buNone/>
              <a:defRPr>
                <a:latin typeface="Raleway"/>
                <a:cs typeface="Raleway"/>
              </a:defRPr>
            </a:lvl1pPr>
          </a:lstStyle>
          <a:p>
            <a:r>
              <a:rPr lang="en-US" dirty="0"/>
              <a:t>	</a:t>
            </a:r>
          </a:p>
        </p:txBody>
      </p:sp>
    </p:spTree>
    <p:extLst>
      <p:ext uri="{BB962C8B-B14F-4D97-AF65-F5344CB8AC3E}">
        <p14:creationId xmlns:p14="http://schemas.microsoft.com/office/powerpoint/2010/main" val="283265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793" y="407327"/>
            <a:ext cx="6096000" cy="356085"/>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04023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4723821"/>
            <a:ext cx="2133600" cy="273844"/>
          </a:xfrm>
          <a:prstGeom prst="rect">
            <a:avLst/>
          </a:prstGeom>
        </p:spPr>
        <p:txBody>
          <a:bodyPr vert="horz" lIns="91440" tIns="45720" rIns="91440" bIns="45720" rtlCol="0" anchor="ctr"/>
          <a:lstStyle>
            <a:lvl1pPr algn="r">
              <a:defRPr sz="1200">
                <a:solidFill>
                  <a:srgbClr val="11AB68"/>
                </a:solidFill>
                <a:latin typeface="Calibri Light" panose="020F0302020204030204" pitchFamily="34" charset="0"/>
                <a:cs typeface="Calibri Light" panose="020F0302020204030204" pitchFamily="34" charset="0"/>
              </a:defRPr>
            </a:lvl1pPr>
          </a:lstStyle>
          <a:p>
            <a:pPr defTabSz="457189"/>
            <a:fld id="{D60D1EDE-7116-2443-9BDD-368CE5B37660}" type="slidenum">
              <a:rPr lang="en-US" smtClean="0"/>
              <a:pPr defTabSz="457189"/>
              <a:t>‹#›</a:t>
            </a:fld>
            <a:endParaRPr lang="en-US" dirty="0"/>
          </a:p>
        </p:txBody>
      </p:sp>
      <p:sp>
        <p:nvSpPr>
          <p:cNvPr id="32" name="Date Placeholder 3"/>
          <p:cNvSpPr txBox="1">
            <a:spLocks/>
          </p:cNvSpPr>
          <p:nvPr/>
        </p:nvSpPr>
        <p:spPr>
          <a:xfrm>
            <a:off x="457200" y="4723821"/>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11AB68"/>
                </a:solidFill>
                <a:latin typeface="Calibri Light" panose="020F0302020204030204" pitchFamily="34" charset="0"/>
              </a:rPr>
              <a:t>EnvolveRx.com</a:t>
            </a:r>
          </a:p>
        </p:txBody>
      </p:sp>
      <p:grpSp>
        <p:nvGrpSpPr>
          <p:cNvPr id="27" name="Group 26"/>
          <p:cNvGrpSpPr/>
          <p:nvPr/>
        </p:nvGrpSpPr>
        <p:grpSpPr>
          <a:xfrm>
            <a:off x="4257731" y="4720366"/>
            <a:ext cx="628539" cy="280755"/>
            <a:chOff x="3256504" y="4721279"/>
            <a:chExt cx="628539" cy="280755"/>
          </a:xfrm>
        </p:grpSpPr>
        <p:sp>
          <p:nvSpPr>
            <p:cNvPr id="5" name="Oval 4"/>
            <p:cNvSpPr/>
            <p:nvPr userDrawn="1"/>
          </p:nvSpPr>
          <p:spPr>
            <a:xfrm>
              <a:off x="3256504" y="4721279"/>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FFFFFF"/>
                </a:solidFill>
              </a:endParaRPr>
            </a:p>
          </p:txBody>
        </p:sp>
        <p:sp>
          <p:nvSpPr>
            <p:cNvPr id="30" name="Oval 29"/>
            <p:cNvSpPr/>
            <p:nvPr userDrawn="1"/>
          </p:nvSpPr>
          <p:spPr>
            <a:xfrm>
              <a:off x="3608196" y="4725187"/>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FFFFFF"/>
                </a:solidFill>
              </a:endParaRPr>
            </a:p>
          </p:txBody>
        </p:sp>
        <p:grpSp>
          <p:nvGrpSpPr>
            <p:cNvPr id="8" name="Group 7"/>
            <p:cNvGrpSpPr/>
            <p:nvPr userDrawn="1"/>
          </p:nvGrpSpPr>
          <p:grpSpPr>
            <a:xfrm>
              <a:off x="3365891" y="4826243"/>
              <a:ext cx="45719" cy="73401"/>
              <a:chOff x="3345327" y="4804129"/>
              <a:chExt cx="74099" cy="118964"/>
            </a:xfrm>
          </p:grpSpPr>
          <p:cxnSp>
            <p:nvCxnSpPr>
              <p:cNvPr id="31" name="Straight Connector 30"/>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userDrawn="1"/>
          </p:nvGrpSpPr>
          <p:grpSpPr>
            <a:xfrm flipH="1" flipV="1">
              <a:off x="3727667" y="4823914"/>
              <a:ext cx="45719" cy="73401"/>
              <a:chOff x="3345327" y="4804129"/>
              <a:chExt cx="74099" cy="118964"/>
            </a:xfrm>
          </p:grpSpPr>
          <p:cxnSp>
            <p:nvCxnSpPr>
              <p:cNvPr id="35" name="Straight Connector 34"/>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cxnSp>
        <p:nvCxnSpPr>
          <p:cNvPr id="37" name="Straight Connector 36"/>
          <p:cNvCxnSpPr/>
          <p:nvPr/>
        </p:nvCxnSpPr>
        <p:spPr>
          <a:xfrm flipH="1">
            <a:off x="399804" y="967829"/>
            <a:ext cx="8318131"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12"/>
          <a:stretch>
            <a:fillRect/>
          </a:stretch>
        </p:blipFill>
        <p:spPr>
          <a:xfrm>
            <a:off x="7678374" y="393614"/>
            <a:ext cx="1039560" cy="387815"/>
          </a:xfrm>
          <a:prstGeom prst="rect">
            <a:avLst/>
          </a:prstGeom>
        </p:spPr>
      </p:pic>
      <p:pic>
        <p:nvPicPr>
          <p:cNvPr id="7" name="Picture 6"/>
          <p:cNvPicPr>
            <a:picLocks noChangeAspect="1"/>
          </p:cNvPicPr>
          <p:nvPr/>
        </p:nvPicPr>
        <p:blipFill>
          <a:blip r:embed="rId13"/>
          <a:stretch>
            <a:fillRect/>
          </a:stretch>
        </p:blipFill>
        <p:spPr>
          <a:xfrm>
            <a:off x="3121" y="54"/>
            <a:ext cx="9140880" cy="201532"/>
          </a:xfrm>
          <a:prstGeom prst="rect">
            <a:avLst/>
          </a:prstGeom>
        </p:spPr>
      </p:pic>
    </p:spTree>
    <p:extLst>
      <p:ext uri="{BB962C8B-B14F-4D97-AF65-F5344CB8AC3E}">
        <p14:creationId xmlns:p14="http://schemas.microsoft.com/office/powerpoint/2010/main" val="8975952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8" r:id="rId3"/>
    <p:sldLayoutId id="2147483716" r:id="rId4"/>
    <p:sldLayoutId id="2147483720" r:id="rId5"/>
    <p:sldLayoutId id="2147483721" r:id="rId6"/>
    <p:sldLayoutId id="2147483722" r:id="rId7"/>
    <p:sldLayoutId id="2147483723" r:id="rId8"/>
    <p:sldLayoutId id="2147483724" r:id="rId9"/>
    <p:sldLayoutId id="2147483726" r:id="rId10"/>
  </p:sldLayoutIdLst>
  <p:hf hdr="0" ftr="0" dt="0"/>
  <p:txStyles>
    <p:titleStyle>
      <a:lvl1pPr algn="l" defTabSz="457189" rtl="0" eaLnBrk="1" latinLnBrk="0" hangingPunct="1">
        <a:spcBef>
          <a:spcPct val="0"/>
        </a:spcBef>
        <a:buNone/>
        <a:defRPr sz="2800" b="0" kern="1200">
          <a:solidFill>
            <a:srgbClr val="11AB68"/>
          </a:solidFill>
          <a:latin typeface="+mj-lt"/>
          <a:ea typeface="+mj-ea"/>
          <a:cs typeface="Raleway"/>
        </a:defRPr>
      </a:lvl1pPr>
    </p:titleStyle>
    <p:bodyStyle>
      <a:lvl1pPr marL="342892" indent="-342892" algn="l" defTabSz="457189" rtl="0" eaLnBrk="1" latinLnBrk="0" hangingPunct="1">
        <a:spcBef>
          <a:spcPct val="20000"/>
        </a:spcBef>
        <a:buFont typeface="Wingdings" panose="05000000000000000000" pitchFamily="2" charset="2"/>
        <a:buChar char="§"/>
        <a:defRPr sz="2600" kern="1200">
          <a:solidFill>
            <a:schemeClr val="tx1"/>
          </a:solidFill>
          <a:latin typeface="+mn-lt"/>
          <a:ea typeface="+mn-ea"/>
          <a:cs typeface="Raleway"/>
        </a:defRPr>
      </a:lvl1pPr>
      <a:lvl2pPr marL="742931" indent="-285743" algn="l" defTabSz="457189" rtl="0" eaLnBrk="1" latinLnBrk="0" hangingPunct="1">
        <a:spcBef>
          <a:spcPct val="20000"/>
        </a:spcBef>
        <a:buFont typeface="Courier New" panose="02070309020205020404" pitchFamily="49" charset="0"/>
        <a:buChar char="o"/>
        <a:defRPr sz="2400" kern="1200">
          <a:solidFill>
            <a:schemeClr val="tx1"/>
          </a:solidFill>
          <a:latin typeface="+mn-lt"/>
          <a:ea typeface="+mn-ea"/>
          <a:cs typeface="Raleway"/>
        </a:defRPr>
      </a:lvl2pPr>
      <a:lvl3pPr marL="1142972" indent="-228594" algn="l" defTabSz="457189" rtl="0" eaLnBrk="1" latinLnBrk="0" hangingPunct="1">
        <a:spcBef>
          <a:spcPct val="20000"/>
        </a:spcBef>
        <a:buFont typeface="Wingdings" panose="05000000000000000000" pitchFamily="2" charset="2"/>
        <a:buChar char="Ø"/>
        <a:defRPr sz="2000" kern="1200">
          <a:solidFill>
            <a:schemeClr val="tx1"/>
          </a:solidFill>
          <a:latin typeface="+mn-lt"/>
          <a:ea typeface="+mn-ea"/>
          <a:cs typeface="Raleway"/>
        </a:defRPr>
      </a:lvl3pPr>
      <a:lvl4pPr marL="1657316" indent="-285750" algn="l" defTabSz="457189" rtl="0" eaLnBrk="1" latinLnBrk="0" hangingPunct="1">
        <a:spcBef>
          <a:spcPct val="20000"/>
        </a:spcBef>
        <a:buFont typeface="Arial" panose="020B0604020202020204" pitchFamily="34" charset="0"/>
        <a:buChar char="•"/>
        <a:defRPr sz="1800" kern="1200">
          <a:solidFill>
            <a:schemeClr val="tx1"/>
          </a:solidFill>
          <a:latin typeface="+mn-lt"/>
          <a:ea typeface="+mn-ea"/>
          <a:cs typeface="Raleway"/>
        </a:defRPr>
      </a:lvl4pPr>
      <a:lvl5pPr marL="2057348" indent="-228594" algn="l" defTabSz="457189" rtl="0" eaLnBrk="1" latinLnBrk="0" hangingPunct="1">
        <a:spcBef>
          <a:spcPct val="20000"/>
        </a:spcBef>
        <a:buFont typeface="Arial"/>
        <a:buChar char="»"/>
        <a:defRPr sz="1600" kern="1200">
          <a:solidFill>
            <a:schemeClr val="tx1"/>
          </a:solidFill>
          <a:latin typeface="+mn-lt"/>
          <a:ea typeface="+mn-ea"/>
          <a:cs typeface="Raleway"/>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7" y="1649660"/>
            <a:ext cx="7543801" cy="1156393"/>
          </a:xfrm>
        </p:spPr>
        <p:txBody>
          <a:bodyPr>
            <a:noAutofit/>
          </a:bodyPr>
          <a:lstStyle/>
          <a:p>
            <a:r>
              <a:rPr lang="en-US" b="1" dirty="0" smtClean="0">
                <a:solidFill>
                  <a:srgbClr val="11AB68"/>
                </a:solidFill>
                <a:latin typeface="Arial" panose="020B0604020202020204" pitchFamily="34" charset="0"/>
                <a:cs typeface="Arial" panose="020B0604020202020204" pitchFamily="34" charset="0"/>
              </a:rPr>
              <a:t>Spinal Muscular Atrophy</a:t>
            </a:r>
            <a:br>
              <a:rPr lang="en-US" b="1" dirty="0" smtClean="0">
                <a:solidFill>
                  <a:srgbClr val="11AB68"/>
                </a:solidFill>
                <a:latin typeface="Arial" panose="020B0604020202020204" pitchFamily="34" charset="0"/>
                <a:cs typeface="Arial" panose="020B0604020202020204" pitchFamily="34" charset="0"/>
              </a:rPr>
            </a:br>
            <a:r>
              <a:rPr lang="en-US" b="1" dirty="0" smtClean="0"/>
              <a:t>(SMA)</a:t>
            </a:r>
            <a:endParaRPr lang="en-US" b="1" dirty="0">
              <a:solidFill>
                <a:srgbClr val="11AB68"/>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D60D1EDE-7116-2443-9BDD-368CE5B37660}" type="slidenum">
              <a:rPr lang="en-US" smtClean="0"/>
              <a:pPr/>
              <a:t>1</a:t>
            </a:fld>
            <a:endParaRPr lang="en-US" dirty="0"/>
          </a:p>
        </p:txBody>
      </p:sp>
      <p:pic>
        <p:nvPicPr>
          <p:cNvPr id="5" name="Picture 4"/>
          <p:cNvPicPr>
            <a:picLocks noChangeAspect="1"/>
          </p:cNvPicPr>
          <p:nvPr/>
        </p:nvPicPr>
        <p:blipFill>
          <a:blip r:embed="rId5"/>
          <a:stretch>
            <a:fillRect/>
          </a:stretch>
        </p:blipFill>
        <p:spPr>
          <a:xfrm>
            <a:off x="6663210" y="332957"/>
            <a:ext cx="2017024" cy="759659"/>
          </a:xfrm>
          <a:prstGeom prst="rect">
            <a:avLst/>
          </a:prstGeom>
        </p:spPr>
      </p:pic>
      <p:pic>
        <p:nvPicPr>
          <p:cNvPr id="7" name="Picture 6"/>
          <p:cNvPicPr>
            <a:picLocks noChangeAspect="1"/>
          </p:cNvPicPr>
          <p:nvPr/>
        </p:nvPicPr>
        <p:blipFill>
          <a:blip r:embed="rId6"/>
          <a:stretch>
            <a:fillRect/>
          </a:stretch>
        </p:blipFill>
        <p:spPr>
          <a:xfrm>
            <a:off x="3120" y="-15857"/>
            <a:ext cx="9144000" cy="201601"/>
          </a:xfrm>
          <a:prstGeom prst="rect">
            <a:avLst/>
          </a:prstGeom>
        </p:spPr>
      </p:pic>
      <p:sp>
        <p:nvSpPr>
          <p:cNvPr id="10" name="TextBox 9"/>
          <p:cNvSpPr txBox="1"/>
          <p:nvPr/>
        </p:nvSpPr>
        <p:spPr>
          <a:xfrm>
            <a:off x="2785652" y="3541835"/>
            <a:ext cx="3344092" cy="923330"/>
          </a:xfrm>
          <a:prstGeom prst="rect">
            <a:avLst/>
          </a:prstGeom>
          <a:noFill/>
        </p:spPr>
        <p:txBody>
          <a:bodyPr wrap="square" rtlCol="0">
            <a:spAutoFit/>
          </a:bodyPr>
          <a:lstStyle/>
          <a:p>
            <a:pPr algn="ctr"/>
            <a:r>
              <a:rPr lang="en-US" dirty="0" smtClean="0">
                <a:solidFill>
                  <a:schemeClr val="accent2">
                    <a:lumMod val="75000"/>
                  </a:schemeClr>
                </a:solidFill>
              </a:rPr>
              <a:t>Sheta Ara, </a:t>
            </a:r>
            <a:r>
              <a:rPr lang="en-US" dirty="0" err="1" smtClean="0">
                <a:solidFill>
                  <a:schemeClr val="accent2">
                    <a:lumMod val="75000"/>
                  </a:schemeClr>
                </a:solidFill>
              </a:rPr>
              <a:t>Pharm.D</a:t>
            </a:r>
            <a:r>
              <a:rPr lang="en-US" dirty="0" smtClean="0">
                <a:solidFill>
                  <a:schemeClr val="accent2">
                    <a:lumMod val="75000"/>
                  </a:schemeClr>
                </a:solidFill>
              </a:rPr>
              <a:t>., BCGP, BCMTMS</a:t>
            </a:r>
            <a:endParaRPr lang="en-US" dirty="0">
              <a:solidFill>
                <a:schemeClr val="accent2">
                  <a:lumMod val="75000"/>
                </a:schemeClr>
              </a:solidFill>
            </a:endParaRPr>
          </a:p>
          <a:p>
            <a:pPr algn="ctr"/>
            <a:endParaRPr lang="en-US" dirty="0" smtClean="0">
              <a:solidFill>
                <a:schemeClr val="accent2">
                  <a:lumMod val="75000"/>
                </a:schemeClr>
              </a:solidFill>
            </a:endParaRPr>
          </a:p>
          <a:p>
            <a:pPr algn="ctr"/>
            <a:endParaRPr lang="en-US" dirty="0">
              <a:solidFill>
                <a:schemeClr val="accent2">
                  <a:lumMod val="75000"/>
                </a:schemeClr>
              </a:solidFill>
            </a:endParaRPr>
          </a:p>
          <a:p>
            <a:pPr algn="ctr"/>
            <a:r>
              <a:rPr lang="en-US" dirty="0" smtClean="0">
                <a:solidFill>
                  <a:schemeClr val="accent2">
                    <a:lumMod val="75000"/>
                  </a:schemeClr>
                </a:solidFill>
              </a:rPr>
              <a:t>September 2, 2020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758938441"/>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79" y="240059"/>
            <a:ext cx="6981707" cy="686738"/>
          </a:xfrm>
        </p:spPr>
        <p:txBody>
          <a:bodyPr/>
          <a:lstStyle/>
          <a:p>
            <a:r>
              <a:rPr lang="en-US" sz="2400" b="1" dirty="0" smtClean="0"/>
              <a:t>Summary of Clinical Trials – </a:t>
            </a:r>
            <a:r>
              <a:rPr lang="en-US" sz="2400" b="1" dirty="0" err="1" smtClean="0"/>
              <a:t>Spinraza</a:t>
            </a:r>
            <a:r>
              <a:rPr lang="en-US" sz="2400" b="1" dirty="0" smtClean="0"/>
              <a:t/>
            </a:r>
            <a:br>
              <a:rPr lang="en-US" sz="2400" b="1" dirty="0" smtClean="0"/>
            </a:br>
            <a:r>
              <a:rPr lang="en-US" sz="2400" dirty="0" smtClean="0"/>
              <a:t>Late-Onset</a:t>
            </a: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98500403"/>
              </p:ext>
            </p:extLst>
          </p:nvPr>
        </p:nvGraphicFramePr>
        <p:xfrm>
          <a:off x="142994" y="1098641"/>
          <a:ext cx="8876370" cy="3899023"/>
        </p:xfrm>
        <a:graphic>
          <a:graphicData uri="http://schemas.openxmlformats.org/drawingml/2006/table">
            <a:tbl>
              <a:tblPr firstRow="1" bandRow="1">
                <a:tableStyleId>{F5AB1C69-6EDB-4FF4-983F-18BD219EF322}</a:tableStyleId>
              </a:tblPr>
              <a:tblGrid>
                <a:gridCol w="1251955">
                  <a:extLst>
                    <a:ext uri="{9D8B030D-6E8A-4147-A177-3AD203B41FA5}">
                      <a16:colId xmlns:a16="http://schemas.microsoft.com/office/drawing/2014/main" val="3284697220"/>
                    </a:ext>
                  </a:extLst>
                </a:gridCol>
                <a:gridCol w="3686175">
                  <a:extLst>
                    <a:ext uri="{9D8B030D-6E8A-4147-A177-3AD203B41FA5}">
                      <a16:colId xmlns:a16="http://schemas.microsoft.com/office/drawing/2014/main" val="485716165"/>
                    </a:ext>
                  </a:extLst>
                </a:gridCol>
                <a:gridCol w="3938240">
                  <a:extLst>
                    <a:ext uri="{9D8B030D-6E8A-4147-A177-3AD203B41FA5}">
                      <a16:colId xmlns:a16="http://schemas.microsoft.com/office/drawing/2014/main" val="4286389349"/>
                    </a:ext>
                  </a:extLst>
                </a:gridCol>
              </a:tblGrid>
              <a:tr h="307010">
                <a:tc>
                  <a:txBody>
                    <a:bodyPr/>
                    <a:lstStyle/>
                    <a:p>
                      <a:endParaRPr lang="en-US" sz="1400" dirty="0"/>
                    </a:p>
                  </a:txBody>
                  <a:tcPr/>
                </a:tc>
                <a:tc>
                  <a:txBody>
                    <a:bodyPr/>
                    <a:lstStyle/>
                    <a:p>
                      <a:pPr algn="ctr"/>
                      <a:r>
                        <a:rPr lang="en-US" sz="1400" dirty="0" smtClean="0"/>
                        <a:t>CHERISH</a:t>
                      </a:r>
                      <a:endParaRPr lang="en-US" sz="1400" dirty="0"/>
                    </a:p>
                  </a:txBody>
                  <a:tcPr/>
                </a:tc>
                <a:tc>
                  <a:txBody>
                    <a:bodyPr/>
                    <a:lstStyle/>
                    <a:p>
                      <a:pPr algn="ctr"/>
                      <a:r>
                        <a:rPr lang="en-US" sz="1400" dirty="0" smtClean="0"/>
                        <a:t>CS2/CS12</a:t>
                      </a:r>
                      <a:endParaRPr lang="en-US" sz="1400" dirty="0"/>
                    </a:p>
                  </a:txBody>
                  <a:tcPr/>
                </a:tc>
                <a:extLst>
                  <a:ext uri="{0D108BD9-81ED-4DB2-BD59-A6C34878D82A}">
                    <a16:rowId xmlns:a16="http://schemas.microsoft.com/office/drawing/2014/main" val="3842492149"/>
                  </a:ext>
                </a:extLst>
              </a:tr>
              <a:tr h="521916">
                <a:tc>
                  <a:txBody>
                    <a:bodyPr/>
                    <a:lstStyle/>
                    <a:p>
                      <a:pPr algn="ctr"/>
                      <a:r>
                        <a:rPr lang="en-US" sz="1400" dirty="0" smtClean="0"/>
                        <a:t>Design</a:t>
                      </a:r>
                      <a:endParaRPr lang="en-US" sz="1400" b="1" dirty="0"/>
                    </a:p>
                  </a:txBody>
                  <a:tcPr/>
                </a:tc>
                <a:tc>
                  <a:txBody>
                    <a:bodyPr/>
                    <a:lstStyle/>
                    <a:p>
                      <a:pPr algn="ctr"/>
                      <a:r>
                        <a:rPr lang="en-US" sz="1400" dirty="0" smtClean="0"/>
                        <a:t>Phase</a:t>
                      </a:r>
                      <a:r>
                        <a:rPr lang="en-US" sz="1400" baseline="0" dirty="0" smtClean="0"/>
                        <a:t> 3, randomized, double-blind, placebo-controlled</a:t>
                      </a:r>
                      <a:endParaRPr lang="en-US" sz="1400" dirty="0"/>
                    </a:p>
                  </a:txBody>
                  <a:tcPr/>
                </a:tc>
                <a:tc>
                  <a:txBody>
                    <a:bodyPr/>
                    <a:lstStyle/>
                    <a:p>
                      <a:pPr algn="ctr"/>
                      <a:r>
                        <a:rPr lang="en-US" sz="1400" dirty="0" smtClean="0"/>
                        <a:t>Open-label, 3</a:t>
                      </a:r>
                      <a:r>
                        <a:rPr lang="en-US" sz="1400" baseline="0" dirty="0" smtClean="0"/>
                        <a:t>-</a:t>
                      </a:r>
                      <a:r>
                        <a:rPr lang="en-US" sz="1400" dirty="0" smtClean="0"/>
                        <a:t>year study</a:t>
                      </a:r>
                      <a:endParaRPr lang="en-US" sz="1400" dirty="0"/>
                    </a:p>
                  </a:txBody>
                  <a:tcPr/>
                </a:tc>
                <a:extLst>
                  <a:ext uri="{0D108BD9-81ED-4DB2-BD59-A6C34878D82A}">
                    <a16:rowId xmlns:a16="http://schemas.microsoft.com/office/drawing/2014/main" val="2899909796"/>
                  </a:ext>
                </a:extLst>
              </a:tr>
              <a:tr h="521916">
                <a:tc>
                  <a:txBody>
                    <a:bodyPr/>
                    <a:lstStyle/>
                    <a:p>
                      <a:pPr algn="ctr"/>
                      <a:r>
                        <a:rPr lang="en-US" sz="1400" dirty="0" smtClean="0"/>
                        <a:t># of patients</a:t>
                      </a:r>
                      <a:endParaRPr lang="en-US" sz="1400" b="1" dirty="0"/>
                    </a:p>
                  </a:txBody>
                  <a:tcPr/>
                </a:tc>
                <a:tc>
                  <a:txBody>
                    <a:bodyPr/>
                    <a:lstStyle/>
                    <a:p>
                      <a:pPr algn="ctr"/>
                      <a:r>
                        <a:rPr lang="en-US" sz="1400" baseline="0" dirty="0" smtClean="0"/>
                        <a:t>SMA Type 2/3, N = 126 </a:t>
                      </a:r>
                    </a:p>
                    <a:p>
                      <a:pPr algn="ctr"/>
                      <a:r>
                        <a:rPr lang="en-US" sz="1400" baseline="0" dirty="0" smtClean="0"/>
                        <a:t>(84 treated; 42 untreated)</a:t>
                      </a:r>
                    </a:p>
                  </a:txBody>
                  <a:tcPr/>
                </a:tc>
                <a:tc>
                  <a:txBody>
                    <a:bodyPr/>
                    <a:lstStyle/>
                    <a:p>
                      <a:pPr algn="ctr"/>
                      <a:r>
                        <a:rPr lang="en-US" sz="1400" baseline="0" dirty="0" smtClean="0"/>
                        <a:t>SMA Type 2, N = 21 </a:t>
                      </a:r>
                    </a:p>
                    <a:p>
                      <a:pPr algn="ctr"/>
                      <a:r>
                        <a:rPr lang="en-US" sz="1400" baseline="0" dirty="0" smtClean="0"/>
                        <a:t>SMA Type 3, N = 7</a:t>
                      </a:r>
                    </a:p>
                  </a:txBody>
                  <a:tcPr/>
                </a:tc>
                <a:extLst>
                  <a:ext uri="{0D108BD9-81ED-4DB2-BD59-A6C34878D82A}">
                    <a16:rowId xmlns:a16="http://schemas.microsoft.com/office/drawing/2014/main" val="1404376013"/>
                  </a:ext>
                </a:extLst>
              </a:tr>
              <a:tr h="307010">
                <a:tc>
                  <a:txBody>
                    <a:bodyPr/>
                    <a:lstStyle/>
                    <a:p>
                      <a:pPr algn="ctr"/>
                      <a:r>
                        <a:rPr lang="en-US" sz="1400" dirty="0" smtClean="0"/>
                        <a:t>Age Range</a:t>
                      </a:r>
                      <a:endParaRPr lang="en-US" sz="1400" b="1" dirty="0"/>
                    </a:p>
                  </a:txBody>
                  <a:tcPr/>
                </a:tc>
                <a:tc>
                  <a:txBody>
                    <a:bodyPr/>
                    <a:lstStyle/>
                    <a:p>
                      <a:pPr algn="ctr"/>
                      <a:r>
                        <a:rPr lang="en-US" sz="1400" dirty="0" smtClean="0"/>
                        <a:t>2 –</a:t>
                      </a:r>
                      <a:r>
                        <a:rPr lang="en-US" sz="1400" baseline="0" dirty="0" smtClean="0"/>
                        <a:t> 9 years old</a:t>
                      </a:r>
                      <a:endParaRPr lang="en-US" sz="1400" dirty="0"/>
                    </a:p>
                  </a:txBody>
                  <a:tcPr/>
                </a:tc>
                <a:tc>
                  <a:txBody>
                    <a:bodyPr/>
                    <a:lstStyle/>
                    <a:p>
                      <a:pPr algn="ctr"/>
                      <a:r>
                        <a:rPr lang="en-US" sz="1400" dirty="0" smtClean="0"/>
                        <a:t>2 – 16 years old</a:t>
                      </a:r>
                      <a:endParaRPr lang="en-US" sz="1400" dirty="0"/>
                    </a:p>
                  </a:txBody>
                  <a:tcPr/>
                </a:tc>
                <a:extLst>
                  <a:ext uri="{0D108BD9-81ED-4DB2-BD59-A6C34878D82A}">
                    <a16:rowId xmlns:a16="http://schemas.microsoft.com/office/drawing/2014/main" val="333938446"/>
                  </a:ext>
                </a:extLst>
              </a:tr>
              <a:tr h="2241171">
                <a:tc>
                  <a:txBody>
                    <a:bodyPr/>
                    <a:lstStyle/>
                    <a:p>
                      <a:pPr algn="ctr"/>
                      <a:r>
                        <a:rPr lang="en-US" sz="1400" dirty="0" smtClean="0"/>
                        <a:t>Results</a:t>
                      </a:r>
                      <a:endParaRPr lang="en-US" sz="1400" b="1" dirty="0"/>
                    </a:p>
                  </a:txBody>
                  <a:tcPr/>
                </a:tc>
                <a:tc>
                  <a:txBody>
                    <a:bodyPr/>
                    <a:lstStyle/>
                    <a:p>
                      <a:pPr marL="285750" indent="-285750" algn="l">
                        <a:buFont typeface="Arial" panose="020B0604020202020204" pitchFamily="34" charset="0"/>
                        <a:buChar char="•"/>
                      </a:pPr>
                      <a:r>
                        <a:rPr lang="en-US" sz="1400" dirty="0" err="1" smtClean="0"/>
                        <a:t>Spinraza</a:t>
                      </a:r>
                      <a:r>
                        <a:rPr lang="en-US" sz="1400" dirty="0" smtClean="0"/>
                        <a:t> treated group improvements</a:t>
                      </a:r>
                      <a:r>
                        <a:rPr lang="en-US" sz="1400" baseline="0" dirty="0" smtClean="0"/>
                        <a:t> over 15 months</a:t>
                      </a:r>
                    </a:p>
                    <a:p>
                      <a:pPr marL="285750" indent="-285750" algn="l">
                        <a:buFont typeface="Arial" panose="020B0604020202020204" pitchFamily="34" charset="0"/>
                        <a:buChar char="•"/>
                      </a:pPr>
                      <a:r>
                        <a:rPr lang="en-US" sz="1400" baseline="0" dirty="0" smtClean="0"/>
                        <a:t>RULM: 4.2 points treated vs. 0.5 points untreated</a:t>
                      </a:r>
                    </a:p>
                    <a:p>
                      <a:pPr marL="285750" indent="-285750" algn="l">
                        <a:buFont typeface="Arial" panose="020B0604020202020204" pitchFamily="34" charset="0"/>
                        <a:buChar char="•"/>
                      </a:pPr>
                      <a:r>
                        <a:rPr lang="en-US" sz="1400" baseline="0" dirty="0" smtClean="0"/>
                        <a:t>HFMSE: 3.9 points treated vs.  – 1 point untreated</a:t>
                      </a:r>
                    </a:p>
                  </a:txBody>
                  <a:tcPr/>
                </a:tc>
                <a:tc>
                  <a:txBody>
                    <a:bodyPr/>
                    <a:lstStyle/>
                    <a:p>
                      <a:pPr marL="0" indent="0" algn="l">
                        <a:buFont typeface="Arial" panose="020B0604020202020204" pitchFamily="34" charset="0"/>
                        <a:buNone/>
                      </a:pPr>
                      <a:r>
                        <a:rPr lang="en-US" sz="1400" dirty="0" smtClean="0"/>
                        <a:t>Type 2: </a:t>
                      </a:r>
                    </a:p>
                    <a:p>
                      <a:pPr marL="285750" lvl="0" indent="-285750" algn="l">
                        <a:buFont typeface="Arial" panose="020B0604020202020204" pitchFamily="34" charset="0"/>
                        <a:buChar char="•"/>
                      </a:pPr>
                      <a:r>
                        <a:rPr lang="en-US" sz="1400" dirty="0" smtClean="0"/>
                        <a:t>4</a:t>
                      </a:r>
                      <a:r>
                        <a:rPr lang="en-US" sz="1400" baseline="0" dirty="0" smtClean="0"/>
                        <a:t> point increase</a:t>
                      </a:r>
                      <a:r>
                        <a:rPr lang="en-US" sz="1400" dirty="0" smtClean="0"/>
                        <a:t> from baseline in</a:t>
                      </a:r>
                      <a:r>
                        <a:rPr lang="en-US" sz="1400" baseline="0" dirty="0" smtClean="0"/>
                        <a:t> upper limb function (ULM)</a:t>
                      </a:r>
                    </a:p>
                    <a:p>
                      <a:pPr marL="285750" lvl="0" indent="-285750" algn="l">
                        <a:buFont typeface="Arial" panose="020B0604020202020204" pitchFamily="34" charset="0"/>
                        <a:buChar char="•"/>
                      </a:pPr>
                      <a:r>
                        <a:rPr lang="en-US" sz="1400" baseline="0" dirty="0" smtClean="0"/>
                        <a:t>10.8 point increase from baseline in motor function (HFMSE)</a:t>
                      </a:r>
                    </a:p>
                    <a:p>
                      <a:pPr marL="285750" lvl="0" indent="-285750" algn="l">
                        <a:buFont typeface="Arial" panose="020B0604020202020204" pitchFamily="34" charset="0"/>
                        <a:buChar char="•"/>
                      </a:pPr>
                      <a:r>
                        <a:rPr lang="en-US" sz="1400" baseline="0" dirty="0" smtClean="0"/>
                        <a:t>1 gained ability to walk</a:t>
                      </a:r>
                    </a:p>
                    <a:p>
                      <a:pPr marL="0" indent="0" algn="l">
                        <a:buFont typeface="Arial" panose="020B0604020202020204" pitchFamily="34" charset="0"/>
                        <a:buNone/>
                      </a:pPr>
                      <a:r>
                        <a:rPr lang="en-US" sz="1400" baseline="0" dirty="0" smtClean="0"/>
                        <a:t>Type 3: </a:t>
                      </a:r>
                    </a:p>
                    <a:p>
                      <a:pPr marL="285750" lvl="0" indent="-285750" algn="l">
                        <a:buFont typeface="Arial" panose="020B0604020202020204" pitchFamily="34" charset="0"/>
                        <a:buChar char="•"/>
                      </a:pPr>
                      <a:r>
                        <a:rPr lang="en-US" sz="1400" baseline="0" dirty="0" smtClean="0"/>
                        <a:t>1.8 point increase from baseline in motor function (HFMSE)</a:t>
                      </a:r>
                    </a:p>
                    <a:p>
                      <a:pPr marL="285750" lvl="0" indent="-285750" algn="l">
                        <a:buFont typeface="Arial" panose="020B0604020202020204" pitchFamily="34" charset="0"/>
                        <a:buChar char="•"/>
                      </a:pPr>
                      <a:r>
                        <a:rPr lang="en-US" sz="1400" baseline="0" dirty="0" smtClean="0"/>
                        <a:t>2 regained ability to walk</a:t>
                      </a:r>
                      <a:endParaRPr lang="en-US" sz="1400" dirty="0"/>
                    </a:p>
                  </a:txBody>
                  <a:tcPr/>
                </a:tc>
                <a:extLst>
                  <a:ext uri="{0D108BD9-81ED-4DB2-BD59-A6C34878D82A}">
                    <a16:rowId xmlns:a16="http://schemas.microsoft.com/office/drawing/2014/main" val="2676390668"/>
                  </a:ext>
                </a:extLst>
              </a:tr>
            </a:tbl>
          </a:graphicData>
        </a:graphic>
      </p:graphicFrame>
      <p:sp>
        <p:nvSpPr>
          <p:cNvPr id="4" name="Slide Number Placeholder 3"/>
          <p:cNvSpPr>
            <a:spLocks noGrp="1"/>
          </p:cNvSpPr>
          <p:nvPr>
            <p:ph type="sldNum" sz="quarter" idx="12"/>
          </p:nvPr>
        </p:nvSpPr>
        <p:spPr/>
        <p:txBody>
          <a:bodyPr/>
          <a:lstStyle/>
          <a:p>
            <a:fld id="{D60D1EDE-7116-2443-9BDD-368CE5B37660}" type="slidenum">
              <a:rPr lang="en-US" smtClean="0"/>
              <a:pPr/>
              <a:t>10</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3725" y="2804470"/>
            <a:ext cx="487363" cy="487363"/>
          </a:xfrm>
          <a:prstGeom prst="rect">
            <a:avLst/>
          </a:prstGeom>
        </p:spPr>
      </p:pic>
    </p:spTree>
    <p:extLst>
      <p:ext uri="{BB962C8B-B14F-4D97-AF65-F5344CB8AC3E}">
        <p14:creationId xmlns:p14="http://schemas.microsoft.com/office/powerpoint/2010/main" val="783884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79" y="240059"/>
            <a:ext cx="6981707" cy="686738"/>
          </a:xfrm>
        </p:spPr>
        <p:txBody>
          <a:bodyPr/>
          <a:lstStyle/>
          <a:p>
            <a:r>
              <a:rPr lang="en-US" sz="2400" b="1" dirty="0" smtClean="0"/>
              <a:t>Summary of Clinical Trials – </a:t>
            </a:r>
            <a:r>
              <a:rPr lang="en-US" sz="2400" b="1" dirty="0" err="1" smtClean="0"/>
              <a:t>Spinraza</a:t>
            </a:r>
            <a:r>
              <a:rPr lang="en-US" sz="2400" b="1" dirty="0" smtClean="0"/>
              <a:t/>
            </a:r>
            <a:br>
              <a:rPr lang="en-US" sz="2400" b="1" dirty="0" smtClean="0"/>
            </a:br>
            <a:r>
              <a:rPr lang="en-US" sz="2400" dirty="0" smtClean="0"/>
              <a:t>Ongoing</a:t>
            </a: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41622355"/>
              </p:ext>
            </p:extLst>
          </p:nvPr>
        </p:nvGraphicFramePr>
        <p:xfrm>
          <a:off x="336279" y="1200642"/>
          <a:ext cx="8428580" cy="2164080"/>
        </p:xfrm>
        <a:graphic>
          <a:graphicData uri="http://schemas.openxmlformats.org/drawingml/2006/table">
            <a:tbl>
              <a:tblPr firstRow="1" bandRow="1">
                <a:tableStyleId>{F5AB1C69-6EDB-4FF4-983F-18BD219EF322}</a:tableStyleId>
              </a:tblPr>
              <a:tblGrid>
                <a:gridCol w="1247194">
                  <a:extLst>
                    <a:ext uri="{9D8B030D-6E8A-4147-A177-3AD203B41FA5}">
                      <a16:colId xmlns:a16="http://schemas.microsoft.com/office/drawing/2014/main" val="3284697220"/>
                    </a:ext>
                  </a:extLst>
                </a:gridCol>
                <a:gridCol w="7181386">
                  <a:extLst>
                    <a:ext uri="{9D8B030D-6E8A-4147-A177-3AD203B41FA5}">
                      <a16:colId xmlns:a16="http://schemas.microsoft.com/office/drawing/2014/main" val="485716165"/>
                    </a:ext>
                  </a:extLst>
                </a:gridCol>
              </a:tblGrid>
              <a:tr h="216262">
                <a:tc>
                  <a:txBody>
                    <a:bodyPr/>
                    <a:lstStyle/>
                    <a:p>
                      <a:endParaRPr lang="en-US" sz="1400" dirty="0"/>
                    </a:p>
                  </a:txBody>
                  <a:tcPr/>
                </a:tc>
                <a:tc>
                  <a:txBody>
                    <a:bodyPr/>
                    <a:lstStyle/>
                    <a:p>
                      <a:pPr algn="ctr"/>
                      <a:r>
                        <a:rPr lang="en-US" sz="1400" dirty="0" smtClean="0"/>
                        <a:t>NURTURE</a:t>
                      </a:r>
                      <a:endParaRPr lang="en-US" sz="1400" dirty="0"/>
                    </a:p>
                  </a:txBody>
                  <a:tcPr/>
                </a:tc>
                <a:extLst>
                  <a:ext uri="{0D108BD9-81ED-4DB2-BD59-A6C34878D82A}">
                    <a16:rowId xmlns:a16="http://schemas.microsoft.com/office/drawing/2014/main" val="3842492149"/>
                  </a:ext>
                </a:extLst>
              </a:tr>
              <a:tr h="216262">
                <a:tc>
                  <a:txBody>
                    <a:bodyPr/>
                    <a:lstStyle/>
                    <a:p>
                      <a:pPr algn="ctr"/>
                      <a:r>
                        <a:rPr lang="en-US" sz="1400" dirty="0" smtClean="0"/>
                        <a:t>Design</a:t>
                      </a:r>
                      <a:endParaRPr lang="en-US" sz="1400" b="1" dirty="0"/>
                    </a:p>
                  </a:txBody>
                  <a:tcPr/>
                </a:tc>
                <a:tc>
                  <a:txBody>
                    <a:bodyPr/>
                    <a:lstStyle/>
                    <a:p>
                      <a:pPr algn="ctr"/>
                      <a:r>
                        <a:rPr lang="en-US" sz="1400" dirty="0" smtClean="0"/>
                        <a:t>Phase 2, open-label,</a:t>
                      </a:r>
                      <a:r>
                        <a:rPr lang="en-US" sz="1400" baseline="0" dirty="0" smtClean="0"/>
                        <a:t> single-arm</a:t>
                      </a:r>
                      <a:endParaRPr lang="en-US" sz="1400" dirty="0"/>
                    </a:p>
                  </a:txBody>
                  <a:tcPr/>
                </a:tc>
                <a:extLst>
                  <a:ext uri="{0D108BD9-81ED-4DB2-BD59-A6C34878D82A}">
                    <a16:rowId xmlns:a16="http://schemas.microsoft.com/office/drawing/2014/main" val="2899909796"/>
                  </a:ext>
                </a:extLst>
              </a:tr>
              <a:tr h="216262">
                <a:tc>
                  <a:txBody>
                    <a:bodyPr/>
                    <a:lstStyle/>
                    <a:p>
                      <a:pPr algn="ctr"/>
                      <a:r>
                        <a:rPr lang="en-US" sz="1400" dirty="0" smtClean="0"/>
                        <a:t># of patients</a:t>
                      </a:r>
                      <a:endParaRPr lang="en-US" sz="1400" b="1" dirty="0"/>
                    </a:p>
                  </a:txBody>
                  <a:tcPr/>
                </a:tc>
                <a:tc>
                  <a:txBody>
                    <a:bodyPr/>
                    <a:lstStyle/>
                    <a:p>
                      <a:pPr algn="ctr"/>
                      <a:r>
                        <a:rPr lang="en-US" sz="1400" baseline="0" dirty="0" smtClean="0"/>
                        <a:t>Pre-symptomatic SMA, N = 25</a:t>
                      </a:r>
                    </a:p>
                  </a:txBody>
                  <a:tcPr/>
                </a:tc>
                <a:extLst>
                  <a:ext uri="{0D108BD9-81ED-4DB2-BD59-A6C34878D82A}">
                    <a16:rowId xmlns:a16="http://schemas.microsoft.com/office/drawing/2014/main" val="1404376013"/>
                  </a:ext>
                </a:extLst>
              </a:tr>
              <a:tr h="216262">
                <a:tc>
                  <a:txBody>
                    <a:bodyPr/>
                    <a:lstStyle/>
                    <a:p>
                      <a:pPr algn="ctr"/>
                      <a:r>
                        <a:rPr lang="en-US" sz="1400" dirty="0" smtClean="0"/>
                        <a:t>Avg.</a:t>
                      </a:r>
                      <a:r>
                        <a:rPr lang="en-US" sz="1400" baseline="0" dirty="0" smtClean="0"/>
                        <a:t> </a:t>
                      </a:r>
                      <a:r>
                        <a:rPr lang="en-US" sz="1400" dirty="0" smtClean="0"/>
                        <a:t>Age</a:t>
                      </a:r>
                      <a:endParaRPr lang="en-US" sz="1400" b="1" dirty="0"/>
                    </a:p>
                  </a:txBody>
                  <a:tcPr/>
                </a:tc>
                <a:tc>
                  <a:txBody>
                    <a:bodyPr/>
                    <a:lstStyle/>
                    <a:p>
                      <a:pPr algn="ctr"/>
                      <a:r>
                        <a:rPr lang="en-US" sz="1400" dirty="0" smtClean="0"/>
                        <a:t>6 weeks of age or younger</a:t>
                      </a:r>
                      <a:endParaRPr lang="en-US" sz="1400" dirty="0"/>
                    </a:p>
                  </a:txBody>
                  <a:tcPr/>
                </a:tc>
                <a:extLst>
                  <a:ext uri="{0D108BD9-81ED-4DB2-BD59-A6C34878D82A}">
                    <a16:rowId xmlns:a16="http://schemas.microsoft.com/office/drawing/2014/main" val="333938446"/>
                  </a:ext>
                </a:extLst>
              </a:tr>
              <a:tr h="670412">
                <a:tc>
                  <a:txBody>
                    <a:bodyPr/>
                    <a:lstStyle/>
                    <a:p>
                      <a:pPr algn="ctr"/>
                      <a:r>
                        <a:rPr lang="en-US" sz="1400" dirty="0" smtClean="0"/>
                        <a:t>Results</a:t>
                      </a:r>
                      <a:endParaRPr lang="en-US" sz="1400" b="1" dirty="0"/>
                    </a:p>
                  </a:txBody>
                  <a:tcPr/>
                </a:tc>
                <a:tc>
                  <a:txBody>
                    <a:bodyPr/>
                    <a:lstStyle/>
                    <a:p>
                      <a:pPr marL="285750" indent="-285750" algn="l">
                        <a:buFont typeface="Arial" panose="020B0604020202020204" pitchFamily="34" charset="0"/>
                        <a:buChar char="•"/>
                      </a:pPr>
                      <a:r>
                        <a:rPr lang="en-US" sz="1400" dirty="0" smtClean="0"/>
                        <a:t>100% (25 of 25) not requiring permanent ventilation</a:t>
                      </a:r>
                      <a:r>
                        <a:rPr lang="en-US" sz="1400" baseline="0" dirty="0" smtClean="0"/>
                        <a:t> at 2.9 years </a:t>
                      </a:r>
                    </a:p>
                    <a:p>
                      <a:pPr marL="285750" indent="-285750" algn="l">
                        <a:buFont typeface="Arial" panose="020B0604020202020204" pitchFamily="34" charset="0"/>
                        <a:buChar char="•"/>
                      </a:pPr>
                      <a:r>
                        <a:rPr lang="en-US" sz="1400" baseline="0" dirty="0" smtClean="0"/>
                        <a:t>100% achieved sitting without support</a:t>
                      </a:r>
                    </a:p>
                    <a:p>
                      <a:pPr marL="285750" indent="-285750" algn="l">
                        <a:buFont typeface="Arial" panose="020B0604020202020204" pitchFamily="34" charset="0"/>
                        <a:buChar char="•"/>
                      </a:pPr>
                      <a:r>
                        <a:rPr lang="en-US" sz="1400" baseline="0" dirty="0" smtClean="0"/>
                        <a:t>92% achieved walking with assistance</a:t>
                      </a:r>
                    </a:p>
                    <a:p>
                      <a:pPr marL="285750" indent="-285750" algn="l">
                        <a:buFont typeface="Arial" panose="020B0604020202020204" pitchFamily="34" charset="0"/>
                        <a:buChar char="•"/>
                      </a:pPr>
                      <a:r>
                        <a:rPr lang="en-US" sz="1400" baseline="0" dirty="0" smtClean="0"/>
                        <a:t>88% achieved walking independently</a:t>
                      </a:r>
                      <a:endParaRPr lang="en-US" sz="1400" dirty="0"/>
                    </a:p>
                  </a:txBody>
                  <a:tcPr/>
                </a:tc>
                <a:extLst>
                  <a:ext uri="{0D108BD9-81ED-4DB2-BD59-A6C34878D82A}">
                    <a16:rowId xmlns:a16="http://schemas.microsoft.com/office/drawing/2014/main" val="2676390668"/>
                  </a:ext>
                </a:extLst>
              </a:tr>
            </a:tbl>
          </a:graphicData>
        </a:graphic>
      </p:graphicFrame>
      <p:sp>
        <p:nvSpPr>
          <p:cNvPr id="4" name="Slide Number Placeholder 3"/>
          <p:cNvSpPr>
            <a:spLocks noGrp="1"/>
          </p:cNvSpPr>
          <p:nvPr>
            <p:ph type="sldNum" sz="quarter" idx="12"/>
          </p:nvPr>
        </p:nvSpPr>
        <p:spPr/>
        <p:txBody>
          <a:bodyPr/>
          <a:lstStyle/>
          <a:p>
            <a:fld id="{D60D1EDE-7116-2443-9BDD-368CE5B37660}" type="slidenum">
              <a:rPr lang="en-US" smtClean="0"/>
              <a:pPr/>
              <a:t>11</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7200" y="2520950"/>
            <a:ext cx="609600" cy="609600"/>
          </a:xfrm>
          <a:prstGeom prst="rect">
            <a:avLst/>
          </a:prstGeom>
        </p:spPr>
      </p:pic>
    </p:spTree>
    <p:extLst>
      <p:ext uri="{BB962C8B-B14F-4D97-AF65-F5344CB8AC3E}">
        <p14:creationId xmlns:p14="http://schemas.microsoft.com/office/powerpoint/2010/main" val="694982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Zolgensma</a:t>
            </a:r>
            <a:r>
              <a:rPr lang="en-US" baseline="30000" dirty="0" smtClean="0"/>
              <a:t>®</a:t>
            </a:r>
            <a:r>
              <a:rPr lang="en-US" dirty="0" smtClean="0"/>
              <a:t> (</a:t>
            </a:r>
            <a:r>
              <a:rPr lang="en-US" dirty="0" err="1" smtClean="0"/>
              <a:t>onasemnogene</a:t>
            </a:r>
            <a:r>
              <a:rPr lang="en-US" dirty="0" smtClean="0"/>
              <a:t> </a:t>
            </a:r>
            <a:r>
              <a:rPr lang="en-US" dirty="0" err="1" smtClean="0"/>
              <a:t>abeparvovec</a:t>
            </a:r>
            <a:r>
              <a:rPr lang="en-US" dirty="0" smtClean="0"/>
              <a:t>)</a:t>
            </a:r>
            <a:endParaRPr lang="en-US"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12</a:t>
            </a:fld>
            <a:endParaRPr lang="en-US" dirty="0"/>
          </a:p>
        </p:txBody>
      </p:sp>
      <p:sp>
        <p:nvSpPr>
          <p:cNvPr id="6" name="Content Placeholder 5"/>
          <p:cNvSpPr>
            <a:spLocks noGrp="1"/>
          </p:cNvSpPr>
          <p:nvPr>
            <p:ph idx="1"/>
          </p:nvPr>
        </p:nvSpPr>
        <p:spPr>
          <a:xfrm>
            <a:off x="258096" y="1104684"/>
            <a:ext cx="5133053" cy="3535761"/>
          </a:xfrm>
        </p:spPr>
        <p:txBody>
          <a:bodyPr>
            <a:noAutofit/>
          </a:bodyPr>
          <a:lstStyle/>
          <a:p>
            <a:r>
              <a:rPr lang="en-US" sz="1800" b="1" dirty="0" smtClean="0"/>
              <a:t>Mechanism of Action: </a:t>
            </a:r>
            <a:r>
              <a:rPr lang="en-US" sz="1800" dirty="0"/>
              <a:t>r</a:t>
            </a:r>
            <a:r>
              <a:rPr lang="en-US" sz="1800" dirty="0" smtClean="0"/>
              <a:t>ecombinant AAV9-based (adeno-associated virus vector) gene therapy that delivers a copy of SMN1 gene encoding functional SMN protein</a:t>
            </a:r>
          </a:p>
          <a:p>
            <a:r>
              <a:rPr lang="en-US" sz="1800" b="1" dirty="0" smtClean="0"/>
              <a:t>Indication</a:t>
            </a:r>
            <a:r>
              <a:rPr lang="en-US" sz="1800" dirty="0" smtClean="0"/>
              <a:t>: </a:t>
            </a:r>
            <a:r>
              <a:rPr lang="en-US" sz="1800" dirty="0"/>
              <a:t>t</a:t>
            </a:r>
            <a:r>
              <a:rPr lang="en-US" sz="1800" dirty="0" smtClean="0"/>
              <a:t>reatment of pediatric patients </a:t>
            </a:r>
            <a:r>
              <a:rPr lang="en-US" sz="1800" u="sng" dirty="0" smtClean="0"/>
              <a:t>less than 2 years</a:t>
            </a:r>
            <a:r>
              <a:rPr lang="en-US" sz="1800" dirty="0" smtClean="0"/>
              <a:t> of age with SMA with bi-allelic mutations in the SMN1 gene</a:t>
            </a:r>
          </a:p>
          <a:p>
            <a:r>
              <a:rPr lang="en-US" sz="1800" b="1" dirty="0" smtClean="0"/>
              <a:t>Dose</a:t>
            </a:r>
            <a:r>
              <a:rPr lang="en-US" sz="1800" dirty="0" smtClean="0"/>
              <a:t>: 1.1 x 10</a:t>
            </a:r>
            <a:r>
              <a:rPr lang="en-US" sz="1800" baseline="30000" dirty="0" smtClean="0"/>
              <a:t>14</a:t>
            </a:r>
            <a:r>
              <a:rPr lang="en-US" sz="1800" dirty="0" smtClean="0"/>
              <a:t> vector genomes(vg)/kg </a:t>
            </a:r>
            <a:r>
              <a:rPr lang="en-US" sz="1800" u="sng" dirty="0" smtClean="0"/>
              <a:t>single-dose intravenous </a:t>
            </a:r>
            <a:r>
              <a:rPr lang="en-US" sz="1800" dirty="0" smtClean="0"/>
              <a:t>infusion over 60 minutes </a:t>
            </a:r>
          </a:p>
          <a:p>
            <a:pPr marL="0" indent="0">
              <a:buNone/>
            </a:pPr>
            <a:endParaRPr lang="en-US" sz="1800" dirty="0" smtClean="0"/>
          </a:p>
        </p:txBody>
      </p:sp>
      <p:pic>
        <p:nvPicPr>
          <p:cNvPr id="3" name="Picture 2"/>
          <p:cNvPicPr>
            <a:picLocks noChangeAspect="1"/>
          </p:cNvPicPr>
          <p:nvPr/>
        </p:nvPicPr>
        <p:blipFill>
          <a:blip r:embed="rId5"/>
          <a:stretch>
            <a:fillRect/>
          </a:stretch>
        </p:blipFill>
        <p:spPr>
          <a:xfrm>
            <a:off x="5391149" y="1104684"/>
            <a:ext cx="2164063" cy="1836174"/>
          </a:xfrm>
          <a:prstGeom prst="rect">
            <a:avLst/>
          </a:prstGeom>
        </p:spPr>
      </p:pic>
      <p:pic>
        <p:nvPicPr>
          <p:cNvPr id="5" name="Picture 4"/>
          <p:cNvPicPr>
            <a:picLocks noChangeAspect="1"/>
          </p:cNvPicPr>
          <p:nvPr/>
        </p:nvPicPr>
        <p:blipFill>
          <a:blip r:embed="rId6"/>
          <a:stretch>
            <a:fillRect/>
          </a:stretch>
        </p:blipFill>
        <p:spPr>
          <a:xfrm>
            <a:off x="5245768" y="3056928"/>
            <a:ext cx="3771137" cy="120535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51075" y="3774920"/>
            <a:ext cx="487363" cy="487363"/>
          </a:xfrm>
          <a:prstGeom prst="rect">
            <a:avLst/>
          </a:prstGeom>
        </p:spPr>
      </p:pic>
    </p:spTree>
    <p:extLst>
      <p:ext uri="{BB962C8B-B14F-4D97-AF65-F5344CB8AC3E}">
        <p14:creationId xmlns:p14="http://schemas.microsoft.com/office/powerpoint/2010/main" val="3193237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84" y="420687"/>
            <a:ext cx="6981707" cy="356085"/>
          </a:xfrm>
        </p:spPr>
        <p:txBody>
          <a:bodyPr/>
          <a:lstStyle/>
          <a:p>
            <a:r>
              <a:rPr lang="en-US" dirty="0" smtClean="0"/>
              <a:t>Summary of Clinical Studies - </a:t>
            </a:r>
            <a:r>
              <a:rPr lang="en-US" dirty="0" err="1" smtClean="0"/>
              <a:t>Zolgensma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67484780"/>
              </p:ext>
            </p:extLst>
          </p:nvPr>
        </p:nvGraphicFramePr>
        <p:xfrm>
          <a:off x="291675" y="970599"/>
          <a:ext cx="8548109" cy="4053786"/>
        </p:xfrm>
        <a:graphic>
          <a:graphicData uri="http://schemas.openxmlformats.org/drawingml/2006/table">
            <a:tbl>
              <a:tblPr firstRow="1" bandRow="1">
                <a:tableStyleId>{F5AB1C69-6EDB-4FF4-983F-18BD219EF322}</a:tableStyleId>
              </a:tblPr>
              <a:tblGrid>
                <a:gridCol w="1197179">
                  <a:extLst>
                    <a:ext uri="{9D8B030D-6E8A-4147-A177-3AD203B41FA5}">
                      <a16:colId xmlns:a16="http://schemas.microsoft.com/office/drawing/2014/main" val="3824745066"/>
                    </a:ext>
                  </a:extLst>
                </a:gridCol>
                <a:gridCol w="3675465">
                  <a:extLst>
                    <a:ext uri="{9D8B030D-6E8A-4147-A177-3AD203B41FA5}">
                      <a16:colId xmlns:a16="http://schemas.microsoft.com/office/drawing/2014/main" val="3146349579"/>
                    </a:ext>
                  </a:extLst>
                </a:gridCol>
                <a:gridCol w="3675465">
                  <a:extLst>
                    <a:ext uri="{9D8B030D-6E8A-4147-A177-3AD203B41FA5}">
                      <a16:colId xmlns:a16="http://schemas.microsoft.com/office/drawing/2014/main" val="3234539581"/>
                    </a:ext>
                  </a:extLst>
                </a:gridCol>
              </a:tblGrid>
              <a:tr h="376219">
                <a:tc>
                  <a:txBody>
                    <a:bodyPr/>
                    <a:lstStyle/>
                    <a:p>
                      <a:endParaRPr lang="en-US" sz="1400" dirty="0"/>
                    </a:p>
                  </a:txBody>
                  <a:tcPr/>
                </a:tc>
                <a:tc>
                  <a:txBody>
                    <a:bodyPr/>
                    <a:lstStyle/>
                    <a:p>
                      <a:pPr algn="ctr"/>
                      <a:r>
                        <a:rPr lang="en-US" sz="1400" dirty="0" smtClean="0"/>
                        <a:t>START</a:t>
                      </a:r>
                      <a:endParaRPr lang="en-US" sz="1400" dirty="0"/>
                    </a:p>
                  </a:txBody>
                  <a:tcPr/>
                </a:tc>
                <a:tc>
                  <a:txBody>
                    <a:bodyPr/>
                    <a:lstStyle/>
                    <a:p>
                      <a:pPr algn="ctr"/>
                      <a:r>
                        <a:rPr lang="en-US" sz="1400" dirty="0" smtClean="0"/>
                        <a:t>STR1VE</a:t>
                      </a:r>
                      <a:endParaRPr lang="en-US" sz="1400" dirty="0"/>
                    </a:p>
                  </a:txBody>
                  <a:tcPr/>
                </a:tc>
                <a:extLst>
                  <a:ext uri="{0D108BD9-81ED-4DB2-BD59-A6C34878D82A}">
                    <a16:rowId xmlns:a16="http://schemas.microsoft.com/office/drawing/2014/main" val="2897406020"/>
                  </a:ext>
                </a:extLst>
              </a:tr>
              <a:tr h="324976">
                <a:tc>
                  <a:txBody>
                    <a:bodyPr/>
                    <a:lstStyle/>
                    <a:p>
                      <a:r>
                        <a:rPr lang="en-US" sz="1400" dirty="0" smtClean="0"/>
                        <a:t>Design</a:t>
                      </a:r>
                      <a:endParaRPr lang="en-US" sz="1400" b="1" dirty="0"/>
                    </a:p>
                  </a:txBody>
                  <a:tcPr/>
                </a:tc>
                <a:tc>
                  <a:txBody>
                    <a:bodyPr/>
                    <a:lstStyle/>
                    <a:p>
                      <a:pPr algn="ctr"/>
                      <a:r>
                        <a:rPr lang="en-US" sz="1400" dirty="0" smtClean="0"/>
                        <a:t>Phase</a:t>
                      </a:r>
                      <a:r>
                        <a:rPr lang="en-US" sz="1400" baseline="0" dirty="0" smtClean="0"/>
                        <a:t> 1, open-label, dose-finding</a:t>
                      </a:r>
                      <a:endParaRPr lang="en-US" sz="1400" dirty="0"/>
                    </a:p>
                  </a:txBody>
                  <a:tcPr/>
                </a:tc>
                <a:tc>
                  <a:txBody>
                    <a:bodyPr/>
                    <a:lstStyle/>
                    <a:p>
                      <a:pPr algn="ctr"/>
                      <a:r>
                        <a:rPr lang="en-US" sz="1400" dirty="0" smtClean="0"/>
                        <a:t>Phase</a:t>
                      </a:r>
                      <a:r>
                        <a:rPr lang="en-US" sz="1400" baseline="0" dirty="0" smtClean="0"/>
                        <a:t> 3, open-label, single-arm</a:t>
                      </a:r>
                      <a:endParaRPr lang="en-US" sz="1400" dirty="0"/>
                    </a:p>
                  </a:txBody>
                  <a:tcPr/>
                </a:tc>
                <a:extLst>
                  <a:ext uri="{0D108BD9-81ED-4DB2-BD59-A6C34878D82A}">
                    <a16:rowId xmlns:a16="http://schemas.microsoft.com/office/drawing/2014/main" val="2881213140"/>
                  </a:ext>
                </a:extLst>
              </a:tr>
              <a:tr h="345759">
                <a:tc>
                  <a:txBody>
                    <a:bodyPr/>
                    <a:lstStyle/>
                    <a:p>
                      <a:r>
                        <a:rPr lang="en-US" sz="1400" dirty="0" smtClean="0"/>
                        <a:t># of patients</a:t>
                      </a:r>
                      <a:endParaRPr lang="en-US" sz="1400" b="1" dirty="0"/>
                    </a:p>
                  </a:txBody>
                  <a:tcPr/>
                </a:tc>
                <a:tc>
                  <a:txBody>
                    <a:bodyPr/>
                    <a:lstStyle/>
                    <a:p>
                      <a:pPr algn="ctr"/>
                      <a:r>
                        <a:rPr lang="en-US" sz="1400" dirty="0" smtClean="0"/>
                        <a:t>SMA Type 1, N = 15 </a:t>
                      </a:r>
                      <a:endParaRPr lang="en-US" sz="1400" dirty="0"/>
                    </a:p>
                  </a:txBody>
                  <a:tcPr/>
                </a:tc>
                <a:tc>
                  <a:txBody>
                    <a:bodyPr/>
                    <a:lstStyle/>
                    <a:p>
                      <a:pPr algn="ctr"/>
                      <a:r>
                        <a:rPr lang="en-US" sz="1400" dirty="0" smtClean="0"/>
                        <a:t>SMA Type 1, N = 22</a:t>
                      </a:r>
                      <a:endParaRPr lang="en-US" sz="1400" dirty="0"/>
                    </a:p>
                  </a:txBody>
                  <a:tcPr/>
                </a:tc>
                <a:extLst>
                  <a:ext uri="{0D108BD9-81ED-4DB2-BD59-A6C34878D82A}">
                    <a16:rowId xmlns:a16="http://schemas.microsoft.com/office/drawing/2014/main" val="1766961763"/>
                  </a:ext>
                </a:extLst>
              </a:tr>
              <a:tr h="355072">
                <a:tc>
                  <a:txBody>
                    <a:bodyPr/>
                    <a:lstStyle/>
                    <a:p>
                      <a:r>
                        <a:rPr lang="en-US" sz="1400" dirty="0" smtClean="0"/>
                        <a:t>Avg. Age</a:t>
                      </a:r>
                      <a:endParaRPr lang="en-US" sz="1400" b="1" dirty="0"/>
                    </a:p>
                  </a:txBody>
                  <a:tcPr/>
                </a:tc>
                <a:tc>
                  <a:txBody>
                    <a:bodyPr/>
                    <a:lstStyle/>
                    <a:p>
                      <a:pPr algn="ctr"/>
                      <a:r>
                        <a:rPr lang="en-US" sz="1400" dirty="0" smtClean="0"/>
                        <a:t>6.3 months / 3.4 months</a:t>
                      </a:r>
                      <a:endParaRPr lang="en-US" sz="1400" dirty="0"/>
                    </a:p>
                  </a:txBody>
                  <a:tcPr/>
                </a:tc>
                <a:tc>
                  <a:txBody>
                    <a:bodyPr/>
                    <a:lstStyle/>
                    <a:p>
                      <a:pPr algn="ctr"/>
                      <a:r>
                        <a:rPr lang="en-US" sz="1400" dirty="0" smtClean="0"/>
                        <a:t>3.7 months</a:t>
                      </a:r>
                      <a:endParaRPr lang="en-US" sz="1400" dirty="0"/>
                    </a:p>
                  </a:txBody>
                  <a:tcPr/>
                </a:tc>
                <a:extLst>
                  <a:ext uri="{0D108BD9-81ED-4DB2-BD59-A6C34878D82A}">
                    <a16:rowId xmlns:a16="http://schemas.microsoft.com/office/drawing/2014/main" val="134244880"/>
                  </a:ext>
                </a:extLst>
              </a:tr>
              <a:tr h="2288664">
                <a:tc>
                  <a:txBody>
                    <a:bodyPr/>
                    <a:lstStyle/>
                    <a:p>
                      <a:r>
                        <a:rPr lang="en-US" sz="1400" dirty="0" smtClean="0"/>
                        <a:t>Results</a:t>
                      </a:r>
                      <a:endParaRPr lang="en-US" sz="1400" b="1" dirty="0"/>
                    </a:p>
                  </a:txBody>
                  <a:tcPr/>
                </a:tc>
                <a:tc>
                  <a:txBody>
                    <a:bodyPr/>
                    <a:lstStyle/>
                    <a:p>
                      <a:pPr marL="0" indent="0" algn="l">
                        <a:buFont typeface="Arial" panose="020B0604020202020204" pitchFamily="34" charset="0"/>
                        <a:buNone/>
                      </a:pPr>
                      <a:r>
                        <a:rPr lang="en-US" sz="1400" dirty="0" smtClean="0"/>
                        <a:t>High dose group (N = 12): </a:t>
                      </a:r>
                    </a:p>
                    <a:p>
                      <a:pPr marL="285750" lvl="0" indent="-285750" algn="l">
                        <a:buFont typeface="Arial" panose="020B0604020202020204" pitchFamily="34" charset="0"/>
                        <a:buChar char="•"/>
                      </a:pPr>
                      <a:r>
                        <a:rPr lang="en-US" sz="1400" dirty="0" smtClean="0"/>
                        <a:t>100% (12 out of 12) not requiring permanent breathing support at 24 months</a:t>
                      </a:r>
                    </a:p>
                    <a:p>
                      <a:pPr marL="285750" lvl="0" indent="-285750" algn="l">
                        <a:buFont typeface="Arial" panose="020B0604020202020204" pitchFamily="34" charset="0"/>
                        <a:buChar char="•"/>
                      </a:pPr>
                      <a:r>
                        <a:rPr lang="en-US" sz="1400" dirty="0" smtClean="0"/>
                        <a:t>75% achieved ability</a:t>
                      </a:r>
                      <a:r>
                        <a:rPr lang="en-US" sz="1400" baseline="0" dirty="0" smtClean="0"/>
                        <a:t> to sit for 30 seconds without assistance</a:t>
                      </a:r>
                    </a:p>
                    <a:p>
                      <a:pPr marL="285750" lvl="0" indent="-285750" algn="l">
                        <a:buFont typeface="Arial" panose="020B0604020202020204" pitchFamily="34" charset="0"/>
                        <a:buChar char="•"/>
                      </a:pPr>
                      <a:r>
                        <a:rPr lang="en-US" sz="1400" baseline="0" dirty="0" smtClean="0"/>
                        <a:t>16.6% achieved standing/walking independently</a:t>
                      </a:r>
                      <a:r>
                        <a:rPr lang="en-US" sz="1400" dirty="0" smtClean="0"/>
                        <a:t> </a:t>
                      </a:r>
                    </a:p>
                    <a:p>
                      <a:pPr marL="0" lvl="0" indent="0" algn="l">
                        <a:buFont typeface="Arial" panose="020B0604020202020204" pitchFamily="34" charset="0"/>
                        <a:buNone/>
                      </a:pPr>
                      <a:r>
                        <a:rPr lang="en-US" sz="1400" dirty="0" smtClean="0"/>
                        <a:t>Low dose group (N</a:t>
                      </a:r>
                      <a:r>
                        <a:rPr lang="en-US" sz="1400" baseline="0" dirty="0" smtClean="0"/>
                        <a:t> = 3)</a:t>
                      </a:r>
                      <a:r>
                        <a:rPr lang="en-US" sz="1400" dirty="0" smtClean="0"/>
                        <a:t>:</a:t>
                      </a:r>
                    </a:p>
                    <a:p>
                      <a:pPr marL="285750" lvl="0" indent="-285750" algn="l">
                        <a:buFont typeface="Arial" panose="020B0604020202020204" pitchFamily="34" charset="0"/>
                        <a:buChar char="•"/>
                      </a:pPr>
                      <a:r>
                        <a:rPr lang="en-US" sz="1400" dirty="0" smtClean="0"/>
                        <a:t>1 required</a:t>
                      </a:r>
                      <a:r>
                        <a:rPr lang="en-US" sz="1400" baseline="0" dirty="0" smtClean="0"/>
                        <a:t> permanent breathing support</a:t>
                      </a:r>
                    </a:p>
                    <a:p>
                      <a:pPr marL="285750" lvl="0" indent="-285750" algn="l">
                        <a:buFont typeface="Arial" panose="020B0604020202020204" pitchFamily="34" charset="0"/>
                        <a:buChar char="•"/>
                      </a:pPr>
                      <a:r>
                        <a:rPr lang="en-US" sz="1400" dirty="0" smtClean="0"/>
                        <a:t>None achieved independent sitting, standing</a:t>
                      </a:r>
                      <a:r>
                        <a:rPr lang="en-US" sz="1400" baseline="0" dirty="0" smtClean="0"/>
                        <a:t> or walking</a:t>
                      </a:r>
                      <a:endParaRPr lang="en-US" sz="1400" dirty="0"/>
                    </a:p>
                  </a:txBody>
                  <a:tcPr/>
                </a:tc>
                <a:tc>
                  <a:txBody>
                    <a:bodyPr/>
                    <a:lstStyle/>
                    <a:p>
                      <a:pPr marL="285750" indent="-285750" algn="l">
                        <a:buFont typeface="Arial" panose="020B0604020202020204" pitchFamily="34" charset="0"/>
                        <a:buChar char="•"/>
                      </a:pPr>
                      <a:r>
                        <a:rPr lang="en-US" sz="1400" dirty="0" smtClean="0"/>
                        <a:t>90.9% (20 out of 22) not</a:t>
                      </a:r>
                      <a:r>
                        <a:rPr lang="en-US" sz="1400" baseline="0" dirty="0" smtClean="0"/>
                        <a:t> requiring permanent breathing support at 14 and 18 months</a:t>
                      </a:r>
                    </a:p>
                    <a:p>
                      <a:pPr marL="285750" indent="-285750" algn="l">
                        <a:buFont typeface="Arial" panose="020B0604020202020204" pitchFamily="34" charset="0"/>
                        <a:buChar char="•"/>
                      </a:pPr>
                      <a:r>
                        <a:rPr lang="en-US" sz="1400" baseline="0" dirty="0" smtClean="0"/>
                        <a:t>1 passed away at 7.8 months from unrelated causes to treatment</a:t>
                      </a:r>
                    </a:p>
                    <a:p>
                      <a:pPr marL="285750" indent="-285750" algn="l">
                        <a:buFont typeface="Arial" panose="020B0604020202020204" pitchFamily="34" charset="0"/>
                        <a:buChar char="•"/>
                      </a:pPr>
                      <a:r>
                        <a:rPr lang="en-US" sz="1400" baseline="0" dirty="0" smtClean="0"/>
                        <a:t>59% achieved ability to sit for 30 seconds without assistance at 18 months</a:t>
                      </a:r>
                    </a:p>
                    <a:p>
                      <a:pPr marL="285750" indent="-285750" algn="l">
                        <a:buFont typeface="Arial" panose="020B0604020202020204" pitchFamily="34" charset="0"/>
                        <a:buChar char="•"/>
                      </a:pPr>
                      <a:r>
                        <a:rPr lang="en-US" sz="1400" baseline="0" dirty="0" smtClean="0"/>
                        <a:t>95% achieved or maintained a CHOP-INTEND score of at least 40</a:t>
                      </a:r>
                    </a:p>
                    <a:p>
                      <a:pPr marL="285750" indent="-285750" algn="l">
                        <a:buFont typeface="Arial" panose="020B0604020202020204" pitchFamily="34" charset="0"/>
                        <a:buChar char="•"/>
                      </a:pPr>
                      <a:r>
                        <a:rPr lang="en-US" sz="1400" baseline="0" dirty="0" smtClean="0"/>
                        <a:t>Average increase of 6.9 points </a:t>
                      </a:r>
                    </a:p>
                  </a:txBody>
                  <a:tcPr/>
                </a:tc>
                <a:extLst>
                  <a:ext uri="{0D108BD9-81ED-4DB2-BD59-A6C34878D82A}">
                    <a16:rowId xmlns:a16="http://schemas.microsoft.com/office/drawing/2014/main" val="1538759441"/>
                  </a:ext>
                </a:extLst>
              </a:tr>
            </a:tbl>
          </a:graphicData>
        </a:graphic>
      </p:graphicFrame>
      <p:sp>
        <p:nvSpPr>
          <p:cNvPr id="4" name="Slide Number Placeholder 3"/>
          <p:cNvSpPr>
            <a:spLocks noGrp="1"/>
          </p:cNvSpPr>
          <p:nvPr>
            <p:ph type="sldNum" sz="quarter" idx="12"/>
          </p:nvPr>
        </p:nvSpPr>
        <p:spPr/>
        <p:txBody>
          <a:bodyPr/>
          <a:lstStyle/>
          <a:p>
            <a:fld id="{D60D1EDE-7116-2443-9BDD-368CE5B37660}" type="slidenum">
              <a:rPr lang="en-US" smtClean="0"/>
              <a:pPr/>
              <a:t>13</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0475" y="970599"/>
            <a:ext cx="487363" cy="487363"/>
          </a:xfrm>
          <a:prstGeom prst="rect">
            <a:avLst/>
          </a:prstGeom>
        </p:spPr>
      </p:pic>
    </p:spTree>
    <p:extLst>
      <p:ext uri="{BB962C8B-B14F-4D97-AF65-F5344CB8AC3E}">
        <p14:creationId xmlns:p14="http://schemas.microsoft.com/office/powerpoint/2010/main" val="3856864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Evrysdi</a:t>
            </a:r>
            <a:r>
              <a:rPr lang="en-US" dirty="0" smtClean="0"/>
              <a:t>™ (</a:t>
            </a:r>
            <a:r>
              <a:rPr lang="en-US" dirty="0" err="1" smtClean="0"/>
              <a:t>risdiplam</a:t>
            </a:r>
            <a:r>
              <a:rPr lang="en-US" dirty="0" smtClean="0"/>
              <a:t>) </a:t>
            </a:r>
            <a:endParaRPr lang="en-US"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14</a:t>
            </a:fld>
            <a:endParaRPr lang="en-US" dirty="0"/>
          </a:p>
        </p:txBody>
      </p:sp>
      <p:pic>
        <p:nvPicPr>
          <p:cNvPr id="5" name="Picture 4"/>
          <p:cNvPicPr>
            <a:picLocks noChangeAspect="1"/>
          </p:cNvPicPr>
          <p:nvPr/>
        </p:nvPicPr>
        <p:blipFill>
          <a:blip r:embed="rId5"/>
          <a:stretch>
            <a:fillRect/>
          </a:stretch>
        </p:blipFill>
        <p:spPr>
          <a:xfrm>
            <a:off x="6014926" y="1961026"/>
            <a:ext cx="2888377" cy="1437566"/>
          </a:xfrm>
          <a:prstGeom prst="rect">
            <a:avLst/>
          </a:prstGeom>
        </p:spPr>
      </p:pic>
      <p:sp>
        <p:nvSpPr>
          <p:cNvPr id="7" name="Content Placeholder 2"/>
          <p:cNvSpPr txBox="1">
            <a:spLocks/>
          </p:cNvSpPr>
          <p:nvPr/>
        </p:nvSpPr>
        <p:spPr>
          <a:xfrm>
            <a:off x="277761" y="1192633"/>
            <a:ext cx="6275439" cy="2007767"/>
          </a:xfrm>
          <a:prstGeom prst="rect">
            <a:avLst/>
          </a:prstGeom>
        </p:spPr>
        <p:txBody>
          <a:bodyPr vert="horz" lIns="91440" tIns="45720" rIns="91440" bIns="45720" rtlCol="0">
            <a:noAutofit/>
          </a:bodyPr>
          <a:lstStyle>
            <a:lvl1pPr marL="342892" indent="-342892" algn="l" defTabSz="457189" rtl="0" eaLnBrk="1" latinLnBrk="0" hangingPunct="1">
              <a:spcBef>
                <a:spcPct val="200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742931" indent="-285743" algn="l" defTabSz="457189" rtl="0" eaLnBrk="1" latinLnBrk="0" hangingPunct="1">
              <a:spcBef>
                <a:spcPct val="200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2972" indent="-228594" algn="l" defTabSz="457189" rtl="0" eaLnBrk="1" latinLnBrk="0" hangingPunct="1">
              <a:spcBef>
                <a:spcPct val="20000"/>
              </a:spcBef>
              <a:buFont typeface="Wingdings" panose="05000000000000000000" pitchFamily="2" charset="2"/>
              <a:buChar char="Ø"/>
              <a:defRPr sz="2000" kern="1200">
                <a:solidFill>
                  <a:schemeClr val="tx1"/>
                </a:solidFill>
                <a:latin typeface="Arial" panose="020B0604020202020204" pitchFamily="34" charset="0"/>
                <a:ea typeface="+mn-ea"/>
                <a:cs typeface="Arial" panose="020B0604020202020204" pitchFamily="34" charset="0"/>
              </a:defRPr>
            </a:lvl3pPr>
            <a:lvl4pPr marL="1657316" indent="-285750" algn="l" defTabSz="457189"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8" indent="-228594" algn="l" defTabSz="457189"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Mechanism of Action: </a:t>
            </a:r>
            <a:r>
              <a:rPr lang="en-US" sz="1800" dirty="0" smtClean="0"/>
              <a:t>SMN2 gene splicing modifier that systemically distributes small molecules that enhance exon 7 inclusion into SMN2 messenger ribonucleic acid (mRNA) to produce more functional SMN protein</a:t>
            </a:r>
          </a:p>
          <a:p>
            <a:r>
              <a:rPr lang="en-US" sz="1800" b="1" dirty="0" smtClean="0"/>
              <a:t>Indication: </a:t>
            </a:r>
            <a:r>
              <a:rPr lang="en-US" sz="1800" dirty="0" smtClean="0"/>
              <a:t>treatment of SMA in patients 2 months of age and older</a:t>
            </a:r>
          </a:p>
        </p:txBody>
      </p:sp>
      <p:sp>
        <p:nvSpPr>
          <p:cNvPr id="9" name="Content Placeholder 2"/>
          <p:cNvSpPr txBox="1">
            <a:spLocks/>
          </p:cNvSpPr>
          <p:nvPr/>
        </p:nvSpPr>
        <p:spPr>
          <a:xfrm>
            <a:off x="277760" y="3212951"/>
            <a:ext cx="6027789" cy="3683588"/>
          </a:xfrm>
          <a:prstGeom prst="rect">
            <a:avLst/>
          </a:prstGeom>
        </p:spPr>
        <p:txBody>
          <a:bodyPr vert="horz" lIns="91440" tIns="45720" rIns="91440" bIns="45720" rtlCol="0">
            <a:noAutofit/>
          </a:bodyPr>
          <a:lstStyle>
            <a:lvl1pPr marL="342892" indent="-342892" algn="l" defTabSz="457189" rtl="0" eaLnBrk="1" latinLnBrk="0" hangingPunct="1">
              <a:spcBef>
                <a:spcPct val="200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742931" indent="-285743" algn="l" defTabSz="457189" rtl="0" eaLnBrk="1" latinLnBrk="0" hangingPunct="1">
              <a:spcBef>
                <a:spcPct val="200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2972" indent="-228594" algn="l" defTabSz="457189" rtl="0" eaLnBrk="1" latinLnBrk="0" hangingPunct="1">
              <a:spcBef>
                <a:spcPct val="20000"/>
              </a:spcBef>
              <a:buFont typeface="Wingdings" panose="05000000000000000000" pitchFamily="2" charset="2"/>
              <a:buChar char="Ø"/>
              <a:defRPr sz="2000" kern="1200">
                <a:solidFill>
                  <a:schemeClr val="tx1"/>
                </a:solidFill>
                <a:latin typeface="Arial" panose="020B0604020202020204" pitchFamily="34" charset="0"/>
                <a:ea typeface="+mn-ea"/>
                <a:cs typeface="Arial" panose="020B0604020202020204" pitchFamily="34" charset="0"/>
              </a:defRPr>
            </a:lvl3pPr>
            <a:lvl4pPr marL="1657316" indent="-285750" algn="l" defTabSz="457189"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8" indent="-228594" algn="l" defTabSz="457189"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Dose: </a:t>
            </a:r>
            <a:r>
              <a:rPr lang="en-US" sz="1800" dirty="0" smtClean="0"/>
              <a:t>oral solution administered daily </a:t>
            </a:r>
          </a:p>
          <a:p>
            <a:pPr lvl="1"/>
            <a:r>
              <a:rPr lang="en-US" sz="1600" dirty="0" smtClean="0"/>
              <a:t>0.2 mg/kg for patients 2 months to less than 2 years old</a:t>
            </a:r>
          </a:p>
          <a:p>
            <a:pPr lvl="1"/>
            <a:r>
              <a:rPr lang="en-US" sz="1600" dirty="0" smtClean="0"/>
              <a:t>0.25 mg/kg for patients 2 years of age and older, &lt; 20 kg</a:t>
            </a:r>
          </a:p>
          <a:p>
            <a:pPr lvl="1"/>
            <a:r>
              <a:rPr lang="en-US" sz="1600" dirty="0" smtClean="0"/>
              <a:t>5 mg for patients 2 years of age and older, ≥ 20 kg</a:t>
            </a:r>
          </a:p>
        </p:txBody>
      </p:sp>
      <p:pic>
        <p:nvPicPr>
          <p:cNvPr id="3" name="Picture 2"/>
          <p:cNvPicPr>
            <a:picLocks noChangeAspect="1"/>
          </p:cNvPicPr>
          <p:nvPr/>
        </p:nvPicPr>
        <p:blipFill>
          <a:blip r:embed="rId6"/>
          <a:stretch>
            <a:fillRect/>
          </a:stretch>
        </p:blipFill>
        <p:spPr>
          <a:xfrm>
            <a:off x="7409203" y="1053415"/>
            <a:ext cx="1434866" cy="1270184"/>
          </a:xfrm>
          <a:prstGeom prst="rect">
            <a:avLst/>
          </a:prstGeom>
        </p:spPr>
      </p:pic>
      <p:pic>
        <p:nvPicPr>
          <p:cNvPr id="10" name="Picture 9"/>
          <p:cNvPicPr>
            <a:picLocks noChangeAspect="1"/>
          </p:cNvPicPr>
          <p:nvPr/>
        </p:nvPicPr>
        <p:blipFill>
          <a:blip r:embed="rId7"/>
          <a:stretch>
            <a:fillRect/>
          </a:stretch>
        </p:blipFill>
        <p:spPr>
          <a:xfrm>
            <a:off x="6740458" y="3526207"/>
            <a:ext cx="1378081" cy="134384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1853171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84" y="420687"/>
            <a:ext cx="6981707" cy="356085"/>
          </a:xfrm>
        </p:spPr>
        <p:txBody>
          <a:bodyPr/>
          <a:lstStyle/>
          <a:p>
            <a:r>
              <a:rPr lang="en-US" dirty="0" smtClean="0"/>
              <a:t>Summary of Clinical Trials - </a:t>
            </a:r>
            <a:r>
              <a:rPr lang="en-US" dirty="0" err="1" smtClean="0"/>
              <a:t>Evrysdi</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55158640"/>
              </p:ext>
            </p:extLst>
          </p:nvPr>
        </p:nvGraphicFramePr>
        <p:xfrm>
          <a:off x="111511" y="1035265"/>
          <a:ext cx="8943279" cy="3962400"/>
        </p:xfrm>
        <a:graphic>
          <a:graphicData uri="http://schemas.openxmlformats.org/drawingml/2006/table">
            <a:tbl>
              <a:tblPr firstRow="1" bandRow="1">
                <a:tableStyleId>{F5AB1C69-6EDB-4FF4-983F-18BD219EF322}</a:tableStyleId>
              </a:tblPr>
              <a:tblGrid>
                <a:gridCol w="1170879">
                  <a:extLst>
                    <a:ext uri="{9D8B030D-6E8A-4147-A177-3AD203B41FA5}">
                      <a16:colId xmlns:a16="http://schemas.microsoft.com/office/drawing/2014/main" val="895031512"/>
                    </a:ext>
                  </a:extLst>
                </a:gridCol>
                <a:gridCol w="1984917">
                  <a:extLst>
                    <a:ext uri="{9D8B030D-6E8A-4147-A177-3AD203B41FA5}">
                      <a16:colId xmlns:a16="http://schemas.microsoft.com/office/drawing/2014/main" val="2769681790"/>
                    </a:ext>
                  </a:extLst>
                </a:gridCol>
                <a:gridCol w="1873405">
                  <a:extLst>
                    <a:ext uri="{9D8B030D-6E8A-4147-A177-3AD203B41FA5}">
                      <a16:colId xmlns:a16="http://schemas.microsoft.com/office/drawing/2014/main" val="2906811186"/>
                    </a:ext>
                  </a:extLst>
                </a:gridCol>
                <a:gridCol w="1895708">
                  <a:extLst>
                    <a:ext uri="{9D8B030D-6E8A-4147-A177-3AD203B41FA5}">
                      <a16:colId xmlns:a16="http://schemas.microsoft.com/office/drawing/2014/main" val="193835729"/>
                    </a:ext>
                  </a:extLst>
                </a:gridCol>
                <a:gridCol w="2018370">
                  <a:extLst>
                    <a:ext uri="{9D8B030D-6E8A-4147-A177-3AD203B41FA5}">
                      <a16:colId xmlns:a16="http://schemas.microsoft.com/office/drawing/2014/main" val="4292519799"/>
                    </a:ext>
                  </a:extLst>
                </a:gridCol>
              </a:tblGrid>
              <a:tr h="190246">
                <a:tc>
                  <a:txBody>
                    <a:bodyPr/>
                    <a:lstStyle/>
                    <a:p>
                      <a:pPr algn="ctr"/>
                      <a:endParaRPr lang="en-US" sz="1400" dirty="0"/>
                    </a:p>
                  </a:txBody>
                  <a:tcPr/>
                </a:tc>
                <a:tc>
                  <a:txBody>
                    <a:bodyPr/>
                    <a:lstStyle/>
                    <a:p>
                      <a:pPr algn="ctr"/>
                      <a:r>
                        <a:rPr lang="en-US" sz="1400" dirty="0" smtClean="0"/>
                        <a:t>FIREFISH</a:t>
                      </a:r>
                      <a:endParaRPr lang="en-US" sz="1400" dirty="0"/>
                    </a:p>
                  </a:txBody>
                  <a:tcPr/>
                </a:tc>
                <a:tc>
                  <a:txBody>
                    <a:bodyPr/>
                    <a:lstStyle/>
                    <a:p>
                      <a:pPr algn="ctr"/>
                      <a:r>
                        <a:rPr lang="en-US" sz="1400" dirty="0" smtClean="0"/>
                        <a:t>SUNFISH</a:t>
                      </a:r>
                      <a:endParaRPr lang="en-US" sz="1400" dirty="0"/>
                    </a:p>
                  </a:txBody>
                  <a:tcPr/>
                </a:tc>
                <a:tc>
                  <a:txBody>
                    <a:bodyPr/>
                    <a:lstStyle/>
                    <a:p>
                      <a:pPr algn="ctr"/>
                      <a:r>
                        <a:rPr lang="en-US" sz="1400" dirty="0" smtClean="0"/>
                        <a:t>JEWELFISH</a:t>
                      </a:r>
                      <a:endParaRPr lang="en-US" sz="1400" dirty="0"/>
                    </a:p>
                  </a:txBody>
                  <a:tcPr/>
                </a:tc>
                <a:tc>
                  <a:txBody>
                    <a:bodyPr/>
                    <a:lstStyle/>
                    <a:p>
                      <a:pPr algn="ctr"/>
                      <a:r>
                        <a:rPr lang="en-US" sz="1400" dirty="0" smtClean="0"/>
                        <a:t>RAINBOWFISH</a:t>
                      </a:r>
                      <a:endParaRPr lang="en-US" sz="1400" dirty="0"/>
                    </a:p>
                  </a:txBody>
                  <a:tcPr/>
                </a:tc>
                <a:extLst>
                  <a:ext uri="{0D108BD9-81ED-4DB2-BD59-A6C34878D82A}">
                    <a16:rowId xmlns:a16="http://schemas.microsoft.com/office/drawing/2014/main" val="3658512585"/>
                  </a:ext>
                </a:extLst>
              </a:tr>
              <a:tr h="402324">
                <a:tc>
                  <a:txBody>
                    <a:bodyPr/>
                    <a:lstStyle/>
                    <a:p>
                      <a:pPr algn="l"/>
                      <a:r>
                        <a:rPr lang="en-US" sz="1200" dirty="0" smtClean="0"/>
                        <a:t>Design</a:t>
                      </a:r>
                      <a:endParaRPr lang="en-US" sz="1200" b="1" dirty="0"/>
                    </a:p>
                  </a:txBody>
                  <a:tcPr/>
                </a:tc>
                <a:tc>
                  <a:txBody>
                    <a:bodyPr/>
                    <a:lstStyle/>
                    <a:p>
                      <a:pPr algn="ctr"/>
                      <a:r>
                        <a:rPr lang="en-US" sz="1200" dirty="0" smtClean="0"/>
                        <a:t>Open-label, 2-part pivotal trial</a:t>
                      </a:r>
                      <a:endParaRPr lang="en-US" sz="1200" dirty="0"/>
                    </a:p>
                  </a:txBody>
                  <a:tcPr/>
                </a:tc>
                <a:tc>
                  <a:txBody>
                    <a:bodyPr/>
                    <a:lstStyle/>
                    <a:p>
                      <a:pPr algn="ctr"/>
                      <a:r>
                        <a:rPr lang="en-US" sz="1200" dirty="0" smtClean="0"/>
                        <a:t>2-part, double blind, placebo controlled pivotal trial</a:t>
                      </a:r>
                      <a:endParaRPr lang="en-US" sz="1200" dirty="0"/>
                    </a:p>
                  </a:txBody>
                  <a:tcPr/>
                </a:tc>
                <a:tc>
                  <a:txBody>
                    <a:bodyPr/>
                    <a:lstStyle/>
                    <a:p>
                      <a:pPr algn="ctr"/>
                      <a:r>
                        <a:rPr lang="en-US" sz="1200" dirty="0" smtClean="0"/>
                        <a:t>Open-label exploratory trial</a:t>
                      </a:r>
                      <a:endParaRPr lang="en-US" sz="1200" dirty="0"/>
                    </a:p>
                  </a:txBody>
                  <a:tcPr/>
                </a:tc>
                <a:tc>
                  <a:txBody>
                    <a:bodyPr/>
                    <a:lstStyle/>
                    <a:p>
                      <a:pPr algn="ctr"/>
                      <a:r>
                        <a:rPr lang="en-US" sz="1200" dirty="0" smtClean="0"/>
                        <a:t>Open-label, single arm, multicenter study</a:t>
                      </a:r>
                      <a:endParaRPr lang="en-US" sz="1200" dirty="0"/>
                    </a:p>
                  </a:txBody>
                  <a:tcPr/>
                </a:tc>
                <a:extLst>
                  <a:ext uri="{0D108BD9-81ED-4DB2-BD59-A6C34878D82A}">
                    <a16:rowId xmlns:a16="http://schemas.microsoft.com/office/drawing/2014/main" val="2990970002"/>
                  </a:ext>
                </a:extLst>
              </a:tr>
              <a:tr h="637013">
                <a:tc>
                  <a:txBody>
                    <a:bodyPr/>
                    <a:lstStyle/>
                    <a:p>
                      <a:pPr algn="l"/>
                      <a:r>
                        <a:rPr lang="en-US" sz="1200" dirty="0" smtClean="0"/>
                        <a:t>SMA Population</a:t>
                      </a:r>
                      <a:endParaRPr lang="en-US" sz="1200" b="1" dirty="0"/>
                    </a:p>
                  </a:txBody>
                  <a:tcPr/>
                </a:tc>
                <a:tc>
                  <a:txBody>
                    <a:bodyPr/>
                    <a:lstStyle/>
                    <a:p>
                      <a:pPr algn="ctr"/>
                      <a:r>
                        <a:rPr lang="en-US" sz="1200" dirty="0" smtClean="0"/>
                        <a:t>Type</a:t>
                      </a:r>
                      <a:r>
                        <a:rPr lang="en-US" sz="1200" baseline="0" dirty="0" smtClean="0"/>
                        <a:t> 1</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Infants</a:t>
                      </a:r>
                    </a:p>
                    <a:p>
                      <a:pPr algn="ctr"/>
                      <a:endParaRPr lang="en-US" sz="1200" dirty="0"/>
                    </a:p>
                  </a:txBody>
                  <a:tcPr/>
                </a:tc>
                <a:tc>
                  <a:txBody>
                    <a:bodyPr/>
                    <a:lstStyle/>
                    <a:p>
                      <a:pPr algn="ctr"/>
                      <a:r>
                        <a:rPr lang="en-US" sz="1200" dirty="0" smtClean="0"/>
                        <a:t>Type 2-3</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2 </a:t>
                      </a:r>
                      <a:r>
                        <a:rPr lang="en-US" sz="1200" baseline="0" dirty="0" smtClean="0"/>
                        <a:t>– 25 years old</a:t>
                      </a:r>
                      <a:endParaRPr lang="en-US" sz="1200" dirty="0" smtClean="0"/>
                    </a:p>
                    <a:p>
                      <a:pPr algn="ctr"/>
                      <a:endParaRPr lang="en-US" sz="1200" dirty="0"/>
                    </a:p>
                  </a:txBody>
                  <a:tcPr/>
                </a:tc>
                <a:tc>
                  <a:txBody>
                    <a:bodyPr/>
                    <a:lstStyle/>
                    <a:p>
                      <a:pPr algn="ctr"/>
                      <a:r>
                        <a:rPr lang="en-US" sz="1200" dirty="0" smtClean="0"/>
                        <a:t>SMA</a:t>
                      </a:r>
                      <a:r>
                        <a:rPr lang="en-US" sz="1200" baseline="0" dirty="0" smtClean="0"/>
                        <a:t> (All types)</a:t>
                      </a:r>
                      <a:r>
                        <a:rPr lang="en-US" sz="1200" dirty="0" smtClean="0"/>
                        <a:t> previously treated</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6</a:t>
                      </a:r>
                      <a:r>
                        <a:rPr lang="en-US" sz="1200" baseline="0" dirty="0" smtClean="0"/>
                        <a:t> months</a:t>
                      </a:r>
                      <a:r>
                        <a:rPr lang="en-US" sz="1200" dirty="0" smtClean="0"/>
                        <a:t> – 60 years</a:t>
                      </a:r>
                      <a:r>
                        <a:rPr lang="en-US" sz="1200" baseline="0" dirty="0" smtClean="0"/>
                        <a:t> old</a:t>
                      </a:r>
                      <a:endParaRPr lang="en-US" sz="1200" dirty="0" smtClean="0"/>
                    </a:p>
                  </a:txBody>
                  <a:tcPr/>
                </a:tc>
                <a:tc>
                  <a:txBody>
                    <a:bodyPr/>
                    <a:lstStyle/>
                    <a:p>
                      <a:pPr algn="ctr"/>
                      <a:r>
                        <a:rPr lang="en-US" sz="1200" dirty="0" smtClean="0"/>
                        <a:t>Type 1</a:t>
                      </a:r>
                    </a:p>
                    <a:p>
                      <a:pPr algn="ctr"/>
                      <a:r>
                        <a:rPr lang="en-US" sz="1200" dirty="0" smtClean="0"/>
                        <a:t>Pre-symptomatic</a:t>
                      </a:r>
                      <a:endParaRPr lang="en-US" sz="1200" baseline="0" dirty="0" smtClean="0"/>
                    </a:p>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Birth to 6 weeks of</a:t>
                      </a:r>
                      <a:r>
                        <a:rPr lang="en-US" sz="1200" baseline="0" dirty="0" smtClean="0"/>
                        <a:t> age</a:t>
                      </a:r>
                      <a:endParaRPr lang="en-US" sz="1200" dirty="0" smtClean="0"/>
                    </a:p>
                    <a:p>
                      <a:pPr algn="ctr"/>
                      <a:endParaRPr lang="en-US" sz="1200" dirty="0"/>
                    </a:p>
                  </a:txBody>
                  <a:tcPr/>
                </a:tc>
                <a:extLst>
                  <a:ext uri="{0D108BD9-81ED-4DB2-BD59-A6C34878D82A}">
                    <a16:rowId xmlns:a16="http://schemas.microsoft.com/office/drawing/2014/main" val="3134914080"/>
                  </a:ext>
                </a:extLst>
              </a:tr>
              <a:tr h="519668">
                <a:tc>
                  <a:txBody>
                    <a:bodyPr/>
                    <a:lstStyle/>
                    <a:p>
                      <a:pPr algn="l"/>
                      <a:r>
                        <a:rPr lang="en-US" sz="1200" dirty="0" smtClean="0"/>
                        <a:t>Status</a:t>
                      </a:r>
                      <a:endParaRPr lang="en-US" sz="1200" b="1" dirty="0"/>
                    </a:p>
                  </a:txBody>
                  <a:tcPr/>
                </a:tc>
                <a:tc>
                  <a:txBody>
                    <a:bodyPr/>
                    <a:lstStyle/>
                    <a:p>
                      <a:pPr algn="ctr"/>
                      <a:r>
                        <a:rPr lang="en-US" sz="1200" dirty="0" smtClean="0"/>
                        <a:t>Phase</a:t>
                      </a:r>
                      <a:r>
                        <a:rPr lang="en-US" sz="1200" baseline="0" dirty="0" smtClean="0"/>
                        <a:t> 3</a:t>
                      </a:r>
                      <a:endParaRPr lang="en-US" sz="1200" dirty="0" smtClean="0"/>
                    </a:p>
                    <a:p>
                      <a:pPr algn="ctr"/>
                      <a:r>
                        <a:rPr lang="en-US" sz="1200" dirty="0" smtClean="0"/>
                        <a:t>Enrollmen</a:t>
                      </a:r>
                      <a:r>
                        <a:rPr lang="en-US" sz="1200" baseline="0" dirty="0" smtClean="0"/>
                        <a:t>t part 2 completed 11/2018</a:t>
                      </a:r>
                      <a:endParaRPr lang="en-US" sz="1200" dirty="0"/>
                    </a:p>
                  </a:txBody>
                  <a:tcPr/>
                </a:tc>
                <a:tc>
                  <a:txBody>
                    <a:bodyPr/>
                    <a:lstStyle/>
                    <a:p>
                      <a:pPr algn="ctr"/>
                      <a:r>
                        <a:rPr lang="en-US" sz="1200" dirty="0" smtClean="0"/>
                        <a:t>Phase 3</a:t>
                      </a:r>
                    </a:p>
                    <a:p>
                      <a:pPr algn="ctr"/>
                      <a:r>
                        <a:rPr lang="en-US" sz="1200" dirty="0" smtClean="0"/>
                        <a:t>Part</a:t>
                      </a:r>
                      <a:r>
                        <a:rPr lang="en-US" sz="1200" baseline="0" dirty="0" smtClean="0"/>
                        <a:t> 1 data presented</a:t>
                      </a:r>
                    </a:p>
                    <a:p>
                      <a:pPr algn="ctr"/>
                      <a:r>
                        <a:rPr lang="en-US" sz="1200" baseline="0" dirty="0" smtClean="0"/>
                        <a:t>June 2020</a:t>
                      </a:r>
                      <a:endParaRPr lang="en-US" sz="1200" dirty="0"/>
                    </a:p>
                  </a:txBody>
                  <a:tcPr/>
                </a:tc>
                <a:tc>
                  <a:txBody>
                    <a:bodyPr/>
                    <a:lstStyle/>
                    <a:p>
                      <a:pPr algn="ctr"/>
                      <a:r>
                        <a:rPr lang="en-US" sz="1200" dirty="0" smtClean="0"/>
                        <a:t>Recruitment</a:t>
                      </a:r>
                      <a:r>
                        <a:rPr lang="en-US" sz="1200" baseline="0" dirty="0" smtClean="0"/>
                        <a:t> completed</a:t>
                      </a:r>
                      <a:endParaRPr lang="en-US" sz="1200" dirty="0"/>
                    </a:p>
                  </a:txBody>
                  <a:tcPr/>
                </a:tc>
                <a:tc>
                  <a:txBody>
                    <a:bodyPr/>
                    <a:lstStyle/>
                    <a:p>
                      <a:pPr algn="ctr"/>
                      <a:r>
                        <a:rPr lang="en-US" sz="1200" dirty="0" smtClean="0"/>
                        <a:t>Currently</a:t>
                      </a:r>
                      <a:r>
                        <a:rPr lang="en-US" sz="1200" baseline="0" dirty="0" smtClean="0"/>
                        <a:t> recruiting</a:t>
                      </a:r>
                      <a:endParaRPr lang="en-US" sz="1200" dirty="0"/>
                    </a:p>
                  </a:txBody>
                  <a:tcPr/>
                </a:tc>
                <a:extLst>
                  <a:ext uri="{0D108BD9-81ED-4DB2-BD59-A6C34878D82A}">
                    <a16:rowId xmlns:a16="http://schemas.microsoft.com/office/drawing/2014/main" val="1419353122"/>
                  </a:ext>
                </a:extLst>
              </a:tr>
              <a:tr h="1106391">
                <a:tc>
                  <a:txBody>
                    <a:bodyPr/>
                    <a:lstStyle/>
                    <a:p>
                      <a:pPr algn="l"/>
                      <a:endParaRPr lang="en-US" sz="1200" dirty="0" smtClean="0"/>
                    </a:p>
                    <a:p>
                      <a:pPr algn="l"/>
                      <a:r>
                        <a:rPr lang="en-US" sz="1200" dirty="0" smtClean="0"/>
                        <a:t>Primary Endpoints</a:t>
                      </a:r>
                      <a:r>
                        <a:rPr lang="en-US" sz="1200" baseline="0" dirty="0" smtClean="0"/>
                        <a:t> </a:t>
                      </a:r>
                      <a:endParaRPr lang="en-US" sz="1200" b="1" dirty="0"/>
                    </a:p>
                  </a:txBody>
                  <a:tcPr/>
                </a:tc>
                <a:tc>
                  <a:txBody>
                    <a:bodyPr/>
                    <a:lstStyle/>
                    <a:p>
                      <a:pPr algn="l"/>
                      <a:r>
                        <a:rPr lang="en-US" sz="1200" u="sng" dirty="0" smtClean="0"/>
                        <a:t>Part 1</a:t>
                      </a:r>
                      <a:r>
                        <a:rPr lang="en-US" sz="1200" dirty="0" smtClean="0"/>
                        <a:t>: Assessing safety</a:t>
                      </a:r>
                      <a:r>
                        <a:rPr lang="en-US" sz="1200" baseline="0" dirty="0" smtClean="0"/>
                        <a:t> profile in infants and dose for Part 2</a:t>
                      </a:r>
                    </a:p>
                    <a:p>
                      <a:pPr algn="l"/>
                      <a:r>
                        <a:rPr lang="en-US" sz="1200" u="sng" baseline="0" dirty="0" smtClean="0"/>
                        <a:t>Part 2</a:t>
                      </a:r>
                      <a:r>
                        <a:rPr lang="en-US" sz="1200" baseline="0" dirty="0" smtClean="0"/>
                        <a:t>: Assessing efficacy by proportion of infants able to sit without support after 12 months of treatment</a:t>
                      </a:r>
                      <a:endParaRPr lang="en-US" sz="1200" dirty="0"/>
                    </a:p>
                  </a:txBody>
                  <a:tcPr/>
                </a:tc>
                <a:tc>
                  <a:txBody>
                    <a:bodyPr/>
                    <a:lstStyle/>
                    <a:p>
                      <a:pPr algn="l"/>
                      <a:r>
                        <a:rPr lang="en-US" sz="1200" u="sng" dirty="0" smtClean="0"/>
                        <a:t>Part 1</a:t>
                      </a:r>
                      <a:r>
                        <a:rPr lang="en-US" sz="1200" dirty="0" smtClean="0"/>
                        <a:t>: Deter</a:t>
                      </a:r>
                      <a:r>
                        <a:rPr lang="en-US" sz="1200" baseline="0" dirty="0" smtClean="0"/>
                        <a:t>mined dose for Part 2</a:t>
                      </a:r>
                    </a:p>
                    <a:p>
                      <a:pPr algn="l"/>
                      <a:r>
                        <a:rPr lang="en-US" sz="1200" u="sng" baseline="0" dirty="0" smtClean="0"/>
                        <a:t>Part 2</a:t>
                      </a:r>
                      <a:r>
                        <a:rPr lang="en-US" sz="1200" baseline="0" dirty="0" smtClean="0"/>
                        <a:t>: Evaluated motor function after 12 months of treatment using Motor Function Measure 32</a:t>
                      </a:r>
                      <a:endParaRPr lang="en-US" sz="1200" dirty="0"/>
                    </a:p>
                  </a:txBody>
                  <a:tcPr/>
                </a:tc>
                <a:tc>
                  <a:txBody>
                    <a:bodyPr/>
                    <a:lstStyle/>
                    <a:p>
                      <a:pPr algn="l"/>
                      <a:r>
                        <a:rPr lang="en-US" sz="1200" dirty="0" smtClean="0"/>
                        <a:t>Assessing safety,</a:t>
                      </a:r>
                      <a:r>
                        <a:rPr lang="en-US" sz="1200" baseline="0" dirty="0" smtClean="0"/>
                        <a:t> </a:t>
                      </a:r>
                      <a:r>
                        <a:rPr lang="en-US" sz="1200" dirty="0" smtClean="0"/>
                        <a:t>pharmacodynamics data, and accessibility in a broad </a:t>
                      </a:r>
                      <a:r>
                        <a:rPr lang="en-US" sz="1200" baseline="0" dirty="0" smtClean="0"/>
                        <a:t>population of patients that have been previously treated</a:t>
                      </a:r>
                      <a:endParaRPr lang="en-US" sz="1200" dirty="0"/>
                    </a:p>
                  </a:txBody>
                  <a:tcPr/>
                </a:tc>
                <a:tc>
                  <a:txBody>
                    <a:bodyPr/>
                    <a:lstStyle/>
                    <a:p>
                      <a:pPr algn="l"/>
                      <a:r>
                        <a:rPr lang="en-US" sz="1200" dirty="0" smtClean="0"/>
                        <a:t>Evaluating</a:t>
                      </a:r>
                      <a:r>
                        <a:rPr lang="en-US" sz="1200" baseline="0" dirty="0" smtClean="0"/>
                        <a:t> efficacy, safety, pharmacokinetics, pharmacodynamics in babies</a:t>
                      </a:r>
                      <a:endParaRPr lang="en-US" sz="1200" dirty="0"/>
                    </a:p>
                  </a:txBody>
                  <a:tcPr/>
                </a:tc>
                <a:extLst>
                  <a:ext uri="{0D108BD9-81ED-4DB2-BD59-A6C34878D82A}">
                    <a16:rowId xmlns:a16="http://schemas.microsoft.com/office/drawing/2014/main" val="3910974439"/>
                  </a:ext>
                </a:extLst>
              </a:tr>
            </a:tbl>
          </a:graphicData>
        </a:graphic>
      </p:graphicFrame>
      <p:sp>
        <p:nvSpPr>
          <p:cNvPr id="4" name="Slide Number Placeholder 3"/>
          <p:cNvSpPr>
            <a:spLocks noGrp="1"/>
          </p:cNvSpPr>
          <p:nvPr>
            <p:ph type="sldNum" sz="quarter" idx="12"/>
          </p:nvPr>
        </p:nvSpPr>
        <p:spPr/>
        <p:txBody>
          <a:bodyPr/>
          <a:lstStyle/>
          <a:p>
            <a:fld id="{D60D1EDE-7116-2443-9BDD-368CE5B37660}" type="slidenum">
              <a:rPr lang="en-US" smtClean="0"/>
              <a:pPr/>
              <a:t>15</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8025" y="2149475"/>
            <a:ext cx="487363" cy="487363"/>
          </a:xfrm>
          <a:prstGeom prst="rect">
            <a:avLst/>
          </a:prstGeom>
        </p:spPr>
      </p:pic>
    </p:spTree>
    <p:extLst>
      <p:ext uri="{BB962C8B-B14F-4D97-AF65-F5344CB8AC3E}">
        <p14:creationId xmlns:p14="http://schemas.microsoft.com/office/powerpoint/2010/main" val="3824895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384" y="420687"/>
            <a:ext cx="6981707" cy="356085"/>
          </a:xfrm>
        </p:spPr>
        <p:txBody>
          <a:bodyPr/>
          <a:lstStyle/>
          <a:p>
            <a:r>
              <a:rPr lang="en-US" dirty="0" smtClean="0"/>
              <a:t>Summary of Clinical Trial Results - </a:t>
            </a:r>
            <a:r>
              <a:rPr lang="en-US" dirty="0" err="1" smtClean="0"/>
              <a:t>Evrysdi</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33973523"/>
              </p:ext>
            </p:extLst>
          </p:nvPr>
        </p:nvGraphicFramePr>
        <p:xfrm>
          <a:off x="263911" y="1047965"/>
          <a:ext cx="8575288" cy="3443962"/>
        </p:xfrm>
        <a:graphic>
          <a:graphicData uri="http://schemas.openxmlformats.org/drawingml/2006/table">
            <a:tbl>
              <a:tblPr firstRow="1" bandRow="1">
                <a:tableStyleId>{F5AB1C69-6EDB-4FF4-983F-18BD219EF322}</a:tableStyleId>
              </a:tblPr>
              <a:tblGrid>
                <a:gridCol w="1031489">
                  <a:extLst>
                    <a:ext uri="{9D8B030D-6E8A-4147-A177-3AD203B41FA5}">
                      <a16:colId xmlns:a16="http://schemas.microsoft.com/office/drawing/2014/main" val="895031512"/>
                    </a:ext>
                  </a:extLst>
                </a:gridCol>
                <a:gridCol w="4102100">
                  <a:extLst>
                    <a:ext uri="{9D8B030D-6E8A-4147-A177-3AD203B41FA5}">
                      <a16:colId xmlns:a16="http://schemas.microsoft.com/office/drawing/2014/main" val="2769681790"/>
                    </a:ext>
                  </a:extLst>
                </a:gridCol>
                <a:gridCol w="3441699">
                  <a:extLst>
                    <a:ext uri="{9D8B030D-6E8A-4147-A177-3AD203B41FA5}">
                      <a16:colId xmlns:a16="http://schemas.microsoft.com/office/drawing/2014/main" val="2906811186"/>
                    </a:ext>
                  </a:extLst>
                </a:gridCol>
              </a:tblGrid>
              <a:tr h="335002">
                <a:tc>
                  <a:txBody>
                    <a:bodyPr/>
                    <a:lstStyle/>
                    <a:p>
                      <a:pPr algn="ctr"/>
                      <a:endParaRPr lang="en-US" sz="1400" dirty="0"/>
                    </a:p>
                  </a:txBody>
                  <a:tcPr/>
                </a:tc>
                <a:tc>
                  <a:txBody>
                    <a:bodyPr/>
                    <a:lstStyle/>
                    <a:p>
                      <a:pPr algn="ctr"/>
                      <a:r>
                        <a:rPr lang="en-US" sz="1400" dirty="0" smtClean="0"/>
                        <a:t>FIREFISH</a:t>
                      </a:r>
                      <a:endParaRPr lang="en-US" sz="1400" dirty="0"/>
                    </a:p>
                  </a:txBody>
                  <a:tcPr/>
                </a:tc>
                <a:tc>
                  <a:txBody>
                    <a:bodyPr/>
                    <a:lstStyle/>
                    <a:p>
                      <a:pPr algn="ctr"/>
                      <a:r>
                        <a:rPr lang="en-US" sz="1400" dirty="0" smtClean="0"/>
                        <a:t>SUNFISH</a:t>
                      </a:r>
                      <a:endParaRPr lang="en-US" sz="1400" dirty="0"/>
                    </a:p>
                  </a:txBody>
                  <a:tcPr/>
                </a:tc>
                <a:extLst>
                  <a:ext uri="{0D108BD9-81ED-4DB2-BD59-A6C34878D82A}">
                    <a16:rowId xmlns:a16="http://schemas.microsoft.com/office/drawing/2014/main" val="3658512585"/>
                  </a:ext>
                </a:extLst>
              </a:tr>
              <a:tr h="471233">
                <a:tc>
                  <a:txBody>
                    <a:bodyPr/>
                    <a:lstStyle/>
                    <a:p>
                      <a:pPr algn="l"/>
                      <a:r>
                        <a:rPr lang="en-US" sz="1200" dirty="0" smtClean="0"/>
                        <a:t>SMA Population</a:t>
                      </a:r>
                      <a:endParaRPr lang="en-US" sz="1200" b="1" dirty="0"/>
                    </a:p>
                  </a:txBody>
                  <a:tcPr/>
                </a:tc>
                <a:tc>
                  <a:txBody>
                    <a:bodyPr/>
                    <a:lstStyle/>
                    <a:p>
                      <a:pPr algn="ctr"/>
                      <a:r>
                        <a:rPr lang="en-US" sz="1200" dirty="0" smtClean="0"/>
                        <a:t>Type</a:t>
                      </a:r>
                      <a:r>
                        <a:rPr lang="en-US" sz="1200" baseline="0" dirty="0" smtClean="0"/>
                        <a:t> 1</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Infants</a:t>
                      </a:r>
                    </a:p>
                    <a:p>
                      <a:pPr algn="ctr"/>
                      <a:endParaRPr lang="en-US" sz="1200" dirty="0"/>
                    </a:p>
                  </a:txBody>
                  <a:tcPr/>
                </a:tc>
                <a:tc>
                  <a:txBody>
                    <a:bodyPr/>
                    <a:lstStyle/>
                    <a:p>
                      <a:pPr algn="ctr"/>
                      <a:r>
                        <a:rPr lang="en-US" sz="1200" dirty="0" smtClean="0"/>
                        <a:t>Type 2-3</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2 </a:t>
                      </a:r>
                      <a:r>
                        <a:rPr lang="en-US" sz="1200" baseline="0" dirty="0" smtClean="0"/>
                        <a:t>– 25 years old</a:t>
                      </a:r>
                      <a:endParaRPr lang="en-US" sz="1200" dirty="0" smtClean="0"/>
                    </a:p>
                    <a:p>
                      <a:pPr algn="ctr"/>
                      <a:endParaRPr lang="en-US" sz="1200" dirty="0"/>
                    </a:p>
                  </a:txBody>
                  <a:tcPr/>
                </a:tc>
                <a:extLst>
                  <a:ext uri="{0D108BD9-81ED-4DB2-BD59-A6C34878D82A}">
                    <a16:rowId xmlns:a16="http://schemas.microsoft.com/office/drawing/2014/main" val="3134914080"/>
                  </a:ext>
                </a:extLst>
              </a:tr>
              <a:tr h="703505">
                <a:tc>
                  <a:txBody>
                    <a:bodyPr/>
                    <a:lstStyle/>
                    <a:p>
                      <a:pPr algn="l"/>
                      <a:r>
                        <a:rPr lang="en-US" sz="1200" b="0" dirty="0" smtClean="0"/>
                        <a:t>Results</a:t>
                      </a:r>
                      <a:endParaRPr lang="en-US" sz="1200" b="1" dirty="0"/>
                    </a:p>
                  </a:txBody>
                  <a:tcPr/>
                </a:tc>
                <a:tc>
                  <a:txBody>
                    <a:bodyPr/>
                    <a:lstStyle/>
                    <a:p>
                      <a:pPr algn="l"/>
                      <a:r>
                        <a:rPr lang="en-US" sz="1200" dirty="0" smtClean="0"/>
                        <a:t>Part 1</a:t>
                      </a:r>
                      <a:r>
                        <a:rPr lang="en-US" sz="1200" baseline="0" dirty="0" smtClean="0"/>
                        <a:t> </a:t>
                      </a:r>
                      <a:r>
                        <a:rPr lang="en-US" sz="1200" dirty="0" smtClean="0"/>
                        <a:t>(N = 21):</a:t>
                      </a:r>
                    </a:p>
                    <a:p>
                      <a:pPr marL="171450" indent="-171450" algn="l">
                        <a:buFont typeface="Arial" panose="020B0604020202020204" pitchFamily="34" charset="0"/>
                        <a:buChar char="•"/>
                      </a:pPr>
                      <a:r>
                        <a:rPr lang="en-US" sz="1200" dirty="0" smtClean="0"/>
                        <a:t>Median treatment</a:t>
                      </a:r>
                      <a:r>
                        <a:rPr lang="en-US" sz="1200" baseline="0" dirty="0" smtClean="0"/>
                        <a:t> duration 14.8 months [0.6 to 26 months]</a:t>
                      </a:r>
                    </a:p>
                    <a:p>
                      <a:pPr marL="171450" indent="-171450" algn="l">
                        <a:buFont typeface="Arial" panose="020B0604020202020204" pitchFamily="34" charset="0"/>
                        <a:buChar char="•"/>
                      </a:pPr>
                      <a:r>
                        <a:rPr lang="en-US" sz="1200" baseline="0" dirty="0" smtClean="0"/>
                        <a:t>After 12 months of treatment:</a:t>
                      </a:r>
                    </a:p>
                    <a:p>
                      <a:pPr marL="628639" lvl="1" indent="-171450" algn="l">
                        <a:buFont typeface="Arial" panose="020B0604020202020204" pitchFamily="34" charset="0"/>
                        <a:buChar char="•"/>
                      </a:pPr>
                      <a:r>
                        <a:rPr lang="en-US" sz="1200" baseline="0" dirty="0" smtClean="0"/>
                        <a:t>Recommended (higher) dose 0.2 mg/kg/day, N = 17: 41% able to sit independently for 5 seconds or more</a:t>
                      </a:r>
                    </a:p>
                    <a:p>
                      <a:pPr marL="628639" lvl="1" indent="-171450" algn="l">
                        <a:buFont typeface="Arial" panose="020B0604020202020204" pitchFamily="34" charset="0"/>
                        <a:buChar char="•"/>
                      </a:pPr>
                      <a:r>
                        <a:rPr lang="en-US" sz="1200" baseline="0" dirty="0" smtClean="0"/>
                        <a:t>90% of all patients were alive without permanent ventilation</a:t>
                      </a:r>
                    </a:p>
                    <a:p>
                      <a:pPr marL="171450" lvl="0" indent="-171450" algn="l">
                        <a:buFont typeface="Arial" panose="020B0604020202020204" pitchFamily="34" charset="0"/>
                        <a:buChar char="•"/>
                      </a:pPr>
                      <a:r>
                        <a:rPr lang="en-US" sz="1200" baseline="0" dirty="0" smtClean="0"/>
                        <a:t>After 23 months of treatment: </a:t>
                      </a:r>
                    </a:p>
                    <a:p>
                      <a:pPr marL="628639" lvl="1" indent="-171450" algn="l">
                        <a:buFont typeface="Arial" panose="020B0604020202020204" pitchFamily="34" charset="0"/>
                        <a:buChar char="•"/>
                      </a:pPr>
                      <a:r>
                        <a:rPr lang="en-US" sz="1200" baseline="0" dirty="0" smtClean="0"/>
                        <a:t>81% of all patients were alive without permanent ventilation</a:t>
                      </a:r>
                    </a:p>
                    <a:p>
                      <a:pPr marL="171450" indent="-171450" algn="l">
                        <a:buFont typeface="Arial" panose="020B0604020202020204" pitchFamily="34" charset="0"/>
                        <a:buChar char="•"/>
                      </a:pPr>
                      <a:endParaRPr lang="en-US" sz="1200" dirty="0"/>
                    </a:p>
                  </a:txBody>
                  <a:tcPr/>
                </a:tc>
                <a:tc>
                  <a:txBody>
                    <a:bodyPr/>
                    <a:lstStyle/>
                    <a:p>
                      <a:pPr algn="l"/>
                      <a:r>
                        <a:rPr lang="en-US" sz="1200" dirty="0" smtClean="0"/>
                        <a:t>Part 2</a:t>
                      </a:r>
                      <a:r>
                        <a:rPr lang="en-US" sz="1200" baseline="0" dirty="0" smtClean="0"/>
                        <a:t> (N = 180):</a:t>
                      </a:r>
                    </a:p>
                    <a:p>
                      <a:pPr marL="171450" indent="-171450" algn="l">
                        <a:buFont typeface="Arial" panose="020B0604020202020204" pitchFamily="34" charset="0"/>
                        <a:buChar char="•"/>
                      </a:pPr>
                      <a:r>
                        <a:rPr lang="en-US" sz="1200" baseline="0" dirty="0" smtClean="0"/>
                        <a:t>Type 2 (71%) vs Type 3 (29%)</a:t>
                      </a:r>
                    </a:p>
                    <a:p>
                      <a:pPr marL="171450" indent="-171450" algn="l">
                        <a:buFont typeface="Arial" panose="020B0604020202020204" pitchFamily="34" charset="0"/>
                        <a:buChar char="•"/>
                      </a:pPr>
                      <a:r>
                        <a:rPr lang="en-US" sz="1200" baseline="0" dirty="0" err="1" smtClean="0"/>
                        <a:t>Evrysdi</a:t>
                      </a:r>
                      <a:r>
                        <a:rPr lang="en-US" sz="1200" baseline="0" dirty="0" smtClean="0"/>
                        <a:t> recommended dose vs placebo 2:1</a:t>
                      </a:r>
                    </a:p>
                    <a:p>
                      <a:pPr marL="628639" lvl="1" indent="-171450" algn="l">
                        <a:buFont typeface="Arial" panose="020B0604020202020204" pitchFamily="34" charset="0"/>
                        <a:buChar char="•"/>
                      </a:pPr>
                      <a:r>
                        <a:rPr lang="en-US" sz="1200" baseline="0" dirty="0" smtClean="0"/>
                        <a:t>MFM32 score change from baseline at month 12: 1.36 vs -0.19</a:t>
                      </a:r>
                    </a:p>
                    <a:p>
                      <a:pPr marL="628639" lvl="1" indent="-171450" algn="l">
                        <a:buFont typeface="Arial" panose="020B0604020202020204" pitchFamily="34" charset="0"/>
                        <a:buChar char="•"/>
                      </a:pPr>
                      <a:r>
                        <a:rPr lang="en-US" sz="1200" baseline="0" dirty="0" smtClean="0"/>
                        <a:t>Proportion of patients with a change from baseline MFM32 total score of 3 or more at month 12: 38.3% vs 23.7%</a:t>
                      </a:r>
                    </a:p>
                    <a:p>
                      <a:pPr marL="628639" lvl="1" indent="-171450" algn="l">
                        <a:buFont typeface="Arial" panose="020B0604020202020204" pitchFamily="34" charset="0"/>
                        <a:buChar char="•"/>
                      </a:pPr>
                      <a:r>
                        <a:rPr lang="en-US" sz="1200" baseline="0" dirty="0" smtClean="0"/>
                        <a:t>Change from baseline in total score RULM at month 12: 1.61 vs 0.02</a:t>
                      </a:r>
                    </a:p>
                    <a:p>
                      <a:pPr marL="171450" indent="-171450" algn="l">
                        <a:buFont typeface="Arial" panose="020B0604020202020204" pitchFamily="34" charset="0"/>
                        <a:buChar char="•"/>
                      </a:pPr>
                      <a:endParaRPr lang="en-US" sz="1200" dirty="0"/>
                    </a:p>
                  </a:txBody>
                  <a:tcPr/>
                </a:tc>
                <a:extLst>
                  <a:ext uri="{0D108BD9-81ED-4DB2-BD59-A6C34878D82A}">
                    <a16:rowId xmlns:a16="http://schemas.microsoft.com/office/drawing/2014/main" val="1419353122"/>
                  </a:ext>
                </a:extLst>
              </a:tr>
            </a:tbl>
          </a:graphicData>
        </a:graphic>
      </p:graphicFrame>
      <p:sp>
        <p:nvSpPr>
          <p:cNvPr id="4" name="Slide Number Placeholder 3"/>
          <p:cNvSpPr>
            <a:spLocks noGrp="1"/>
          </p:cNvSpPr>
          <p:nvPr>
            <p:ph type="sldNum" sz="quarter" idx="12"/>
          </p:nvPr>
        </p:nvSpPr>
        <p:spPr/>
        <p:txBody>
          <a:bodyPr/>
          <a:lstStyle/>
          <a:p>
            <a:fld id="{D60D1EDE-7116-2443-9BDD-368CE5B37660}" type="slidenum">
              <a:rPr lang="en-US" smtClean="0"/>
              <a:pPr/>
              <a:t>16</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08300" y="2769946"/>
            <a:ext cx="609600" cy="609600"/>
          </a:xfrm>
          <a:prstGeom prst="rect">
            <a:avLst/>
          </a:prstGeom>
        </p:spPr>
      </p:pic>
    </p:spTree>
    <p:extLst>
      <p:ext uri="{BB962C8B-B14F-4D97-AF65-F5344CB8AC3E}">
        <p14:creationId xmlns:p14="http://schemas.microsoft.com/office/powerpoint/2010/main" val="1182403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Institute for Clinical and Economic </a:t>
            </a:r>
            <a:br>
              <a:rPr lang="en-US" sz="2400" dirty="0" smtClean="0"/>
            </a:br>
            <a:r>
              <a:rPr lang="en-US" sz="2400" dirty="0" smtClean="0"/>
              <a:t>Review (ICER) Analysis</a:t>
            </a:r>
            <a:endParaRPr lang="en-US" sz="2400" dirty="0"/>
          </a:p>
        </p:txBody>
      </p:sp>
      <p:sp>
        <p:nvSpPr>
          <p:cNvPr id="4" name="Slide Number Placeholder 3"/>
          <p:cNvSpPr>
            <a:spLocks noGrp="1"/>
          </p:cNvSpPr>
          <p:nvPr>
            <p:ph type="sldNum" sz="quarter" idx="12"/>
          </p:nvPr>
        </p:nvSpPr>
        <p:spPr>
          <a:xfrm>
            <a:off x="6553200" y="4685721"/>
            <a:ext cx="2133600" cy="273844"/>
          </a:xfrm>
        </p:spPr>
        <p:txBody>
          <a:bodyPr/>
          <a:lstStyle/>
          <a:p>
            <a:fld id="{D60D1EDE-7116-2443-9BDD-368CE5B37660}" type="slidenum">
              <a:rPr lang="en-US" smtClean="0"/>
              <a:pPr/>
              <a:t>17</a:t>
            </a:fld>
            <a:endParaRPr lang="en-US" dirty="0"/>
          </a:p>
        </p:txBody>
      </p:sp>
      <p:pic>
        <p:nvPicPr>
          <p:cNvPr id="6" name="Picture 5"/>
          <p:cNvPicPr>
            <a:picLocks noChangeAspect="1"/>
          </p:cNvPicPr>
          <p:nvPr/>
        </p:nvPicPr>
        <p:blipFill>
          <a:blip r:embed="rId5"/>
          <a:stretch>
            <a:fillRect/>
          </a:stretch>
        </p:blipFill>
        <p:spPr>
          <a:xfrm>
            <a:off x="3192040" y="1049320"/>
            <a:ext cx="5609060" cy="1301406"/>
          </a:xfrm>
          <a:prstGeom prst="rect">
            <a:avLst/>
          </a:prstGeom>
        </p:spPr>
      </p:pic>
      <p:pic>
        <p:nvPicPr>
          <p:cNvPr id="7" name="Picture 6"/>
          <p:cNvPicPr>
            <a:picLocks noChangeAspect="1"/>
          </p:cNvPicPr>
          <p:nvPr/>
        </p:nvPicPr>
        <p:blipFill>
          <a:blip r:embed="rId6"/>
          <a:stretch>
            <a:fillRect/>
          </a:stretch>
        </p:blipFill>
        <p:spPr>
          <a:xfrm>
            <a:off x="3192040" y="2350726"/>
            <a:ext cx="5644624" cy="1256531"/>
          </a:xfrm>
          <a:prstGeom prst="rect">
            <a:avLst/>
          </a:prstGeom>
        </p:spPr>
      </p:pic>
      <p:sp>
        <p:nvSpPr>
          <p:cNvPr id="9" name="TextBox 8"/>
          <p:cNvSpPr txBox="1"/>
          <p:nvPr/>
        </p:nvSpPr>
        <p:spPr>
          <a:xfrm>
            <a:off x="364111" y="1204691"/>
            <a:ext cx="2792365" cy="3754874"/>
          </a:xfrm>
          <a:prstGeom prst="rect">
            <a:avLst/>
          </a:prstGeom>
          <a:noFill/>
        </p:spPr>
        <p:txBody>
          <a:bodyPr wrap="square" rtlCol="0">
            <a:spAutoFit/>
          </a:bodyPr>
          <a:lstStyle/>
          <a:p>
            <a:pPr marL="285750" indent="-285750">
              <a:buFont typeface="Wingdings" panose="05000000000000000000" pitchFamily="2" charset="2"/>
              <a:buChar char="§"/>
            </a:pPr>
            <a:r>
              <a:rPr lang="en-US" sz="1400" dirty="0" smtClean="0"/>
              <a:t>Analysis published May 2019</a:t>
            </a:r>
          </a:p>
          <a:p>
            <a:pPr marL="628650" lvl="1" indent="-285750">
              <a:buFont typeface="Courier New" panose="02070309020205020404" pitchFamily="49" charset="0"/>
              <a:buChar char="o"/>
            </a:pPr>
            <a:r>
              <a:rPr lang="en-US" sz="1400" dirty="0" smtClean="0"/>
              <a:t>At the time, </a:t>
            </a:r>
            <a:r>
              <a:rPr lang="en-US" sz="1400" dirty="0" err="1" smtClean="0"/>
              <a:t>Zolgensma</a:t>
            </a:r>
            <a:r>
              <a:rPr lang="en-US" sz="1400" dirty="0" smtClean="0"/>
              <a:t> was not FDA approved</a:t>
            </a:r>
          </a:p>
          <a:p>
            <a:pPr marL="628650" lvl="1" indent="-285750">
              <a:buFont typeface="Courier New" panose="02070309020205020404" pitchFamily="49" charset="0"/>
              <a:buChar char="o"/>
            </a:pPr>
            <a:r>
              <a:rPr lang="en-US" sz="1400" dirty="0" smtClean="0"/>
              <a:t>Specific to SMA Type 1</a:t>
            </a:r>
            <a:endParaRPr lang="en-US" sz="1400" dirty="0"/>
          </a:p>
          <a:p>
            <a:pPr marL="285750" indent="-285750">
              <a:buFont typeface="Wingdings" panose="05000000000000000000" pitchFamily="2" charset="2"/>
              <a:buChar char="§"/>
            </a:pPr>
            <a:r>
              <a:rPr lang="en-US" sz="1400" dirty="0" smtClean="0"/>
              <a:t>In </a:t>
            </a:r>
            <a:r>
              <a:rPr lang="en-US" sz="1400" dirty="0"/>
              <a:t>the United States, thresholds of $100,000 or $150,000 per QALY gained have been suggested as a reasonable upper bound for an intervention to be deemed cost </a:t>
            </a:r>
            <a:r>
              <a:rPr lang="en-US" sz="1400" dirty="0" smtClean="0"/>
              <a:t>effective</a:t>
            </a:r>
          </a:p>
          <a:p>
            <a:pPr marL="285750" indent="-285750">
              <a:buFont typeface="Wingdings" panose="05000000000000000000" pitchFamily="2" charset="2"/>
              <a:buChar char="§"/>
            </a:pPr>
            <a:r>
              <a:rPr lang="en-US" sz="1400" dirty="0" err="1"/>
              <a:t>Zolgensma</a:t>
            </a:r>
            <a:r>
              <a:rPr lang="en-US" sz="1400" dirty="0"/>
              <a:t> has an incremental cost-effective ratio of $139,000 per QALY compared to </a:t>
            </a:r>
            <a:r>
              <a:rPr lang="en-US" sz="1400" dirty="0" err="1"/>
              <a:t>Spinraza</a:t>
            </a:r>
            <a:endParaRPr lang="en-US" sz="1400" dirty="0"/>
          </a:p>
          <a:p>
            <a:pPr marL="285750" indent="-285750">
              <a:buFont typeface="Wingdings" panose="05000000000000000000" pitchFamily="2" charset="2"/>
              <a:buChar char="§"/>
            </a:pPr>
            <a:endParaRPr lang="en-US" sz="1400" dirty="0" smtClean="0"/>
          </a:p>
          <a:p>
            <a:pPr marL="285750" indent="-285750">
              <a:buFont typeface="Wingdings" panose="05000000000000000000" pitchFamily="2" charset="2"/>
              <a:buChar char="§"/>
            </a:pPr>
            <a:endParaRPr lang="en-US" sz="1400" dirty="0"/>
          </a:p>
        </p:txBody>
      </p:sp>
      <p:pic>
        <p:nvPicPr>
          <p:cNvPr id="8" name="Picture 7"/>
          <p:cNvPicPr>
            <a:picLocks noChangeAspect="1"/>
          </p:cNvPicPr>
          <p:nvPr/>
        </p:nvPicPr>
        <p:blipFill>
          <a:blip r:embed="rId7"/>
          <a:stretch>
            <a:fillRect/>
          </a:stretch>
        </p:blipFill>
        <p:spPr>
          <a:xfrm>
            <a:off x="3178012" y="3652132"/>
            <a:ext cx="5637116" cy="14532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3652710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a:t>
            </a:r>
            <a:endParaRPr lang="en-US" b="1" dirty="0"/>
          </a:p>
        </p:txBody>
      </p:sp>
      <p:sp>
        <p:nvSpPr>
          <p:cNvPr id="3" name="Content Placeholder 2"/>
          <p:cNvSpPr>
            <a:spLocks noGrp="1"/>
          </p:cNvSpPr>
          <p:nvPr>
            <p:ph idx="1"/>
          </p:nvPr>
        </p:nvSpPr>
        <p:spPr/>
        <p:txBody>
          <a:bodyPr>
            <a:noAutofit/>
          </a:bodyPr>
          <a:lstStyle/>
          <a:p>
            <a:r>
              <a:rPr lang="en-US" sz="2000" dirty="0" smtClean="0"/>
              <a:t>Spinal muscular atrophy has a huge impact on utilization of health care services, durable medical equipment, costs, and caregiver/family care </a:t>
            </a:r>
          </a:p>
          <a:p>
            <a:r>
              <a:rPr lang="en-US" sz="2000" dirty="0" smtClean="0"/>
              <a:t>The </a:t>
            </a:r>
            <a:r>
              <a:rPr lang="en-US" sz="2000" dirty="0"/>
              <a:t>development of </a:t>
            </a:r>
            <a:r>
              <a:rPr lang="en-US" sz="2000" dirty="0" smtClean="0"/>
              <a:t>disease modifying therapies </a:t>
            </a:r>
            <a:r>
              <a:rPr lang="en-US" sz="2000" dirty="0"/>
              <a:t>that </a:t>
            </a:r>
            <a:r>
              <a:rPr lang="en-US" sz="2000" dirty="0" smtClean="0"/>
              <a:t>enhance the production of functional SMN protein has completely changed the way SMA is approached and treated</a:t>
            </a:r>
            <a:endParaRPr lang="en-US" sz="2000" dirty="0"/>
          </a:p>
          <a:p>
            <a:r>
              <a:rPr lang="en-US" sz="2000" dirty="0"/>
              <a:t>I</a:t>
            </a:r>
            <a:r>
              <a:rPr lang="en-US" sz="2000" dirty="0" smtClean="0"/>
              <a:t>mpact of novel agent </a:t>
            </a:r>
            <a:r>
              <a:rPr lang="en-US" sz="2000" dirty="0" err="1" smtClean="0"/>
              <a:t>Evrysdi</a:t>
            </a:r>
            <a:r>
              <a:rPr lang="en-US" sz="2000" dirty="0" smtClean="0"/>
              <a:t> to be seen:</a:t>
            </a:r>
          </a:p>
          <a:p>
            <a:pPr lvl="1"/>
            <a:r>
              <a:rPr lang="en-US" sz="1800" dirty="0" smtClean="0"/>
              <a:t>Utilization of </a:t>
            </a:r>
            <a:r>
              <a:rPr lang="en-US" sz="1800" dirty="0" err="1" smtClean="0"/>
              <a:t>Spinraza</a:t>
            </a:r>
            <a:r>
              <a:rPr lang="en-US" sz="1800" dirty="0" smtClean="0"/>
              <a:t> and </a:t>
            </a:r>
            <a:r>
              <a:rPr lang="en-US" sz="1800" dirty="0" err="1" smtClean="0"/>
              <a:t>Zolgensma</a:t>
            </a:r>
            <a:endParaRPr lang="en-US" sz="1800" dirty="0" smtClean="0"/>
          </a:p>
          <a:p>
            <a:pPr lvl="1"/>
            <a:r>
              <a:rPr lang="en-US" sz="1800" dirty="0" smtClean="0"/>
              <a:t>Patients previously treated with SMN enhancing therapy</a:t>
            </a:r>
          </a:p>
          <a:p>
            <a:pPr lvl="1"/>
            <a:r>
              <a:rPr lang="en-US" sz="1800" dirty="0" smtClean="0"/>
              <a:t>Development of future agents for the treatment of SMA</a:t>
            </a:r>
          </a:p>
          <a:p>
            <a:r>
              <a:rPr lang="en-US" sz="2000" dirty="0" smtClean="0"/>
              <a:t>Overall efficacy </a:t>
            </a:r>
            <a:r>
              <a:rPr lang="en-US" sz="2000" dirty="0"/>
              <a:t>and cost of </a:t>
            </a:r>
            <a:r>
              <a:rPr lang="en-US" sz="2000" dirty="0" smtClean="0"/>
              <a:t>treating SMA </a:t>
            </a:r>
            <a:endParaRPr lang="en-US" sz="2000"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18</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4234228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Glossary</a:t>
            </a:r>
            <a:endParaRPr lang="en-US" dirty="0"/>
          </a:p>
        </p:txBody>
      </p:sp>
      <p:sp>
        <p:nvSpPr>
          <p:cNvPr id="3" name="Content Placeholder 2"/>
          <p:cNvSpPr>
            <a:spLocks noGrp="1"/>
          </p:cNvSpPr>
          <p:nvPr>
            <p:ph idx="1"/>
          </p:nvPr>
        </p:nvSpPr>
        <p:spPr>
          <a:xfrm>
            <a:off x="331773" y="1040233"/>
            <a:ext cx="8488546" cy="3683588"/>
          </a:xfrm>
        </p:spPr>
        <p:txBody>
          <a:bodyPr>
            <a:normAutofit/>
          </a:bodyPr>
          <a:lstStyle/>
          <a:p>
            <a:r>
              <a:rPr lang="en-US" sz="1400" dirty="0" smtClean="0"/>
              <a:t>ADL </a:t>
            </a:r>
            <a:r>
              <a:rPr lang="en-US" sz="1400" dirty="0"/>
              <a:t>– Activities of Daily </a:t>
            </a:r>
            <a:r>
              <a:rPr lang="en-US" sz="1400" dirty="0" smtClean="0"/>
              <a:t>Living</a:t>
            </a:r>
          </a:p>
          <a:p>
            <a:r>
              <a:rPr lang="en-US" sz="1400" dirty="0" smtClean="0"/>
              <a:t>CHOP-INTEND – Children’s Hospital of Philadelphia Infant Test of Neuromuscular Disorders</a:t>
            </a:r>
          </a:p>
          <a:p>
            <a:r>
              <a:rPr lang="en-US" sz="1400" dirty="0" smtClean="0"/>
              <a:t>CNS – Central Nervous </a:t>
            </a:r>
            <a:r>
              <a:rPr lang="en-US" sz="1400" dirty="0"/>
              <a:t>S</a:t>
            </a:r>
            <a:r>
              <a:rPr lang="en-US" sz="1400" dirty="0" smtClean="0"/>
              <a:t>ystem</a:t>
            </a:r>
          </a:p>
          <a:p>
            <a:r>
              <a:rPr lang="en-US" sz="1400" dirty="0" smtClean="0"/>
              <a:t>HFMS(E) – Hammersmith Functional Motor Scale (Expanded)</a:t>
            </a:r>
          </a:p>
          <a:p>
            <a:r>
              <a:rPr lang="en-US" sz="1400" dirty="0" smtClean="0"/>
              <a:t>HINE – Hammersmith Infant Neurological Examination</a:t>
            </a:r>
          </a:p>
          <a:p>
            <a:r>
              <a:rPr lang="en-US" sz="1400" dirty="0" smtClean="0"/>
              <a:t>ICER – Institute for Clinical and Economic Review</a:t>
            </a:r>
          </a:p>
          <a:p>
            <a:r>
              <a:rPr lang="en-US" sz="1400" dirty="0" smtClean="0"/>
              <a:t>MFM32 – Motor Function Measure 32 motor </a:t>
            </a:r>
            <a:r>
              <a:rPr lang="en-US" sz="1400" smtClean="0"/>
              <a:t>function test</a:t>
            </a:r>
            <a:endParaRPr lang="en-US" sz="1400" dirty="0" smtClean="0"/>
          </a:p>
          <a:p>
            <a:r>
              <a:rPr lang="en-US" sz="1400" dirty="0"/>
              <a:t>MOA – Mechanism of Action</a:t>
            </a:r>
          </a:p>
          <a:p>
            <a:r>
              <a:rPr lang="en-US" sz="1400" dirty="0" smtClean="0"/>
              <a:t>QALY – Quality Adjusted </a:t>
            </a:r>
            <a:r>
              <a:rPr lang="en-US" sz="1400" dirty="0"/>
              <a:t>L</a:t>
            </a:r>
            <a:r>
              <a:rPr lang="en-US" sz="1400" dirty="0" smtClean="0"/>
              <a:t>ife Years</a:t>
            </a:r>
          </a:p>
          <a:p>
            <a:r>
              <a:rPr lang="en-US" sz="1400" dirty="0" smtClean="0"/>
              <a:t>RULM – Revised Upper Limb Module</a:t>
            </a:r>
          </a:p>
          <a:p>
            <a:r>
              <a:rPr lang="en-US" sz="1400" dirty="0" smtClean="0"/>
              <a:t>SMA </a:t>
            </a:r>
            <a:r>
              <a:rPr lang="en-US" sz="1400" dirty="0"/>
              <a:t>– Spinal Muscular Atrophy</a:t>
            </a:r>
          </a:p>
          <a:p>
            <a:r>
              <a:rPr lang="en-US" sz="1400" dirty="0" smtClean="0"/>
              <a:t>SMN – Survival Motor Neuron</a:t>
            </a:r>
          </a:p>
          <a:p>
            <a:r>
              <a:rPr lang="en-US" sz="1400" dirty="0" smtClean="0"/>
              <a:t>ULM – Upper Limb Module</a:t>
            </a:r>
            <a:endParaRPr lang="en-US" sz="1400"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19</a:t>
            </a:fld>
            <a:endParaRPr lang="en-US" dirty="0"/>
          </a:p>
        </p:txBody>
      </p:sp>
    </p:spTree>
    <p:extLst>
      <p:ext uri="{BB962C8B-B14F-4D97-AF65-F5344CB8AC3E}">
        <p14:creationId xmlns:p14="http://schemas.microsoft.com/office/powerpoint/2010/main" val="18062864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Objectives</a:t>
            </a:r>
          </a:p>
        </p:txBody>
      </p:sp>
      <p:sp>
        <p:nvSpPr>
          <p:cNvPr id="3" name="Content Placeholder 2"/>
          <p:cNvSpPr>
            <a:spLocks noGrp="1"/>
          </p:cNvSpPr>
          <p:nvPr>
            <p:ph idx="1"/>
          </p:nvPr>
        </p:nvSpPr>
        <p:spPr>
          <a:xfrm>
            <a:off x="447792" y="1217214"/>
            <a:ext cx="8229600" cy="3394472"/>
          </a:xfrm>
        </p:spPr>
        <p:txBody>
          <a:bodyPr>
            <a:noAutofit/>
          </a:bodyPr>
          <a:lstStyle/>
          <a:p>
            <a:r>
              <a:rPr lang="en-US" sz="2400" dirty="0" smtClean="0"/>
              <a:t>Overview of Spinal Muscular Atrophy (SMA) </a:t>
            </a:r>
          </a:p>
          <a:p>
            <a:r>
              <a:rPr lang="en-US" sz="2400" dirty="0" smtClean="0"/>
              <a:t>Explain the differences between SMA types</a:t>
            </a:r>
          </a:p>
          <a:p>
            <a:r>
              <a:rPr lang="en-US" sz="2400" dirty="0" smtClean="0"/>
              <a:t>Discuss the complications and impact of SMA</a:t>
            </a:r>
          </a:p>
          <a:p>
            <a:r>
              <a:rPr lang="en-US" sz="2400" dirty="0" smtClean="0"/>
              <a:t>Review current drug therapies approved for the treatment of SMA</a:t>
            </a:r>
          </a:p>
          <a:p>
            <a:pPr marL="0" indent="0">
              <a:buNone/>
            </a:pPr>
            <a:endParaRPr lang="en-US" sz="1600" dirty="0"/>
          </a:p>
          <a:p>
            <a:endParaRPr lang="en-US" sz="1600"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2</a:t>
            </a:fld>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2760851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040233"/>
            <a:ext cx="8229600" cy="3683588"/>
          </a:xfrm>
        </p:spPr>
        <p:txBody>
          <a:bodyPr>
            <a:normAutofit/>
          </a:bodyPr>
          <a:lstStyle/>
          <a:p>
            <a:r>
              <a:rPr lang="en-US" sz="1400" dirty="0"/>
              <a:t>https://www.ncbi.nlm.nih.gov/books/NBK533981</a:t>
            </a:r>
            <a:r>
              <a:rPr lang="en-US" sz="1400" dirty="0" smtClean="0"/>
              <a:t>/ (Accessed August 7, 2020).</a:t>
            </a:r>
            <a:endParaRPr lang="en-US" sz="1400" dirty="0"/>
          </a:p>
          <a:p>
            <a:pPr lvl="0"/>
            <a:r>
              <a:rPr lang="en-US" sz="1400" dirty="0"/>
              <a:t>https://</a:t>
            </a:r>
            <a:r>
              <a:rPr lang="en-US" sz="1400" dirty="0" smtClean="0"/>
              <a:t>www.avexis.com/us/Content/pdf/prescribing_information.pdf (Accessed July 31, 2020).</a:t>
            </a:r>
          </a:p>
          <a:p>
            <a:pPr lvl="0"/>
            <a:r>
              <a:rPr lang="en-US" sz="1400" dirty="0"/>
              <a:t>https://</a:t>
            </a:r>
            <a:r>
              <a:rPr lang="en-US" sz="1400" dirty="0" smtClean="0"/>
              <a:t>www.zolgensma.com/clinical-studies (Accessed August 2, 2020).</a:t>
            </a:r>
            <a:endParaRPr lang="en-US" sz="1400" dirty="0"/>
          </a:p>
          <a:p>
            <a:pPr lvl="0"/>
            <a:r>
              <a:rPr lang="en-US" sz="1400" dirty="0"/>
              <a:t>https://</a:t>
            </a:r>
            <a:r>
              <a:rPr lang="en-US" sz="1400" dirty="0" smtClean="0"/>
              <a:t>www.spinraza.com/content/dam/commercial/spinraza/caregiver/en_us/pdf/spinraza-prescribing-information.pdf (Accessed July 31, 2020).</a:t>
            </a:r>
          </a:p>
          <a:p>
            <a:pPr lvl="0"/>
            <a:r>
              <a:rPr lang="en-US" sz="1400" dirty="0"/>
              <a:t>https://</a:t>
            </a:r>
            <a:r>
              <a:rPr lang="en-US" sz="1400" dirty="0" smtClean="0"/>
              <a:t>www.spinraza.com/en_us/home/why-spinraza/later-onset-studies.html (Accessed August 2, 2020)</a:t>
            </a:r>
          </a:p>
          <a:p>
            <a:pPr lvl="0"/>
            <a:r>
              <a:rPr lang="en-US" sz="1400" dirty="0" smtClean="0"/>
              <a:t>https</a:t>
            </a:r>
            <a:r>
              <a:rPr lang="en-US" sz="1400" dirty="0"/>
              <a:t>://</a:t>
            </a:r>
            <a:r>
              <a:rPr lang="en-US" sz="1400" dirty="0" smtClean="0"/>
              <a:t>icer-review.org/material/sma-final-evidence-report (Accessed July 31, 2020).</a:t>
            </a:r>
          </a:p>
          <a:p>
            <a:pPr lvl="0"/>
            <a:r>
              <a:rPr lang="en-US" sz="1400" dirty="0"/>
              <a:t>https://pubmed.ncbi.nlm.nih.gov/30044619</a:t>
            </a:r>
            <a:r>
              <a:rPr lang="en-US" sz="1400" dirty="0" smtClean="0"/>
              <a:t>/ (Accessed July 31, 2020).</a:t>
            </a:r>
          </a:p>
          <a:p>
            <a:pPr lvl="0"/>
            <a:r>
              <a:rPr lang="en-US" sz="1400" dirty="0"/>
              <a:t>https://www.curesma.org/risdiplam</a:t>
            </a:r>
            <a:r>
              <a:rPr lang="en-US" sz="1400" dirty="0" smtClean="0"/>
              <a:t>/ (Accessed July 31, 2020).</a:t>
            </a:r>
          </a:p>
          <a:p>
            <a:pPr lvl="0"/>
            <a:r>
              <a:rPr lang="en-US" sz="1400" dirty="0"/>
              <a:t>https://www.agah.eu/wp-content/uploads/Mueller__</a:t>
            </a:r>
            <a:r>
              <a:rPr lang="en-US" sz="1400" dirty="0" smtClean="0"/>
              <a:t>Lutz.pdf (Accessed July 31, 2020).</a:t>
            </a:r>
          </a:p>
          <a:p>
            <a:pPr lvl="0"/>
            <a:r>
              <a:rPr lang="en-US" sz="1400" dirty="0"/>
              <a:t>https://</a:t>
            </a:r>
            <a:r>
              <a:rPr lang="en-US" sz="1400" dirty="0" smtClean="0"/>
              <a:t>www.gene.com/download/pdf/evrysdi_prescribing.pdf (Accessed August 24, 2020).</a:t>
            </a:r>
          </a:p>
          <a:p>
            <a:pPr lvl="0"/>
            <a:r>
              <a:rPr lang="en-US" sz="1400" dirty="0"/>
              <a:t>https://</a:t>
            </a:r>
            <a:r>
              <a:rPr lang="en-US" sz="1400" dirty="0" smtClean="0"/>
              <a:t>www.uptodate.com/contents/spinal-muscular-atrophy?source=mostViewed_widget#H2206210403 (Accessed July 31, 2020).</a:t>
            </a:r>
          </a:p>
          <a:p>
            <a:pPr lvl="0"/>
            <a:endParaRPr lang="en-US" sz="1400" dirty="0"/>
          </a:p>
          <a:p>
            <a:pPr marL="0" lvl="0" indent="0">
              <a:buNone/>
            </a:pPr>
            <a:endParaRPr lang="en-US" sz="1400" dirty="0"/>
          </a:p>
          <a:p>
            <a:pPr marL="0" lvl="0" indent="0">
              <a:buNone/>
            </a:pPr>
            <a:endParaRPr lang="en-US" sz="1400" dirty="0"/>
          </a:p>
          <a:p>
            <a:endParaRPr lang="en-US" sz="1400" dirty="0" smtClean="0"/>
          </a:p>
          <a:p>
            <a:endParaRPr lang="en-US" sz="1400" dirty="0" smtClean="0"/>
          </a:p>
          <a:p>
            <a:endParaRPr lang="en-US" sz="1400"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20</a:t>
            </a:fld>
            <a:endParaRPr lang="en-US" dirty="0"/>
          </a:p>
        </p:txBody>
      </p:sp>
    </p:spTree>
    <p:extLst>
      <p:ext uri="{BB962C8B-B14F-4D97-AF65-F5344CB8AC3E}">
        <p14:creationId xmlns:p14="http://schemas.microsoft.com/office/powerpoint/2010/main" val="25548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srcRect t="1108" b="2794"/>
          <a:stretch/>
        </p:blipFill>
        <p:spPr>
          <a:xfrm>
            <a:off x="139855" y="1485045"/>
            <a:ext cx="3270387" cy="2685914"/>
          </a:xfrm>
          <a:prstGeom prst="rect">
            <a:avLst/>
          </a:prstGeom>
        </p:spPr>
      </p:pic>
      <p:sp>
        <p:nvSpPr>
          <p:cNvPr id="2" name="Title 1"/>
          <p:cNvSpPr>
            <a:spLocks noGrp="1"/>
          </p:cNvSpPr>
          <p:nvPr>
            <p:ph type="title"/>
          </p:nvPr>
        </p:nvSpPr>
        <p:spPr/>
        <p:txBody>
          <a:bodyPr/>
          <a:lstStyle/>
          <a:p>
            <a:r>
              <a:rPr lang="en-US" dirty="0" smtClean="0"/>
              <a:t>What is Spinal Muscular Atrophy (SMA)?</a:t>
            </a:r>
            <a:endParaRPr lang="en-US" dirty="0"/>
          </a:p>
        </p:txBody>
      </p:sp>
      <p:sp>
        <p:nvSpPr>
          <p:cNvPr id="3" name="Content Placeholder 2"/>
          <p:cNvSpPr>
            <a:spLocks noGrp="1"/>
          </p:cNvSpPr>
          <p:nvPr>
            <p:ph idx="1"/>
          </p:nvPr>
        </p:nvSpPr>
        <p:spPr>
          <a:xfrm>
            <a:off x="3410242" y="1493918"/>
            <a:ext cx="5353432" cy="2668168"/>
          </a:xfrm>
        </p:spPr>
        <p:txBody>
          <a:bodyPr>
            <a:noAutofit/>
          </a:bodyPr>
          <a:lstStyle/>
          <a:p>
            <a:r>
              <a:rPr lang="en-US" sz="2000" dirty="0" smtClean="0"/>
              <a:t>Rare, degenerative neuromuscular disease characterized by progressive muscle weakness and atrophy</a:t>
            </a:r>
          </a:p>
          <a:p>
            <a:r>
              <a:rPr lang="en-US" sz="2000" dirty="0" smtClean="0"/>
              <a:t>Leading </a:t>
            </a:r>
            <a:r>
              <a:rPr lang="en-US" sz="2000" dirty="0"/>
              <a:t>genetic cause of infant </a:t>
            </a:r>
            <a:r>
              <a:rPr lang="en-US" sz="2000" dirty="0" smtClean="0"/>
              <a:t>death</a:t>
            </a:r>
          </a:p>
          <a:p>
            <a:r>
              <a:rPr lang="en-US" sz="2000" dirty="0" smtClean="0"/>
              <a:t>Estimated incidence </a:t>
            </a:r>
            <a:r>
              <a:rPr lang="en-US" sz="2000" dirty="0"/>
              <a:t>of SMA </a:t>
            </a:r>
            <a:r>
              <a:rPr lang="en-US" sz="2000" dirty="0" smtClean="0"/>
              <a:t>in the United States is </a:t>
            </a:r>
            <a:r>
              <a:rPr lang="en-US" sz="2000" dirty="0"/>
              <a:t>1 in 11,000 live births</a:t>
            </a:r>
          </a:p>
          <a:p>
            <a:r>
              <a:rPr lang="en-US" sz="2000" dirty="0" smtClean="0"/>
              <a:t>Estimated prevalence is around 1 </a:t>
            </a:r>
            <a:r>
              <a:rPr lang="en-US" sz="2000" dirty="0"/>
              <a:t>to 2 in 100,000 persons</a:t>
            </a:r>
          </a:p>
          <a:p>
            <a:endParaRPr lang="en-US" sz="2000"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3</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241363"/>
            <a:ext cx="487363" cy="487363"/>
          </a:xfrm>
          <a:prstGeom prst="rect">
            <a:avLst/>
          </a:prstGeom>
        </p:spPr>
      </p:pic>
    </p:spTree>
    <p:extLst>
      <p:ext uri="{BB962C8B-B14F-4D97-AF65-F5344CB8AC3E}">
        <p14:creationId xmlns:p14="http://schemas.microsoft.com/office/powerpoint/2010/main" val="579773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a:t>
            </a:r>
            <a:endParaRPr lang="en-US"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4</a:t>
            </a:fld>
            <a:endParaRPr lang="en-US" dirty="0"/>
          </a:p>
        </p:txBody>
      </p:sp>
      <p:sp>
        <p:nvSpPr>
          <p:cNvPr id="8" name="Content Placeholder 2"/>
          <p:cNvSpPr txBox="1">
            <a:spLocks/>
          </p:cNvSpPr>
          <p:nvPr/>
        </p:nvSpPr>
        <p:spPr>
          <a:xfrm>
            <a:off x="447792" y="1093868"/>
            <a:ext cx="8467608" cy="2668168"/>
          </a:xfrm>
          <a:prstGeom prst="rect">
            <a:avLst/>
          </a:prstGeom>
        </p:spPr>
        <p:txBody>
          <a:bodyPr vert="horz" lIns="91440" tIns="45720" rIns="91440" bIns="45720" rtlCol="0">
            <a:noAutofit/>
          </a:bodyPr>
          <a:lstStyle>
            <a:lvl1pPr marL="342892" indent="-342892" algn="l" defTabSz="457189" rtl="0" eaLnBrk="1" latinLnBrk="0" hangingPunct="1">
              <a:spcBef>
                <a:spcPct val="200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742931" indent="-285743" algn="l" defTabSz="457189" rtl="0" eaLnBrk="1" latinLnBrk="0" hangingPunct="1">
              <a:spcBef>
                <a:spcPct val="200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2972" indent="-228594" algn="l" defTabSz="457189" rtl="0" eaLnBrk="1" latinLnBrk="0" hangingPunct="1">
              <a:spcBef>
                <a:spcPct val="20000"/>
              </a:spcBef>
              <a:buFont typeface="Wingdings" panose="05000000000000000000" pitchFamily="2" charset="2"/>
              <a:buChar char="Ø"/>
              <a:defRPr sz="2000" kern="1200">
                <a:solidFill>
                  <a:schemeClr val="tx1"/>
                </a:solidFill>
                <a:latin typeface="Arial" panose="020B0604020202020204" pitchFamily="34" charset="0"/>
                <a:ea typeface="+mn-ea"/>
                <a:cs typeface="Arial" panose="020B0604020202020204" pitchFamily="34" charset="0"/>
              </a:defRPr>
            </a:lvl3pPr>
            <a:lvl4pPr marL="1657316" indent="-285750" algn="l" defTabSz="457189"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8" indent="-228594" algn="l" defTabSz="457189"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Survival motor neuron (SMN) proteins facilitate proper signaling between CNS motor neurons and muscles in the body</a:t>
            </a:r>
          </a:p>
          <a:p>
            <a:r>
              <a:rPr lang="en-US" sz="2000" dirty="0" smtClean="0"/>
              <a:t>SMA is an autosomal </a:t>
            </a:r>
            <a:r>
              <a:rPr lang="en-US" sz="2000" dirty="0"/>
              <a:t>recessive condition caused by </a:t>
            </a:r>
            <a:r>
              <a:rPr lang="en-US" sz="2000" dirty="0" smtClean="0"/>
              <a:t>deletions or </a:t>
            </a:r>
            <a:r>
              <a:rPr lang="en-US" sz="2000" dirty="0"/>
              <a:t>mutations in the </a:t>
            </a:r>
            <a:r>
              <a:rPr lang="en-US" sz="2000" dirty="0" smtClean="0"/>
              <a:t>SMN1 gene, resulting in a shortage of SMN protein</a:t>
            </a:r>
          </a:p>
          <a:p>
            <a:pPr lvl="1"/>
            <a:r>
              <a:rPr lang="en-US" sz="1800" dirty="0" smtClean="0"/>
              <a:t>SMN2 </a:t>
            </a:r>
            <a:r>
              <a:rPr lang="en-US" sz="1800" dirty="0"/>
              <a:t>gene produces a small amount of functional length SMN protein, and an increase in copy number may decrease severity of disease but cannot fully </a:t>
            </a:r>
            <a:r>
              <a:rPr lang="en-US" sz="1800" dirty="0" smtClean="0"/>
              <a:t>compensate for the loss-of-function of SMN1</a:t>
            </a:r>
          </a:p>
          <a:p>
            <a:pPr lvl="1"/>
            <a:endParaRPr lang="en-US" sz="1800" dirty="0" smtClean="0"/>
          </a:p>
          <a:p>
            <a:endParaRPr lang="en-US" sz="2000" dirty="0"/>
          </a:p>
        </p:txBody>
      </p:sp>
      <p:pic>
        <p:nvPicPr>
          <p:cNvPr id="1026" name="Picture 2" descr="The Genetics of Spinal Muscular Atrop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196" y="3357104"/>
            <a:ext cx="48768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0504" y="3052304"/>
            <a:ext cx="609600" cy="609600"/>
          </a:xfrm>
          <a:prstGeom prst="rect">
            <a:avLst/>
          </a:prstGeom>
        </p:spPr>
      </p:pic>
    </p:spTree>
    <p:extLst>
      <p:ext uri="{BB962C8B-B14F-4D97-AF65-F5344CB8AC3E}">
        <p14:creationId xmlns:p14="http://schemas.microsoft.com/office/powerpoint/2010/main" val="1136547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 Types</a:t>
            </a:r>
            <a:endParaRPr lang="en-US"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05201242"/>
              </p:ext>
            </p:extLst>
          </p:nvPr>
        </p:nvGraphicFramePr>
        <p:xfrm>
          <a:off x="210393" y="913345"/>
          <a:ext cx="8755581" cy="4084320"/>
        </p:xfrm>
        <a:graphic>
          <a:graphicData uri="http://schemas.openxmlformats.org/drawingml/2006/table">
            <a:tbl>
              <a:tblPr firstRow="1" bandRow="1">
                <a:tableStyleId>{F5AB1C69-6EDB-4FF4-983F-18BD219EF322}</a:tableStyleId>
              </a:tblPr>
              <a:tblGrid>
                <a:gridCol w="1289174">
                  <a:extLst>
                    <a:ext uri="{9D8B030D-6E8A-4147-A177-3AD203B41FA5}">
                      <a16:colId xmlns:a16="http://schemas.microsoft.com/office/drawing/2014/main" val="2893073149"/>
                    </a:ext>
                  </a:extLst>
                </a:gridCol>
                <a:gridCol w="895772">
                  <a:extLst>
                    <a:ext uri="{9D8B030D-6E8A-4147-A177-3AD203B41FA5}">
                      <a16:colId xmlns:a16="http://schemas.microsoft.com/office/drawing/2014/main" val="135912977"/>
                    </a:ext>
                  </a:extLst>
                </a:gridCol>
                <a:gridCol w="1787924">
                  <a:extLst>
                    <a:ext uri="{9D8B030D-6E8A-4147-A177-3AD203B41FA5}">
                      <a16:colId xmlns:a16="http://schemas.microsoft.com/office/drawing/2014/main" val="1419990314"/>
                    </a:ext>
                  </a:extLst>
                </a:gridCol>
                <a:gridCol w="4782711">
                  <a:extLst>
                    <a:ext uri="{9D8B030D-6E8A-4147-A177-3AD203B41FA5}">
                      <a16:colId xmlns:a16="http://schemas.microsoft.com/office/drawing/2014/main" val="2757765363"/>
                    </a:ext>
                  </a:extLst>
                </a:gridCol>
              </a:tblGrid>
              <a:tr h="335194">
                <a:tc>
                  <a:txBody>
                    <a:bodyPr/>
                    <a:lstStyle/>
                    <a:p>
                      <a:r>
                        <a:rPr lang="en-US" sz="1400" dirty="0" smtClean="0"/>
                        <a:t>SMA Type</a:t>
                      </a:r>
                    </a:p>
                    <a:p>
                      <a:r>
                        <a:rPr lang="en-US" sz="1400" dirty="0" smtClean="0"/>
                        <a:t>Prevalence</a:t>
                      </a:r>
                      <a:endParaRPr lang="en-US" sz="1400" dirty="0"/>
                    </a:p>
                  </a:txBody>
                  <a:tcPr/>
                </a:tc>
                <a:tc>
                  <a:txBody>
                    <a:bodyPr/>
                    <a:lstStyle/>
                    <a:p>
                      <a:pPr algn="ctr"/>
                      <a:r>
                        <a:rPr lang="en-US" sz="1400" dirty="0" smtClean="0"/>
                        <a:t>SMN2</a:t>
                      </a:r>
                      <a:r>
                        <a:rPr lang="en-US" sz="1400" baseline="0" dirty="0" smtClean="0"/>
                        <a:t> copies</a:t>
                      </a:r>
                      <a:endParaRPr lang="en-US" sz="1400" dirty="0"/>
                    </a:p>
                  </a:txBody>
                  <a:tcPr/>
                </a:tc>
                <a:tc>
                  <a:txBody>
                    <a:bodyPr/>
                    <a:lstStyle/>
                    <a:p>
                      <a:pPr algn="ctr"/>
                      <a:r>
                        <a:rPr lang="en-US" sz="1400" dirty="0" smtClean="0"/>
                        <a:t>Age of Onset</a:t>
                      </a:r>
                      <a:endParaRPr lang="en-US" sz="1400" dirty="0"/>
                    </a:p>
                  </a:txBody>
                  <a:tcPr/>
                </a:tc>
                <a:tc>
                  <a:txBody>
                    <a:bodyPr/>
                    <a:lstStyle/>
                    <a:p>
                      <a:pPr algn="ctr"/>
                      <a:r>
                        <a:rPr lang="en-US" sz="1400" dirty="0" smtClean="0"/>
                        <a:t>Features</a:t>
                      </a:r>
                      <a:endParaRPr lang="en-US" sz="1400" dirty="0"/>
                    </a:p>
                  </a:txBody>
                  <a:tcPr/>
                </a:tc>
                <a:extLst>
                  <a:ext uri="{0D108BD9-81ED-4DB2-BD59-A6C34878D82A}">
                    <a16:rowId xmlns:a16="http://schemas.microsoft.com/office/drawing/2014/main" val="1537777458"/>
                  </a:ext>
                </a:extLst>
              </a:tr>
              <a:tr h="611236">
                <a:tc>
                  <a:txBody>
                    <a:bodyPr/>
                    <a:lstStyle/>
                    <a:p>
                      <a:pPr algn="ctr"/>
                      <a:r>
                        <a:rPr lang="en-US" sz="1400" dirty="0" smtClean="0"/>
                        <a:t>Type 1</a:t>
                      </a:r>
                    </a:p>
                    <a:p>
                      <a:pPr algn="ctr"/>
                      <a:r>
                        <a:rPr lang="en-US" sz="1400" dirty="0" smtClean="0"/>
                        <a:t>(~60%)</a:t>
                      </a:r>
                    </a:p>
                  </a:txBody>
                  <a:tcPr/>
                </a:tc>
                <a:tc>
                  <a:txBody>
                    <a:bodyPr/>
                    <a:lstStyle/>
                    <a:p>
                      <a:pPr algn="ctr"/>
                      <a:r>
                        <a:rPr lang="en-US" sz="1400" dirty="0" smtClean="0"/>
                        <a:t>2 – 3</a:t>
                      </a:r>
                      <a:endParaRPr lang="en-US" sz="1400" dirty="0"/>
                    </a:p>
                  </a:txBody>
                  <a:tcPr/>
                </a:tc>
                <a:tc>
                  <a:txBody>
                    <a:bodyPr/>
                    <a:lstStyle/>
                    <a:p>
                      <a:pPr algn="ctr"/>
                      <a:r>
                        <a:rPr lang="en-US" sz="1400" dirty="0" smtClean="0"/>
                        <a:t>Birth –</a:t>
                      </a:r>
                      <a:r>
                        <a:rPr lang="en-US" sz="1400" baseline="0" dirty="0" smtClean="0"/>
                        <a:t> 6 months </a:t>
                      </a:r>
                      <a:endParaRPr lang="en-US" sz="1400" b="0" dirty="0"/>
                    </a:p>
                  </a:txBody>
                  <a:tcPr/>
                </a:tc>
                <a:tc>
                  <a:txBody>
                    <a:bodyPr/>
                    <a:lstStyle/>
                    <a:p>
                      <a:pPr marL="171450" indent="-171450">
                        <a:buFont typeface="Arial" panose="020B0604020202020204" pitchFamily="34" charset="0"/>
                        <a:buChar char="•"/>
                      </a:pPr>
                      <a:r>
                        <a:rPr lang="en-US" sz="1400" dirty="0" smtClean="0"/>
                        <a:t>Flaccid</a:t>
                      </a:r>
                      <a:r>
                        <a:rPr lang="en-US" sz="1400" baseline="0" dirty="0" smtClean="0"/>
                        <a:t> paralysis, rapid progression of symptoms</a:t>
                      </a:r>
                    </a:p>
                    <a:p>
                      <a:pPr marL="171450" indent="-171450">
                        <a:buFont typeface="Arial" panose="020B0604020202020204" pitchFamily="34" charset="0"/>
                        <a:buChar char="•"/>
                      </a:pPr>
                      <a:r>
                        <a:rPr lang="en-US" sz="1400" baseline="0" dirty="0" smtClean="0"/>
                        <a:t>Weak cry, poor suck/swallow reflex, aspiration risk</a:t>
                      </a:r>
                    </a:p>
                    <a:p>
                      <a:pPr marL="171450" indent="-171450">
                        <a:buFont typeface="Arial" panose="020B0604020202020204" pitchFamily="34" charset="0"/>
                        <a:buChar char="•"/>
                      </a:pPr>
                      <a:r>
                        <a:rPr lang="en-US" sz="1400" baseline="0" dirty="0" smtClean="0"/>
                        <a:t>Progressive respiratory failure, paradoxical breathing</a:t>
                      </a:r>
                    </a:p>
                    <a:p>
                      <a:pPr marL="171450" indent="-171450">
                        <a:buFont typeface="Arial" panose="020B0604020202020204" pitchFamily="34" charset="0"/>
                        <a:buChar char="•"/>
                      </a:pPr>
                      <a:r>
                        <a:rPr lang="en-US" sz="1400" dirty="0" smtClean="0"/>
                        <a:t>Most</a:t>
                      </a:r>
                      <a:r>
                        <a:rPr lang="en-US" sz="1400" baseline="0" dirty="0" smtClean="0"/>
                        <a:t> die before 2 years of age</a:t>
                      </a:r>
                      <a:endParaRPr lang="en-US" sz="1400" b="0" dirty="0" smtClean="0"/>
                    </a:p>
                  </a:txBody>
                  <a:tcPr/>
                </a:tc>
                <a:extLst>
                  <a:ext uri="{0D108BD9-81ED-4DB2-BD59-A6C34878D82A}">
                    <a16:rowId xmlns:a16="http://schemas.microsoft.com/office/drawing/2014/main" val="2068991480"/>
                  </a:ext>
                </a:extLst>
              </a:tr>
              <a:tr h="749257">
                <a:tc>
                  <a:txBody>
                    <a:bodyPr/>
                    <a:lstStyle/>
                    <a:p>
                      <a:pPr algn="ctr"/>
                      <a:r>
                        <a:rPr lang="en-US" sz="1400" dirty="0" smtClean="0"/>
                        <a:t>Type</a:t>
                      </a:r>
                      <a:r>
                        <a:rPr lang="en-US" sz="1400" baseline="0" dirty="0" smtClean="0"/>
                        <a:t> 2</a:t>
                      </a:r>
                    </a:p>
                    <a:p>
                      <a:pPr algn="ctr"/>
                      <a:r>
                        <a:rPr lang="en-US" sz="1400" baseline="0" dirty="0" smtClean="0"/>
                        <a:t>(~ 20%)</a:t>
                      </a:r>
                    </a:p>
                  </a:txBody>
                  <a:tcPr/>
                </a:tc>
                <a:tc>
                  <a:txBody>
                    <a:bodyPr/>
                    <a:lstStyle/>
                    <a:p>
                      <a:pPr algn="ctr"/>
                      <a:r>
                        <a:rPr lang="en-US" sz="1400" dirty="0" smtClean="0"/>
                        <a:t>3</a:t>
                      </a:r>
                      <a:endParaRPr lang="en-US" sz="1400" dirty="0"/>
                    </a:p>
                  </a:txBody>
                  <a:tcPr/>
                </a:tc>
                <a:tc>
                  <a:txBody>
                    <a:bodyPr/>
                    <a:lstStyle/>
                    <a:p>
                      <a:pPr algn="ctr"/>
                      <a:r>
                        <a:rPr lang="en-US" sz="1400" dirty="0" smtClean="0"/>
                        <a:t>3 – 15 months</a:t>
                      </a:r>
                      <a:endParaRPr lang="en-US" sz="1400" b="0" dirty="0"/>
                    </a:p>
                  </a:txBody>
                  <a:tcPr/>
                </a:tc>
                <a:tc>
                  <a:txBody>
                    <a:bodyPr/>
                    <a:lstStyle/>
                    <a:p>
                      <a:pPr marL="171450" indent="-171450">
                        <a:buFont typeface="Arial" panose="020B0604020202020204" pitchFamily="34" charset="0"/>
                        <a:buChar char="•"/>
                      </a:pPr>
                      <a:r>
                        <a:rPr lang="en-US" sz="1400" dirty="0" smtClean="0"/>
                        <a:t>Often</a:t>
                      </a:r>
                      <a:r>
                        <a:rPr lang="en-US" sz="1400" baseline="0" dirty="0" smtClean="0"/>
                        <a:t> able to a</a:t>
                      </a:r>
                      <a:r>
                        <a:rPr lang="en-US" sz="1400" dirty="0" smtClean="0"/>
                        <a:t>chieve sitting unassisted, but not</a:t>
                      </a:r>
                      <a:r>
                        <a:rPr lang="en-US" sz="1400" baseline="0" dirty="0" smtClean="0"/>
                        <a:t> independent standing/walking</a:t>
                      </a:r>
                    </a:p>
                    <a:p>
                      <a:pPr marL="171450" indent="-171450">
                        <a:buFont typeface="Arial" panose="020B0604020202020204" pitchFamily="34" charset="0"/>
                        <a:buChar char="•"/>
                      </a:pPr>
                      <a:r>
                        <a:rPr lang="en-US" sz="1400" baseline="0" dirty="0" smtClean="0"/>
                        <a:t>Restrictive lung disease, scoliosis, respiratory muscle weakness, and dysphagia</a:t>
                      </a:r>
                    </a:p>
                    <a:p>
                      <a:pPr marL="171450" indent="-171450">
                        <a:buFont typeface="Arial" panose="020B0604020202020204" pitchFamily="34" charset="0"/>
                        <a:buChar char="•"/>
                      </a:pPr>
                      <a:r>
                        <a:rPr lang="en-US" sz="1400" baseline="0" dirty="0" smtClean="0"/>
                        <a:t>Lifespan variable </a:t>
                      </a:r>
                      <a:endParaRPr lang="en-US" sz="1400" b="0" dirty="0"/>
                    </a:p>
                  </a:txBody>
                  <a:tcPr/>
                </a:tc>
                <a:extLst>
                  <a:ext uri="{0D108BD9-81ED-4DB2-BD59-A6C34878D82A}">
                    <a16:rowId xmlns:a16="http://schemas.microsoft.com/office/drawing/2014/main" val="3274009608"/>
                  </a:ext>
                </a:extLst>
              </a:tr>
              <a:tr h="611236">
                <a:tc>
                  <a:txBody>
                    <a:bodyPr/>
                    <a:lstStyle/>
                    <a:p>
                      <a:pPr algn="ctr"/>
                      <a:r>
                        <a:rPr lang="en-US" sz="1400" dirty="0" smtClean="0"/>
                        <a:t>Type 3</a:t>
                      </a:r>
                    </a:p>
                    <a:p>
                      <a:pPr algn="ctr"/>
                      <a:r>
                        <a:rPr lang="en-US" sz="1400" dirty="0" smtClean="0"/>
                        <a:t>(~30%)</a:t>
                      </a:r>
                    </a:p>
                  </a:txBody>
                  <a:tcPr/>
                </a:tc>
                <a:tc>
                  <a:txBody>
                    <a:bodyPr/>
                    <a:lstStyle/>
                    <a:p>
                      <a:pPr algn="ctr"/>
                      <a:r>
                        <a:rPr lang="en-US" sz="1400" dirty="0" smtClean="0"/>
                        <a:t>3 – 4</a:t>
                      </a:r>
                      <a:endParaRPr lang="en-US" sz="1400" dirty="0"/>
                    </a:p>
                  </a:txBody>
                  <a:tcPr/>
                </a:tc>
                <a:tc>
                  <a:txBody>
                    <a:bodyPr/>
                    <a:lstStyle/>
                    <a:p>
                      <a:pPr algn="ctr"/>
                      <a:r>
                        <a:rPr lang="en-US" sz="1400" dirty="0" smtClean="0"/>
                        <a:t>18 months – adult</a:t>
                      </a:r>
                      <a:endParaRPr lang="en-US" sz="1400" b="0" dirty="0"/>
                    </a:p>
                  </a:txBody>
                  <a:tcPr/>
                </a:tc>
                <a:tc>
                  <a:txBody>
                    <a:bodyPr/>
                    <a:lstStyle/>
                    <a:p>
                      <a:pPr marL="171450" indent="-171450">
                        <a:buFont typeface="Arial" panose="020B0604020202020204" pitchFamily="34" charset="0"/>
                        <a:buChar char="•"/>
                      </a:pPr>
                      <a:r>
                        <a:rPr lang="en-US" sz="1400" dirty="0" smtClean="0"/>
                        <a:t>Often</a:t>
                      </a:r>
                      <a:r>
                        <a:rPr lang="en-US" sz="1400" baseline="0" dirty="0" smtClean="0"/>
                        <a:t> a</a:t>
                      </a:r>
                      <a:r>
                        <a:rPr lang="en-US" sz="1400" dirty="0" smtClean="0"/>
                        <a:t>chieve ambulation, but potential loss</a:t>
                      </a:r>
                      <a:r>
                        <a:rPr lang="en-US" sz="1400" baseline="0" dirty="0" smtClean="0"/>
                        <a:t> of</a:t>
                      </a:r>
                      <a:r>
                        <a:rPr lang="en-US" sz="1400" dirty="0" smtClean="0"/>
                        <a:t> ability to stand/walk</a:t>
                      </a:r>
                      <a:r>
                        <a:rPr lang="en-US" sz="1400" baseline="0" dirty="0" smtClean="0"/>
                        <a:t> independently over time </a:t>
                      </a:r>
                    </a:p>
                    <a:p>
                      <a:pPr marL="171450" indent="-171450">
                        <a:buFont typeface="Arial" panose="020B0604020202020204" pitchFamily="34" charset="0"/>
                        <a:buChar char="•"/>
                      </a:pPr>
                      <a:r>
                        <a:rPr lang="en-US" sz="1400" baseline="0" dirty="0" smtClean="0"/>
                        <a:t>Limited scoliosis and/or respiratory muscle weakness</a:t>
                      </a:r>
                    </a:p>
                    <a:p>
                      <a:pPr marL="171450" indent="-171450">
                        <a:buFont typeface="Arial" panose="020B0604020202020204" pitchFamily="34" charset="0"/>
                        <a:buChar char="•"/>
                      </a:pPr>
                      <a:r>
                        <a:rPr lang="en-US" sz="1400" baseline="0" dirty="0" smtClean="0"/>
                        <a:t>Normal lifespan</a:t>
                      </a:r>
                      <a:r>
                        <a:rPr lang="en-US" sz="1400" dirty="0" smtClean="0"/>
                        <a:t> </a:t>
                      </a:r>
                    </a:p>
                  </a:txBody>
                  <a:tcPr/>
                </a:tc>
                <a:extLst>
                  <a:ext uri="{0D108BD9-81ED-4DB2-BD59-A6C34878D82A}">
                    <a16:rowId xmlns:a16="http://schemas.microsoft.com/office/drawing/2014/main" val="714861022"/>
                  </a:ext>
                </a:extLst>
              </a:tr>
              <a:tr h="445057">
                <a:tc>
                  <a:txBody>
                    <a:bodyPr/>
                    <a:lstStyle/>
                    <a:p>
                      <a:pPr algn="ctr"/>
                      <a:r>
                        <a:rPr lang="en-US" sz="1400" dirty="0" smtClean="0"/>
                        <a:t>Type 4</a:t>
                      </a:r>
                    </a:p>
                    <a:p>
                      <a:pPr algn="ctr"/>
                      <a:r>
                        <a:rPr lang="en-US" sz="1400" dirty="0" smtClean="0"/>
                        <a:t> (&lt;5%)</a:t>
                      </a:r>
                    </a:p>
                  </a:txBody>
                  <a:tcPr/>
                </a:tc>
                <a:tc>
                  <a:txBody>
                    <a:bodyPr/>
                    <a:lstStyle/>
                    <a:p>
                      <a:pPr algn="ctr"/>
                      <a:r>
                        <a:rPr lang="en-US" sz="1400" dirty="0" smtClean="0"/>
                        <a:t>4+</a:t>
                      </a:r>
                      <a:endParaRPr lang="en-US" sz="1400" dirty="0"/>
                    </a:p>
                  </a:txBody>
                  <a:tcPr/>
                </a:tc>
                <a:tc>
                  <a:txBody>
                    <a:bodyPr/>
                    <a:lstStyle/>
                    <a:p>
                      <a:pPr algn="ctr"/>
                      <a:r>
                        <a:rPr lang="en-US" sz="1400" dirty="0" smtClean="0"/>
                        <a:t>Late onset</a:t>
                      </a:r>
                      <a:endParaRPr lang="en-US" sz="1400" b="0" dirty="0"/>
                    </a:p>
                  </a:txBody>
                  <a:tcPr/>
                </a:tc>
                <a:tc>
                  <a:txBody>
                    <a:bodyPr/>
                    <a:lstStyle/>
                    <a:p>
                      <a:pPr marL="166688" indent="-166688">
                        <a:buFont typeface="Arial" panose="020B0604020202020204" pitchFamily="34" charset="0"/>
                        <a:buChar char="•"/>
                      </a:pPr>
                      <a:r>
                        <a:rPr lang="en-US" sz="1400" dirty="0" smtClean="0"/>
                        <a:t>All motor milestones achieved</a:t>
                      </a:r>
                    </a:p>
                    <a:p>
                      <a:pPr marL="166688" indent="-166688">
                        <a:buFont typeface="Arial" panose="020B0604020202020204" pitchFamily="34" charset="0"/>
                        <a:buChar char="•"/>
                      </a:pPr>
                      <a:r>
                        <a:rPr lang="en-US" sz="1400" baseline="0" dirty="0" smtClean="0"/>
                        <a:t>Normal lifespan</a:t>
                      </a:r>
                      <a:endParaRPr lang="en-US" sz="1400" dirty="0" smtClean="0"/>
                    </a:p>
                  </a:txBody>
                  <a:tcPr/>
                </a:tc>
                <a:extLst>
                  <a:ext uri="{0D108BD9-81ED-4DB2-BD59-A6C34878D82A}">
                    <a16:rowId xmlns:a16="http://schemas.microsoft.com/office/drawing/2014/main" val="2604737500"/>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97598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157627" y="4518467"/>
            <a:ext cx="819150" cy="552678"/>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Complications and Impact</a:t>
            </a:r>
            <a:endParaRPr lang="en-US" dirty="0"/>
          </a:p>
        </p:txBody>
      </p:sp>
      <p:sp>
        <p:nvSpPr>
          <p:cNvPr id="3" name="Content Placeholder 2"/>
          <p:cNvSpPr>
            <a:spLocks noGrp="1"/>
          </p:cNvSpPr>
          <p:nvPr>
            <p:ph idx="1"/>
          </p:nvPr>
        </p:nvSpPr>
        <p:spPr>
          <a:xfrm>
            <a:off x="176980" y="1046380"/>
            <a:ext cx="8780443" cy="3394472"/>
          </a:xfrm>
        </p:spPr>
        <p:txBody>
          <a:bodyPr>
            <a:noAutofit/>
          </a:bodyPr>
          <a:lstStyle/>
          <a:p>
            <a:r>
              <a:rPr lang="en-US" sz="2000" dirty="0" smtClean="0"/>
              <a:t>Respiratory</a:t>
            </a:r>
          </a:p>
          <a:p>
            <a:pPr lvl="1"/>
            <a:r>
              <a:rPr lang="en-US" sz="1800" dirty="0" smtClean="0"/>
              <a:t>Potential dependence on cough assist devices, </a:t>
            </a:r>
            <a:r>
              <a:rPr lang="en-US" sz="1800" dirty="0" err="1" smtClean="0"/>
              <a:t>BiPAP</a:t>
            </a:r>
            <a:r>
              <a:rPr lang="en-US" sz="1800" dirty="0" smtClean="0"/>
              <a:t> (</a:t>
            </a:r>
            <a:r>
              <a:rPr lang="en-US" sz="1800" dirty="0" err="1" smtClean="0"/>
              <a:t>bilevel</a:t>
            </a:r>
            <a:r>
              <a:rPr lang="en-US" sz="1800" dirty="0" smtClean="0"/>
              <a:t> positive airway pressure)/CPAP (continuous positive airway pressure) machines, ventilator/tracheostomy</a:t>
            </a:r>
          </a:p>
          <a:p>
            <a:r>
              <a:rPr lang="en-US" sz="2000" dirty="0" smtClean="0"/>
              <a:t>Feeding/Nutrition</a:t>
            </a:r>
          </a:p>
          <a:p>
            <a:pPr lvl="1"/>
            <a:r>
              <a:rPr lang="en-US" sz="1800" dirty="0" smtClean="0"/>
              <a:t>Impacted ability to feed self</a:t>
            </a:r>
            <a:r>
              <a:rPr lang="en-US" sz="1800" dirty="0"/>
              <a:t> </a:t>
            </a:r>
            <a:r>
              <a:rPr lang="en-US" sz="1800" dirty="0" smtClean="0"/>
              <a:t>and swallow, risk of aspiration, and potential progression to G-tube/gastric button </a:t>
            </a:r>
            <a:endParaRPr lang="en-US" sz="1800" dirty="0"/>
          </a:p>
          <a:p>
            <a:r>
              <a:rPr lang="en-US" sz="2000" dirty="0" smtClean="0"/>
              <a:t>Activities </a:t>
            </a:r>
            <a:r>
              <a:rPr lang="en-US" sz="2000" dirty="0"/>
              <a:t>of daily living (</a:t>
            </a:r>
            <a:r>
              <a:rPr lang="en-US" sz="2000" dirty="0" smtClean="0"/>
              <a:t>ADL)</a:t>
            </a:r>
          </a:p>
          <a:p>
            <a:pPr lvl="1"/>
            <a:r>
              <a:rPr lang="en-US" sz="1800" dirty="0"/>
              <a:t>P</a:t>
            </a:r>
            <a:r>
              <a:rPr lang="en-US" sz="1800" dirty="0" smtClean="0"/>
              <a:t>otential loss of ability to live independently, may become reliant on home health nursing, DME (durable medical equipment) use, other assistance</a:t>
            </a:r>
          </a:p>
          <a:p>
            <a:r>
              <a:rPr lang="en-US" sz="2000" dirty="0" smtClean="0"/>
              <a:t>Decline in motor function abilities</a:t>
            </a:r>
            <a:endParaRPr lang="en-US" sz="2000" dirty="0"/>
          </a:p>
          <a:p>
            <a:endParaRPr lang="en-US" sz="2000"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6</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196374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Muscular Atrophy Treatments</a:t>
            </a:r>
            <a:endParaRPr lang="en-US" dirty="0"/>
          </a:p>
        </p:txBody>
      </p:sp>
      <p:sp>
        <p:nvSpPr>
          <p:cNvPr id="4" name="Slide Number Placeholder 3"/>
          <p:cNvSpPr>
            <a:spLocks noGrp="1"/>
          </p:cNvSpPr>
          <p:nvPr>
            <p:ph type="sldNum" sz="quarter" idx="12"/>
          </p:nvPr>
        </p:nvSpPr>
        <p:spPr/>
        <p:txBody>
          <a:bodyPr/>
          <a:lstStyle/>
          <a:p>
            <a:fld id="{D60D1EDE-7116-2443-9BDD-368CE5B37660}" type="slidenum">
              <a:rPr lang="en-US" smtClean="0"/>
              <a:pPr/>
              <a:t>7</a:t>
            </a:fld>
            <a:endParaRPr lang="en-US" dirty="0"/>
          </a:p>
        </p:txBody>
      </p:sp>
      <p:pic>
        <p:nvPicPr>
          <p:cNvPr id="9" name="Picture 2" descr="Evrysdi™ (risdiplam)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906" y="1230478"/>
            <a:ext cx="1920188" cy="980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he most expensive drug in the history —— Zolgensma - CapsulC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4094" y="991828"/>
            <a:ext cx="1915590" cy="14345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Official Patient Site | SPINRAZA® (nusiner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0765" y="1561254"/>
            <a:ext cx="2197880" cy="6382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2795810537"/>
              </p:ext>
            </p:extLst>
          </p:nvPr>
        </p:nvGraphicFramePr>
        <p:xfrm>
          <a:off x="180975" y="2273961"/>
          <a:ext cx="8686800" cy="2286000"/>
        </p:xfrm>
        <a:graphic>
          <a:graphicData uri="http://schemas.openxmlformats.org/drawingml/2006/table">
            <a:tbl>
              <a:tblPr firstCol="1" bandRow="1">
                <a:tableStyleId>{F5AB1C69-6EDB-4FF4-983F-18BD219EF322}</a:tableStyleId>
              </a:tblPr>
              <a:tblGrid>
                <a:gridCol w="1447800">
                  <a:extLst>
                    <a:ext uri="{9D8B030D-6E8A-4147-A177-3AD203B41FA5}">
                      <a16:colId xmlns:a16="http://schemas.microsoft.com/office/drawing/2014/main" val="3173923137"/>
                    </a:ext>
                  </a:extLst>
                </a:gridCol>
                <a:gridCol w="2543175">
                  <a:extLst>
                    <a:ext uri="{9D8B030D-6E8A-4147-A177-3AD203B41FA5}">
                      <a16:colId xmlns:a16="http://schemas.microsoft.com/office/drawing/2014/main" val="1718048494"/>
                    </a:ext>
                  </a:extLst>
                </a:gridCol>
                <a:gridCol w="2295525">
                  <a:extLst>
                    <a:ext uri="{9D8B030D-6E8A-4147-A177-3AD203B41FA5}">
                      <a16:colId xmlns:a16="http://schemas.microsoft.com/office/drawing/2014/main" val="4166540338"/>
                    </a:ext>
                  </a:extLst>
                </a:gridCol>
                <a:gridCol w="2400300">
                  <a:extLst>
                    <a:ext uri="{9D8B030D-6E8A-4147-A177-3AD203B41FA5}">
                      <a16:colId xmlns:a16="http://schemas.microsoft.com/office/drawing/2014/main" val="1131785557"/>
                    </a:ext>
                  </a:extLst>
                </a:gridCol>
              </a:tblGrid>
              <a:tr h="0">
                <a:tc>
                  <a:txBody>
                    <a:bodyPr/>
                    <a:lstStyle/>
                    <a:p>
                      <a:pPr algn="r"/>
                      <a:r>
                        <a:rPr lang="en-US" sz="1400" dirty="0" smtClean="0"/>
                        <a:t>FDA </a:t>
                      </a:r>
                      <a:r>
                        <a:rPr lang="en-US" sz="1400" baseline="0" dirty="0" smtClean="0"/>
                        <a:t>Approved</a:t>
                      </a:r>
                      <a:endParaRPr lang="en-US" sz="1400" dirty="0"/>
                    </a:p>
                  </a:txBody>
                  <a:tcPr/>
                </a:tc>
                <a:tc>
                  <a:txBody>
                    <a:bodyPr/>
                    <a:lstStyle/>
                    <a:p>
                      <a:pPr algn="ctr"/>
                      <a:r>
                        <a:rPr lang="en-US" sz="1400" dirty="0" smtClean="0"/>
                        <a:t>December 23, 2016</a:t>
                      </a:r>
                      <a:endParaRPr lang="en-US" sz="1400" dirty="0"/>
                    </a:p>
                  </a:txBody>
                  <a:tcPr anchor="ctr"/>
                </a:tc>
                <a:tc>
                  <a:txBody>
                    <a:bodyPr/>
                    <a:lstStyle/>
                    <a:p>
                      <a:pPr algn="ctr"/>
                      <a:r>
                        <a:rPr lang="en-US" sz="1400" dirty="0" smtClean="0"/>
                        <a:t>May 24, 2019</a:t>
                      </a:r>
                      <a:endParaRPr lang="en-US" sz="1400" dirty="0"/>
                    </a:p>
                  </a:txBody>
                  <a:tcPr anchor="ctr"/>
                </a:tc>
                <a:tc>
                  <a:txBody>
                    <a:bodyPr/>
                    <a:lstStyle/>
                    <a:p>
                      <a:pPr algn="ctr"/>
                      <a:r>
                        <a:rPr lang="en-US" sz="1400" dirty="0" smtClean="0"/>
                        <a:t>August 7, 2020</a:t>
                      </a:r>
                      <a:endParaRPr lang="en-US" sz="1400" dirty="0"/>
                    </a:p>
                  </a:txBody>
                  <a:tcPr anchor="ctr"/>
                </a:tc>
                <a:extLst>
                  <a:ext uri="{0D108BD9-81ED-4DB2-BD59-A6C34878D82A}">
                    <a16:rowId xmlns:a16="http://schemas.microsoft.com/office/drawing/2014/main" val="872265028"/>
                  </a:ext>
                </a:extLst>
              </a:tr>
              <a:tr h="0">
                <a:tc>
                  <a:txBody>
                    <a:bodyPr/>
                    <a:lstStyle/>
                    <a:p>
                      <a:pPr algn="r"/>
                      <a:r>
                        <a:rPr lang="en-US" sz="1400" dirty="0" smtClean="0"/>
                        <a:t>Route of Administration</a:t>
                      </a:r>
                      <a:endParaRPr lang="en-US" sz="1400" dirty="0"/>
                    </a:p>
                  </a:txBody>
                  <a:tcPr/>
                </a:tc>
                <a:tc>
                  <a:txBody>
                    <a:bodyPr/>
                    <a:lstStyle/>
                    <a:p>
                      <a:pPr algn="ctr"/>
                      <a:r>
                        <a:rPr lang="en-US" sz="1400" dirty="0" smtClean="0"/>
                        <a:t>Intrathecal Injection</a:t>
                      </a:r>
                      <a:endParaRPr lang="en-US" sz="1400" dirty="0"/>
                    </a:p>
                  </a:txBody>
                  <a:tcPr anchor="ctr"/>
                </a:tc>
                <a:tc>
                  <a:txBody>
                    <a:bodyPr/>
                    <a:lstStyle/>
                    <a:p>
                      <a:pPr algn="ctr"/>
                      <a:r>
                        <a:rPr lang="en-US" sz="1400" dirty="0" smtClean="0"/>
                        <a:t>Intravenous Infusion</a:t>
                      </a:r>
                      <a:endParaRPr lang="en-US" sz="1400" dirty="0"/>
                    </a:p>
                  </a:txBody>
                  <a:tcPr anchor="ctr"/>
                </a:tc>
                <a:tc>
                  <a:txBody>
                    <a:bodyPr/>
                    <a:lstStyle/>
                    <a:p>
                      <a:pPr algn="ctr"/>
                      <a:r>
                        <a:rPr lang="en-US" sz="1400" dirty="0" smtClean="0"/>
                        <a:t>Oral Solution</a:t>
                      </a:r>
                      <a:endParaRPr lang="en-US" sz="1400" dirty="0"/>
                    </a:p>
                  </a:txBody>
                  <a:tcPr anchor="ctr"/>
                </a:tc>
                <a:extLst>
                  <a:ext uri="{0D108BD9-81ED-4DB2-BD59-A6C34878D82A}">
                    <a16:rowId xmlns:a16="http://schemas.microsoft.com/office/drawing/2014/main" val="4064651998"/>
                  </a:ext>
                </a:extLst>
              </a:tr>
              <a:tr h="0">
                <a:tc>
                  <a:txBody>
                    <a:bodyPr/>
                    <a:lstStyle/>
                    <a:p>
                      <a:pPr algn="r"/>
                      <a:r>
                        <a:rPr lang="en-US" sz="1400" dirty="0" smtClean="0"/>
                        <a:t>Frequency</a:t>
                      </a:r>
                      <a:endParaRPr lang="en-US" sz="1400" dirty="0"/>
                    </a:p>
                  </a:txBody>
                  <a:tcPr/>
                </a:tc>
                <a:tc>
                  <a:txBody>
                    <a:bodyPr/>
                    <a:lstStyle/>
                    <a:p>
                      <a:pPr algn="ctr"/>
                      <a:r>
                        <a:rPr lang="en-US" sz="1400" dirty="0" smtClean="0"/>
                        <a:t>Initial: every 2</a:t>
                      </a:r>
                      <a:r>
                        <a:rPr lang="en-US" sz="1400" baseline="0" dirty="0" smtClean="0"/>
                        <a:t> weeks for three doses, then 4</a:t>
                      </a:r>
                      <a:r>
                        <a:rPr lang="en-US" sz="1400" baseline="30000" dirty="0" smtClean="0"/>
                        <a:t>th</a:t>
                      </a:r>
                      <a:r>
                        <a:rPr lang="en-US" sz="1400" baseline="0" dirty="0" smtClean="0"/>
                        <a:t> loading dose 4 weeks after 3</a:t>
                      </a:r>
                      <a:r>
                        <a:rPr lang="en-US" sz="1400" baseline="30000" dirty="0" smtClean="0"/>
                        <a:t>rd</a:t>
                      </a:r>
                      <a:r>
                        <a:rPr lang="en-US" sz="1400" baseline="0" dirty="0" smtClean="0"/>
                        <a:t> dose</a:t>
                      </a:r>
                    </a:p>
                    <a:p>
                      <a:pPr algn="ctr"/>
                      <a:r>
                        <a:rPr lang="en-US" sz="1400" baseline="0" dirty="0" smtClean="0"/>
                        <a:t>Maintenance: every 4 months</a:t>
                      </a:r>
                      <a:endParaRPr lang="en-US" sz="1400" dirty="0"/>
                    </a:p>
                  </a:txBody>
                  <a:tcPr anchor="ctr"/>
                </a:tc>
                <a:tc>
                  <a:txBody>
                    <a:bodyPr/>
                    <a:lstStyle/>
                    <a:p>
                      <a:pPr algn="ctr"/>
                      <a:r>
                        <a:rPr lang="en-US" sz="1400" dirty="0" smtClean="0"/>
                        <a:t>One-time</a:t>
                      </a:r>
                      <a:endParaRPr lang="en-US" sz="1400" dirty="0"/>
                    </a:p>
                  </a:txBody>
                  <a:tcPr anchor="ctr"/>
                </a:tc>
                <a:tc>
                  <a:txBody>
                    <a:bodyPr/>
                    <a:lstStyle/>
                    <a:p>
                      <a:pPr algn="ctr"/>
                      <a:r>
                        <a:rPr lang="en-US" sz="1400" dirty="0" smtClean="0"/>
                        <a:t>Once</a:t>
                      </a:r>
                      <a:r>
                        <a:rPr lang="en-US" sz="1400" baseline="0" dirty="0" smtClean="0"/>
                        <a:t> daily</a:t>
                      </a:r>
                      <a:endParaRPr lang="en-US" sz="1400" dirty="0"/>
                    </a:p>
                  </a:txBody>
                  <a:tcPr anchor="ctr"/>
                </a:tc>
                <a:extLst>
                  <a:ext uri="{0D108BD9-81ED-4DB2-BD59-A6C34878D82A}">
                    <a16:rowId xmlns:a16="http://schemas.microsoft.com/office/drawing/2014/main" val="2302877433"/>
                  </a:ext>
                </a:extLst>
              </a:tr>
              <a:tr h="0">
                <a:tc>
                  <a:txBody>
                    <a:bodyPr/>
                    <a:lstStyle/>
                    <a:p>
                      <a:pPr algn="r"/>
                      <a:r>
                        <a:rPr lang="en-US" sz="1400" dirty="0" smtClean="0"/>
                        <a:t>Estimated </a:t>
                      </a:r>
                      <a:r>
                        <a:rPr lang="en-US" sz="1400" dirty="0" smtClean="0"/>
                        <a:t>Cost</a:t>
                      </a:r>
                      <a:endParaRPr lang="en-US" sz="1400" dirty="0"/>
                    </a:p>
                  </a:txBody>
                  <a:tcPr/>
                </a:tc>
                <a:tc>
                  <a:txBody>
                    <a:bodyPr/>
                    <a:lstStyle/>
                    <a:p>
                      <a:pPr algn="ctr"/>
                      <a:r>
                        <a:rPr lang="en-US" sz="1400" dirty="0" smtClean="0"/>
                        <a:t>$125K/dose</a:t>
                      </a:r>
                      <a:endParaRPr lang="en-US" sz="1400" dirty="0"/>
                    </a:p>
                  </a:txBody>
                  <a:tcPr anchor="ctr"/>
                </a:tc>
                <a:tc>
                  <a:txBody>
                    <a:bodyPr/>
                    <a:lstStyle/>
                    <a:p>
                      <a:pPr algn="ctr"/>
                      <a:r>
                        <a:rPr lang="en-US" sz="1400" dirty="0" smtClean="0"/>
                        <a:t>$2.125</a:t>
                      </a:r>
                      <a:r>
                        <a:rPr lang="en-US" sz="1400" baseline="0" dirty="0" smtClean="0"/>
                        <a:t> m</a:t>
                      </a:r>
                      <a:r>
                        <a:rPr lang="en-US" sz="1400" dirty="0" smtClean="0"/>
                        <a:t>il/</a:t>
                      </a:r>
                      <a:r>
                        <a:rPr lang="en-US" sz="1400" dirty="0" err="1" smtClean="0"/>
                        <a:t>yr</a:t>
                      </a:r>
                      <a:endParaRPr lang="en-US" sz="1400" dirty="0"/>
                    </a:p>
                  </a:txBody>
                  <a:tcPr anchor="ctr"/>
                </a:tc>
                <a:tc>
                  <a:txBody>
                    <a:bodyPr/>
                    <a:lstStyle/>
                    <a:p>
                      <a:pPr algn="ctr"/>
                      <a:r>
                        <a:rPr lang="en-US" sz="1400" dirty="0" smtClean="0">
                          <a:solidFill>
                            <a:schemeClr val="tx1"/>
                          </a:solidFill>
                        </a:rPr>
                        <a:t>$407,705</a:t>
                      </a:r>
                      <a:endParaRPr lang="en-US" sz="1400" dirty="0">
                        <a:solidFill>
                          <a:schemeClr val="tx1"/>
                        </a:solidFill>
                      </a:endParaRPr>
                    </a:p>
                  </a:txBody>
                  <a:tcPr anchor="ctr"/>
                </a:tc>
                <a:extLst>
                  <a:ext uri="{0D108BD9-81ED-4DB2-BD59-A6C34878D82A}">
                    <a16:rowId xmlns:a16="http://schemas.microsoft.com/office/drawing/2014/main" val="1018225089"/>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31250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Spinraza</a:t>
            </a:r>
            <a:r>
              <a:rPr lang="en-US" baseline="30000" dirty="0"/>
              <a:t> ®</a:t>
            </a:r>
            <a:r>
              <a:rPr lang="en-US" dirty="0" smtClean="0"/>
              <a:t> (</a:t>
            </a:r>
            <a:r>
              <a:rPr lang="en-US" dirty="0" err="1" smtClean="0"/>
              <a:t>nusinersen</a:t>
            </a:r>
            <a:r>
              <a:rPr lang="en-US" dirty="0" smtClean="0"/>
              <a:t>)</a:t>
            </a:r>
            <a:endParaRPr lang="en-US" dirty="0"/>
          </a:p>
        </p:txBody>
      </p:sp>
      <p:sp>
        <p:nvSpPr>
          <p:cNvPr id="3" name="Content Placeholder 2"/>
          <p:cNvSpPr>
            <a:spLocks noGrp="1"/>
          </p:cNvSpPr>
          <p:nvPr>
            <p:ph idx="1"/>
          </p:nvPr>
        </p:nvSpPr>
        <p:spPr>
          <a:xfrm>
            <a:off x="191729" y="1040232"/>
            <a:ext cx="4925961" cy="3832709"/>
          </a:xfrm>
        </p:spPr>
        <p:txBody>
          <a:bodyPr>
            <a:normAutofit/>
          </a:bodyPr>
          <a:lstStyle/>
          <a:p>
            <a:r>
              <a:rPr lang="en-US" sz="1800" b="1" dirty="0" smtClean="0"/>
              <a:t>Mechanism of Action: </a:t>
            </a:r>
            <a:r>
              <a:rPr lang="en-US" sz="1800" dirty="0" smtClean="0"/>
              <a:t>survival motor neuron-2-directed antisense oligonucleotide that </a:t>
            </a:r>
            <a:r>
              <a:rPr lang="en-US" sz="1800" dirty="0"/>
              <a:t>increases exon 7 inclusion in SMN2 messenger ribonucleic acid (mRNA) transcripts to produce full-length SMN </a:t>
            </a:r>
            <a:r>
              <a:rPr lang="en-US" sz="1800" dirty="0" smtClean="0"/>
              <a:t>protein</a:t>
            </a:r>
          </a:p>
          <a:p>
            <a:r>
              <a:rPr lang="en-US" sz="1800" b="1" dirty="0" smtClean="0"/>
              <a:t>Indication</a:t>
            </a:r>
            <a:r>
              <a:rPr lang="en-US" sz="1800" dirty="0" smtClean="0"/>
              <a:t>: </a:t>
            </a:r>
            <a:r>
              <a:rPr lang="en-US" sz="1800" dirty="0"/>
              <a:t>t</a:t>
            </a:r>
            <a:r>
              <a:rPr lang="en-US" sz="1800" dirty="0" smtClean="0"/>
              <a:t>reatment of SMA pediatric and adult patients </a:t>
            </a:r>
          </a:p>
          <a:p>
            <a:r>
              <a:rPr lang="en-US" sz="1800" b="1" dirty="0" smtClean="0"/>
              <a:t>Dose: </a:t>
            </a:r>
            <a:r>
              <a:rPr lang="en-US" sz="1800" dirty="0" smtClean="0"/>
              <a:t>12mg</a:t>
            </a:r>
            <a:r>
              <a:rPr lang="en-US" sz="1800" b="1" dirty="0" smtClean="0"/>
              <a:t> </a:t>
            </a:r>
            <a:r>
              <a:rPr lang="en-US" sz="1800" u="sng" dirty="0" err="1" smtClean="0"/>
              <a:t>intrathecally</a:t>
            </a:r>
            <a:r>
              <a:rPr lang="en-US" sz="1800" b="1" dirty="0" smtClean="0"/>
              <a:t> </a:t>
            </a:r>
            <a:r>
              <a:rPr lang="en-US" sz="1800" dirty="0" smtClean="0"/>
              <a:t>every 14 days for first 3 loading doses, then 4</a:t>
            </a:r>
            <a:r>
              <a:rPr lang="en-US" sz="1800" baseline="30000" dirty="0" smtClean="0"/>
              <a:t>th</a:t>
            </a:r>
            <a:r>
              <a:rPr lang="en-US" sz="1800" dirty="0" smtClean="0"/>
              <a:t> loading dose 30 days after 3</a:t>
            </a:r>
            <a:r>
              <a:rPr lang="en-US" sz="1800" baseline="30000" dirty="0" smtClean="0"/>
              <a:t>rd</a:t>
            </a:r>
            <a:r>
              <a:rPr lang="en-US" sz="1800" dirty="0" smtClean="0"/>
              <a:t> dose, then a maintenance dose once every 4 months</a:t>
            </a:r>
          </a:p>
        </p:txBody>
      </p:sp>
      <p:sp>
        <p:nvSpPr>
          <p:cNvPr id="4" name="Slide Number Placeholder 3"/>
          <p:cNvSpPr>
            <a:spLocks noGrp="1"/>
          </p:cNvSpPr>
          <p:nvPr>
            <p:ph type="sldNum" sz="quarter" idx="12"/>
          </p:nvPr>
        </p:nvSpPr>
        <p:spPr/>
        <p:txBody>
          <a:bodyPr/>
          <a:lstStyle/>
          <a:p>
            <a:fld id="{D60D1EDE-7116-2443-9BDD-368CE5B37660}" type="slidenum">
              <a:rPr lang="en-US" smtClean="0"/>
              <a:pPr/>
              <a:t>8</a:t>
            </a:fld>
            <a:endParaRPr lang="en-US" dirty="0"/>
          </a:p>
        </p:txBody>
      </p:sp>
      <p:pic>
        <p:nvPicPr>
          <p:cNvPr id="6" name="Picture 5"/>
          <p:cNvPicPr>
            <a:picLocks noChangeAspect="1"/>
          </p:cNvPicPr>
          <p:nvPr/>
        </p:nvPicPr>
        <p:blipFill>
          <a:blip r:embed="rId5"/>
          <a:stretch>
            <a:fillRect/>
          </a:stretch>
        </p:blipFill>
        <p:spPr>
          <a:xfrm>
            <a:off x="6641690" y="1192127"/>
            <a:ext cx="2418197" cy="1690717"/>
          </a:xfrm>
          <a:prstGeom prst="rect">
            <a:avLst/>
          </a:prstGeom>
        </p:spPr>
      </p:pic>
      <p:pic>
        <p:nvPicPr>
          <p:cNvPr id="7" name="Picture 6"/>
          <p:cNvPicPr>
            <a:picLocks noChangeAspect="1"/>
          </p:cNvPicPr>
          <p:nvPr/>
        </p:nvPicPr>
        <p:blipFill>
          <a:blip r:embed="rId6"/>
          <a:stretch>
            <a:fillRect/>
          </a:stretch>
        </p:blipFill>
        <p:spPr>
          <a:xfrm>
            <a:off x="5117690" y="2956586"/>
            <a:ext cx="3777776" cy="142322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2327275"/>
            <a:ext cx="487363" cy="487363"/>
          </a:xfrm>
          <a:prstGeom prst="rect">
            <a:avLst/>
          </a:prstGeom>
        </p:spPr>
      </p:pic>
    </p:spTree>
    <p:extLst>
      <p:ext uri="{BB962C8B-B14F-4D97-AF65-F5344CB8AC3E}">
        <p14:creationId xmlns:p14="http://schemas.microsoft.com/office/powerpoint/2010/main" val="1130821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81484142"/>
              </p:ext>
            </p:extLst>
          </p:nvPr>
        </p:nvGraphicFramePr>
        <p:xfrm>
          <a:off x="336279" y="1200641"/>
          <a:ext cx="8428580" cy="2353759"/>
        </p:xfrm>
        <a:graphic>
          <a:graphicData uri="http://schemas.openxmlformats.org/drawingml/2006/table">
            <a:tbl>
              <a:tblPr firstRow="1" bandRow="1">
                <a:tableStyleId>{F5AB1C69-6EDB-4FF4-983F-18BD219EF322}</a:tableStyleId>
              </a:tblPr>
              <a:tblGrid>
                <a:gridCol w="1247194">
                  <a:extLst>
                    <a:ext uri="{9D8B030D-6E8A-4147-A177-3AD203B41FA5}">
                      <a16:colId xmlns:a16="http://schemas.microsoft.com/office/drawing/2014/main" val="3284697220"/>
                    </a:ext>
                  </a:extLst>
                </a:gridCol>
                <a:gridCol w="7181386">
                  <a:extLst>
                    <a:ext uri="{9D8B030D-6E8A-4147-A177-3AD203B41FA5}">
                      <a16:colId xmlns:a16="http://schemas.microsoft.com/office/drawing/2014/main" val="485716165"/>
                    </a:ext>
                  </a:extLst>
                </a:gridCol>
              </a:tblGrid>
              <a:tr h="266292">
                <a:tc>
                  <a:txBody>
                    <a:bodyPr/>
                    <a:lstStyle/>
                    <a:p>
                      <a:endParaRPr lang="en-US" sz="1400" dirty="0"/>
                    </a:p>
                  </a:txBody>
                  <a:tcPr/>
                </a:tc>
                <a:tc>
                  <a:txBody>
                    <a:bodyPr/>
                    <a:lstStyle/>
                    <a:p>
                      <a:pPr algn="ctr"/>
                      <a:r>
                        <a:rPr lang="en-US" sz="1400" dirty="0" smtClean="0"/>
                        <a:t>ENDEAR</a:t>
                      </a:r>
                      <a:endParaRPr lang="en-US" sz="1400" dirty="0"/>
                    </a:p>
                  </a:txBody>
                  <a:tcPr/>
                </a:tc>
                <a:extLst>
                  <a:ext uri="{0D108BD9-81ED-4DB2-BD59-A6C34878D82A}">
                    <a16:rowId xmlns:a16="http://schemas.microsoft.com/office/drawing/2014/main" val="3842492149"/>
                  </a:ext>
                </a:extLst>
              </a:tr>
              <a:tr h="264108">
                <a:tc>
                  <a:txBody>
                    <a:bodyPr/>
                    <a:lstStyle/>
                    <a:p>
                      <a:pPr algn="ctr"/>
                      <a:r>
                        <a:rPr lang="en-US" sz="1400" dirty="0" smtClean="0"/>
                        <a:t>Design</a:t>
                      </a:r>
                      <a:endParaRPr lang="en-US" sz="1400" b="1" dirty="0"/>
                    </a:p>
                  </a:txBody>
                  <a:tcPr/>
                </a:tc>
                <a:tc>
                  <a:txBody>
                    <a:bodyPr/>
                    <a:lstStyle/>
                    <a:p>
                      <a:pPr algn="ctr"/>
                      <a:r>
                        <a:rPr lang="en-US" sz="1400" dirty="0" smtClean="0"/>
                        <a:t>Phase 3, randomized, double-blind, placebo-controlled</a:t>
                      </a:r>
                      <a:endParaRPr lang="en-US" sz="1400" dirty="0"/>
                    </a:p>
                  </a:txBody>
                  <a:tcPr/>
                </a:tc>
                <a:extLst>
                  <a:ext uri="{0D108BD9-81ED-4DB2-BD59-A6C34878D82A}">
                    <a16:rowId xmlns:a16="http://schemas.microsoft.com/office/drawing/2014/main" val="2899909796"/>
                  </a:ext>
                </a:extLst>
              </a:tr>
              <a:tr h="251635">
                <a:tc>
                  <a:txBody>
                    <a:bodyPr/>
                    <a:lstStyle/>
                    <a:p>
                      <a:pPr algn="ctr"/>
                      <a:r>
                        <a:rPr lang="en-US" sz="1400" b="0" dirty="0" smtClean="0"/>
                        <a:t>#</a:t>
                      </a:r>
                      <a:r>
                        <a:rPr lang="en-US" sz="1400" b="0" baseline="0" dirty="0" smtClean="0"/>
                        <a:t> of patients</a:t>
                      </a:r>
                      <a:endParaRPr lang="en-US" sz="1400" b="1" dirty="0"/>
                    </a:p>
                  </a:txBody>
                  <a:tcPr/>
                </a:tc>
                <a:tc>
                  <a:txBody>
                    <a:bodyPr/>
                    <a:lstStyle/>
                    <a:p>
                      <a:pPr algn="ctr"/>
                      <a:r>
                        <a:rPr lang="en-US" sz="1400" baseline="0" dirty="0" smtClean="0"/>
                        <a:t>SMA Type 1, N = 121</a:t>
                      </a:r>
                    </a:p>
                  </a:txBody>
                  <a:tcPr/>
                </a:tc>
                <a:extLst>
                  <a:ext uri="{0D108BD9-81ED-4DB2-BD59-A6C34878D82A}">
                    <a16:rowId xmlns:a16="http://schemas.microsoft.com/office/drawing/2014/main" val="1404376013"/>
                  </a:ext>
                </a:extLst>
              </a:tr>
              <a:tr h="244101">
                <a:tc>
                  <a:txBody>
                    <a:bodyPr/>
                    <a:lstStyle/>
                    <a:p>
                      <a:pPr algn="ctr"/>
                      <a:r>
                        <a:rPr lang="en-US" sz="1400" dirty="0" smtClean="0"/>
                        <a:t>Age Range</a:t>
                      </a:r>
                      <a:endParaRPr lang="en-US" sz="1400" b="1" dirty="0"/>
                    </a:p>
                  </a:txBody>
                  <a:tcPr/>
                </a:tc>
                <a:tc>
                  <a:txBody>
                    <a:bodyPr/>
                    <a:lstStyle/>
                    <a:p>
                      <a:pPr algn="ctr"/>
                      <a:r>
                        <a:rPr lang="en-US" sz="1400" dirty="0" smtClean="0"/>
                        <a:t>7</a:t>
                      </a:r>
                      <a:r>
                        <a:rPr lang="en-US" sz="1400" baseline="0" dirty="0" smtClean="0"/>
                        <a:t> months of age</a:t>
                      </a:r>
                      <a:r>
                        <a:rPr lang="en-US" sz="1400" dirty="0" smtClean="0"/>
                        <a:t> and younger</a:t>
                      </a:r>
                      <a:endParaRPr lang="en-US" sz="1400" dirty="0"/>
                    </a:p>
                  </a:txBody>
                  <a:tcPr/>
                </a:tc>
                <a:extLst>
                  <a:ext uri="{0D108BD9-81ED-4DB2-BD59-A6C34878D82A}">
                    <a16:rowId xmlns:a16="http://schemas.microsoft.com/office/drawing/2014/main" val="333938446"/>
                  </a:ext>
                </a:extLst>
              </a:tr>
              <a:tr h="599158">
                <a:tc>
                  <a:txBody>
                    <a:bodyPr/>
                    <a:lstStyle/>
                    <a:p>
                      <a:pPr algn="ctr"/>
                      <a:r>
                        <a:rPr lang="en-US" sz="1400" dirty="0" smtClean="0"/>
                        <a:t>Results</a:t>
                      </a:r>
                      <a:endParaRPr lang="en-US" sz="1400" b="1" dirty="0"/>
                    </a:p>
                  </a:txBody>
                  <a:tcPr/>
                </a:tc>
                <a:tc>
                  <a:txBody>
                    <a:bodyPr/>
                    <a:lstStyle/>
                    <a:p>
                      <a:pPr marL="285750" indent="-285750" algn="l">
                        <a:buFont typeface="Arial" panose="020B0604020202020204" pitchFamily="34" charset="0"/>
                        <a:buChar char="•"/>
                      </a:pPr>
                      <a:r>
                        <a:rPr lang="en-US" sz="1400" dirty="0" smtClean="0"/>
                        <a:t>51%</a:t>
                      </a:r>
                      <a:r>
                        <a:rPr lang="en-US" sz="1400" baseline="0" dirty="0" smtClean="0"/>
                        <a:t> treated vs 0% untreated were motor milestone responders at 9 months</a:t>
                      </a:r>
                    </a:p>
                    <a:p>
                      <a:pPr marL="285750" lvl="0" indent="-285750" algn="l">
                        <a:buFont typeface="Arial" panose="020B0604020202020204" pitchFamily="34" charset="0"/>
                        <a:buChar char="•"/>
                      </a:pPr>
                      <a:r>
                        <a:rPr lang="en-US" sz="1400" dirty="0" smtClean="0"/>
                        <a:t>HINE-2: head control, rolling, independent sitting, standing</a:t>
                      </a:r>
                    </a:p>
                    <a:p>
                      <a:pPr marL="285750" lvl="0" indent="-285750" algn="l">
                        <a:buFont typeface="Arial" panose="020B0604020202020204" pitchFamily="34" charset="0"/>
                        <a:buChar char="•"/>
                      </a:pPr>
                      <a:r>
                        <a:rPr lang="en-US" sz="1400" dirty="0" smtClean="0"/>
                        <a:t>63% reduced risk of mortality in </a:t>
                      </a:r>
                      <a:r>
                        <a:rPr lang="en-US" sz="1400" dirty="0" err="1" smtClean="0"/>
                        <a:t>Spinraza</a:t>
                      </a:r>
                      <a:r>
                        <a:rPr lang="en-US" sz="1400" baseline="0" dirty="0" smtClean="0"/>
                        <a:t> group</a:t>
                      </a:r>
                      <a:endParaRPr lang="en-US" sz="1400" dirty="0"/>
                    </a:p>
                  </a:txBody>
                  <a:tcPr/>
                </a:tc>
                <a:extLst>
                  <a:ext uri="{0D108BD9-81ED-4DB2-BD59-A6C34878D82A}">
                    <a16:rowId xmlns:a16="http://schemas.microsoft.com/office/drawing/2014/main" val="2676390668"/>
                  </a:ext>
                </a:extLst>
              </a:tr>
              <a:tr h="403039">
                <a:tc>
                  <a:txBody>
                    <a:bodyPr/>
                    <a:lstStyle/>
                    <a:p>
                      <a:pPr algn="ctr"/>
                      <a:r>
                        <a:rPr lang="en-US" sz="1400" dirty="0" smtClean="0"/>
                        <a:t>Status</a:t>
                      </a:r>
                      <a:endParaRPr lang="en-US" sz="1400" b="1" dirty="0"/>
                    </a:p>
                  </a:txBody>
                  <a:tcPr/>
                </a:tc>
                <a:tc>
                  <a:txBody>
                    <a:bodyPr/>
                    <a:lstStyle/>
                    <a:p>
                      <a:pPr algn="ctr"/>
                      <a:r>
                        <a:rPr lang="en-US" sz="1400" dirty="0" smtClean="0"/>
                        <a:t>Completed</a:t>
                      </a:r>
                      <a:endParaRPr lang="en-US" sz="1400" dirty="0"/>
                    </a:p>
                  </a:txBody>
                  <a:tcPr/>
                </a:tc>
                <a:extLst>
                  <a:ext uri="{0D108BD9-81ED-4DB2-BD59-A6C34878D82A}">
                    <a16:rowId xmlns:a16="http://schemas.microsoft.com/office/drawing/2014/main" val="1954018674"/>
                  </a:ext>
                </a:extLst>
              </a:tr>
            </a:tbl>
          </a:graphicData>
        </a:graphic>
      </p:graphicFrame>
      <p:sp>
        <p:nvSpPr>
          <p:cNvPr id="4" name="Slide Number Placeholder 3"/>
          <p:cNvSpPr>
            <a:spLocks noGrp="1"/>
          </p:cNvSpPr>
          <p:nvPr>
            <p:ph type="sldNum" sz="quarter" idx="12"/>
          </p:nvPr>
        </p:nvSpPr>
        <p:spPr/>
        <p:txBody>
          <a:bodyPr/>
          <a:lstStyle/>
          <a:p>
            <a:fld id="{D60D1EDE-7116-2443-9BDD-368CE5B37660}" type="slidenum">
              <a:rPr lang="en-US" smtClean="0"/>
              <a:pPr/>
              <a:t>9</a:t>
            </a:fld>
            <a:endParaRPr lang="en-US" dirty="0"/>
          </a:p>
        </p:txBody>
      </p:sp>
      <p:sp>
        <p:nvSpPr>
          <p:cNvPr id="6" name="Title 1"/>
          <p:cNvSpPr txBox="1">
            <a:spLocks/>
          </p:cNvSpPr>
          <p:nvPr/>
        </p:nvSpPr>
        <p:spPr>
          <a:xfrm>
            <a:off x="336279" y="240059"/>
            <a:ext cx="6981707" cy="686738"/>
          </a:xfrm>
          <a:prstGeom prst="rect">
            <a:avLst/>
          </a:prstGeom>
        </p:spPr>
        <p:txBody>
          <a:bodyPr vert="horz" lIns="0" tIns="0" rIns="0" bIns="0" rtlCol="0" anchor="ctr">
            <a:noAutofit/>
          </a:bodyPr>
          <a:lstStyle>
            <a:lvl1pPr algn="l" defTabSz="457189" rtl="0" eaLnBrk="1" latinLnBrk="0" hangingPunct="1">
              <a:spcBef>
                <a:spcPct val="0"/>
              </a:spcBef>
              <a:buNone/>
              <a:defRPr sz="2800" b="0" kern="1200" baseline="0">
                <a:solidFill>
                  <a:srgbClr val="11AB68"/>
                </a:solidFill>
                <a:latin typeface="Arial" panose="020B0604020202020204" pitchFamily="34" charset="0"/>
                <a:ea typeface="+mj-ea"/>
                <a:cs typeface="Arial" panose="020B0604020202020204" pitchFamily="34" charset="0"/>
              </a:defRPr>
            </a:lvl1pPr>
          </a:lstStyle>
          <a:p>
            <a:r>
              <a:rPr lang="en-US" sz="2400" b="1" dirty="0" smtClean="0"/>
              <a:t>Summary of Clinical Trials – </a:t>
            </a:r>
            <a:r>
              <a:rPr lang="en-US" sz="2400" b="1" dirty="0" err="1" smtClean="0"/>
              <a:t>Spinraza</a:t>
            </a:r>
            <a:endParaRPr lang="en-US" sz="2400" b="1" dirty="0"/>
          </a:p>
          <a:p>
            <a:r>
              <a:rPr lang="en-US" sz="2400" dirty="0" smtClean="0"/>
              <a:t>Infantile-Onset</a:t>
            </a:r>
            <a:endParaRPr lang="en-US"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3725" y="3444875"/>
            <a:ext cx="487363" cy="487363"/>
          </a:xfrm>
          <a:prstGeom prst="rect">
            <a:avLst/>
          </a:prstGeom>
        </p:spPr>
      </p:pic>
    </p:spTree>
    <p:extLst>
      <p:ext uri="{BB962C8B-B14F-4D97-AF65-F5344CB8AC3E}">
        <p14:creationId xmlns:p14="http://schemas.microsoft.com/office/powerpoint/2010/main" val="311006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Aimovig RT1 06.07.18">
  <a:themeElements>
    <a:clrScheme name="Custom TEST">
      <a:dk1>
        <a:srgbClr val="000000"/>
      </a:dk1>
      <a:lt1>
        <a:srgbClr val="FFFFFF"/>
      </a:lt1>
      <a:dk2>
        <a:srgbClr val="1B5E20"/>
      </a:dk2>
      <a:lt2>
        <a:srgbClr val="E8F5E9"/>
      </a:lt2>
      <a:accent1>
        <a:srgbClr val="2E7D32"/>
      </a:accent1>
      <a:accent2>
        <a:srgbClr val="388E3C"/>
      </a:accent2>
      <a:accent3>
        <a:srgbClr val="43A047"/>
      </a:accent3>
      <a:accent4>
        <a:srgbClr val="4CAF50"/>
      </a:accent4>
      <a:accent5>
        <a:srgbClr val="66BB6A"/>
      </a:accent5>
      <a:accent6>
        <a:srgbClr val="81C784"/>
      </a:accent6>
      <a:hlink>
        <a:srgbClr val="43A047"/>
      </a:hlink>
      <a:folHlink>
        <a:srgbClr val="2E7D3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st_green_16_9_bright_PH_min" id="{B9F80885-98F8-415E-9E53-21B99B99ABAB}" vid="{F0F64516-B94E-4595-A217-833DD1F73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913CD320DC6F4FAB4D48828B056B46" ma:contentTypeVersion="0" ma:contentTypeDescription="Create a new document." ma:contentTypeScope="" ma:versionID="1b64982ccff8e5b0a57dab73727d5bd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0CF6AF-EE4B-482E-B725-4206622FFB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58DA78B-0709-4033-819A-01E7BF89AA2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BB30C81-2D34-4010-9641-028FB31DCC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Aimovig RT1 06.07.18</Template>
  <TotalTime>42486</TotalTime>
  <Words>3794</Words>
  <Application>Microsoft Office PowerPoint</Application>
  <PresentationFormat>On-screen Show (16:9)</PresentationFormat>
  <Paragraphs>380</Paragraphs>
  <Slides>20</Slides>
  <Notes>19</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Courier New</vt:lpstr>
      <vt:lpstr>Raleway</vt:lpstr>
      <vt:lpstr>Wingdings</vt:lpstr>
      <vt:lpstr>Aimovig RT1 06.07.18</vt:lpstr>
      <vt:lpstr>Spinal Muscular Atrophy (SMA)</vt:lpstr>
      <vt:lpstr>Objectives</vt:lpstr>
      <vt:lpstr>What is Spinal Muscular Atrophy (SMA)?</vt:lpstr>
      <vt:lpstr>Pathophysiology</vt:lpstr>
      <vt:lpstr>SMA Types</vt:lpstr>
      <vt:lpstr>Complications and Impact</vt:lpstr>
      <vt:lpstr>Spinal Muscular Atrophy Treatments</vt:lpstr>
      <vt:lpstr>Spinraza ® (nusinersen)</vt:lpstr>
      <vt:lpstr>PowerPoint Presentation</vt:lpstr>
      <vt:lpstr>Summary of Clinical Trials – Spinraza Late-Onset</vt:lpstr>
      <vt:lpstr>Summary of Clinical Trials – Spinraza Ongoing</vt:lpstr>
      <vt:lpstr>Zolgensma® (onasemnogene abeparvovec)</vt:lpstr>
      <vt:lpstr>Summary of Clinical Studies - Zolgensma</vt:lpstr>
      <vt:lpstr>Evrysdi™ (risdiplam) </vt:lpstr>
      <vt:lpstr>Summary of Clinical Trials - Evrysdi</vt:lpstr>
      <vt:lpstr>Summary of Clinical Trial Results - Evrysdi</vt:lpstr>
      <vt:lpstr>Institute for Clinical and Economic  Review (ICER) Analysis</vt:lpstr>
      <vt:lpstr>Conclusion</vt:lpstr>
      <vt:lpstr>Glossary</vt:lpstr>
      <vt:lpstr>References</vt:lpstr>
    </vt:vector>
  </TitlesOfParts>
  <Company>Health Net,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Kalandjian - External</dc:creator>
  <cp:lastModifiedBy>Taline Jaghasspanian</cp:lastModifiedBy>
  <cp:revision>728</cp:revision>
  <cp:lastPrinted>2018-08-09T19:54:37Z</cp:lastPrinted>
  <dcterms:created xsi:type="dcterms:W3CDTF">2018-07-17T15:01:48Z</dcterms:created>
  <dcterms:modified xsi:type="dcterms:W3CDTF">2020-09-17T18:37:22Z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0x010100EE913CD320DC6F4FAB4D48828B056B46</vt:lpwstr>
  </property>
</Properties>
</file>